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slides/slide320.xml" ContentType="application/vnd.openxmlformats-officedocument.presentationml.slide+xml"/>
  <Override PartName="/ppt/slides/slide321.xml" ContentType="application/vnd.openxmlformats-officedocument.presentationml.slide+xml"/>
  <Override PartName="/ppt/slides/slide322.xml" ContentType="application/vnd.openxmlformats-officedocument.presentationml.slide+xml"/>
  <Override PartName="/ppt/slides/slide323.xml" ContentType="application/vnd.openxmlformats-officedocument.presentationml.slide+xml"/>
  <Override PartName="/ppt/slides/slide324.xml" ContentType="application/vnd.openxmlformats-officedocument.presentationml.slide+xml"/>
  <Override PartName="/ppt/slides/slide325.xml" ContentType="application/vnd.openxmlformats-officedocument.presentationml.slide+xml"/>
  <Override PartName="/ppt/slides/slide326.xml" ContentType="application/vnd.openxmlformats-officedocument.presentationml.slide+xml"/>
  <Override PartName="/ppt/slides/slide327.xml" ContentType="application/vnd.openxmlformats-officedocument.presentationml.slide+xml"/>
  <Override PartName="/ppt/slides/slide328.xml" ContentType="application/vnd.openxmlformats-officedocument.presentationml.slide+xml"/>
  <Override PartName="/ppt/slides/slide329.xml" ContentType="application/vnd.openxmlformats-officedocument.presentationml.slide+xml"/>
  <Override PartName="/ppt/slides/slide330.xml" ContentType="application/vnd.openxmlformats-officedocument.presentationml.slide+xml"/>
  <Override PartName="/ppt/slides/slide331.xml" ContentType="application/vnd.openxmlformats-officedocument.presentationml.slide+xml"/>
  <Override PartName="/ppt/slides/slide332.xml" ContentType="application/vnd.openxmlformats-officedocument.presentationml.slide+xml"/>
  <Override PartName="/ppt/slides/slide333.xml" ContentType="application/vnd.openxmlformats-officedocument.presentationml.slide+xml"/>
  <Override PartName="/ppt/slides/slide334.xml" ContentType="application/vnd.openxmlformats-officedocument.presentationml.slide+xml"/>
  <Override PartName="/ppt/slides/slide335.xml" ContentType="application/vnd.openxmlformats-officedocument.presentationml.slide+xml"/>
  <Override PartName="/ppt/slides/slide336.xml" ContentType="application/vnd.openxmlformats-officedocument.presentationml.slide+xml"/>
  <Override PartName="/ppt/slides/slide337.xml" ContentType="application/vnd.openxmlformats-officedocument.presentationml.slide+xml"/>
  <Override PartName="/ppt/slides/slide338.xml" ContentType="application/vnd.openxmlformats-officedocument.presentationml.slide+xml"/>
  <Override PartName="/ppt/slides/slide339.xml" ContentType="application/vnd.openxmlformats-officedocument.presentationml.slide+xml"/>
  <Override PartName="/ppt/slides/slide340.xml" ContentType="application/vnd.openxmlformats-officedocument.presentationml.slide+xml"/>
  <Override PartName="/ppt/slides/slide341.xml" ContentType="application/vnd.openxmlformats-officedocument.presentationml.slide+xml"/>
  <Override PartName="/ppt/slides/slide342.xml" ContentType="application/vnd.openxmlformats-officedocument.presentationml.slide+xml"/>
  <Override PartName="/ppt/slides/slide343.xml" ContentType="application/vnd.openxmlformats-officedocument.presentationml.slide+xml"/>
  <Override PartName="/ppt/slides/slide344.xml" ContentType="application/vnd.openxmlformats-officedocument.presentationml.slide+xml"/>
  <Override PartName="/ppt/slides/slide345.xml" ContentType="application/vnd.openxmlformats-officedocument.presentationml.slide+xml"/>
  <Override PartName="/ppt/slides/slide346.xml" ContentType="application/vnd.openxmlformats-officedocument.presentationml.slide+xml"/>
  <Override PartName="/ppt/slides/slide347.xml" ContentType="application/vnd.openxmlformats-officedocument.presentationml.slide+xml"/>
  <Override PartName="/ppt/slides/slide348.xml" ContentType="application/vnd.openxmlformats-officedocument.presentationml.slide+xml"/>
  <Override PartName="/ppt/slides/slide349.xml" ContentType="application/vnd.openxmlformats-officedocument.presentationml.slide+xml"/>
  <Override PartName="/ppt/slides/slide350.xml" ContentType="application/vnd.openxmlformats-officedocument.presentationml.slide+xml"/>
  <Override PartName="/ppt/slides/slide351.xml" ContentType="application/vnd.openxmlformats-officedocument.presentationml.slide+xml"/>
  <Override PartName="/ppt/slides/slide352.xml" ContentType="application/vnd.openxmlformats-officedocument.presentationml.slide+xml"/>
  <Override PartName="/ppt/slides/slide353.xml" ContentType="application/vnd.openxmlformats-officedocument.presentationml.slide+xml"/>
  <Override PartName="/ppt/slides/slide354.xml" ContentType="application/vnd.openxmlformats-officedocument.presentationml.slide+xml"/>
  <Override PartName="/ppt/slides/slide355.xml" ContentType="application/vnd.openxmlformats-officedocument.presentationml.slide+xml"/>
  <Override PartName="/ppt/slides/slide356.xml" ContentType="application/vnd.openxmlformats-officedocument.presentationml.slide+xml"/>
  <Override PartName="/ppt/slides/slide357.xml" ContentType="application/vnd.openxmlformats-officedocument.presentationml.slide+xml"/>
  <Override PartName="/ppt/slides/slide358.xml" ContentType="application/vnd.openxmlformats-officedocument.presentationml.slide+xml"/>
  <Override PartName="/ppt/slides/slide359.xml" ContentType="application/vnd.openxmlformats-officedocument.presentationml.slide+xml"/>
  <Override PartName="/ppt/slides/slide360.xml" ContentType="application/vnd.openxmlformats-officedocument.presentationml.slide+xml"/>
  <Override PartName="/ppt/slides/slide361.xml" ContentType="application/vnd.openxmlformats-officedocument.presentationml.slide+xml"/>
  <Override PartName="/ppt/slides/slide362.xml" ContentType="application/vnd.openxmlformats-officedocument.presentationml.slide+xml"/>
  <Override PartName="/ppt/slides/slide363.xml" ContentType="application/vnd.openxmlformats-officedocument.presentationml.slide+xml"/>
  <Override PartName="/ppt/slides/slide364.xml" ContentType="application/vnd.openxmlformats-officedocument.presentationml.slide+xml"/>
  <Override PartName="/ppt/slides/slide365.xml" ContentType="application/vnd.openxmlformats-officedocument.presentationml.slide+xml"/>
  <Override PartName="/ppt/slides/slide366.xml" ContentType="application/vnd.openxmlformats-officedocument.presentationml.slide+xml"/>
  <Override PartName="/ppt/slides/slide367.xml" ContentType="application/vnd.openxmlformats-officedocument.presentationml.slide+xml"/>
  <Override PartName="/ppt/slides/slide368.xml" ContentType="application/vnd.openxmlformats-officedocument.presentationml.slide+xml"/>
  <Override PartName="/ppt/slides/slide369.xml" ContentType="application/vnd.openxmlformats-officedocument.presentationml.slide+xml"/>
  <Override PartName="/ppt/slides/slide370.xml" ContentType="application/vnd.openxmlformats-officedocument.presentationml.slide+xml"/>
  <Override PartName="/ppt/slides/slide371.xml" ContentType="application/vnd.openxmlformats-officedocument.presentationml.slide+xml"/>
  <Override PartName="/ppt/slides/slide372.xml" ContentType="application/vnd.openxmlformats-officedocument.presentationml.slide+xml"/>
  <Override PartName="/ppt/slides/slide373.xml" ContentType="application/vnd.openxmlformats-officedocument.presentationml.slide+xml"/>
  <Override PartName="/ppt/slides/slide374.xml" ContentType="application/vnd.openxmlformats-officedocument.presentationml.slide+xml"/>
  <Override PartName="/ppt/slides/slide375.xml" ContentType="application/vnd.openxmlformats-officedocument.presentationml.slide+xml"/>
  <Override PartName="/ppt/slides/slide376.xml" ContentType="application/vnd.openxmlformats-officedocument.presentationml.slide+xml"/>
  <Override PartName="/ppt/slides/slide377.xml" ContentType="application/vnd.openxmlformats-officedocument.presentationml.slide+xml"/>
  <Override PartName="/ppt/slides/slide378.xml" ContentType="application/vnd.openxmlformats-officedocument.presentationml.slide+xml"/>
  <Override PartName="/ppt/slides/slide379.xml" ContentType="application/vnd.openxmlformats-officedocument.presentationml.slide+xml"/>
  <Override PartName="/ppt/slides/slide380.xml" ContentType="application/vnd.openxmlformats-officedocument.presentationml.slide+xml"/>
  <Override PartName="/ppt/slides/slide381.xml" ContentType="application/vnd.openxmlformats-officedocument.presentationml.slide+xml"/>
  <Override PartName="/ppt/slides/slide382.xml" ContentType="application/vnd.openxmlformats-officedocument.presentationml.slide+xml"/>
  <Override PartName="/ppt/slides/slide383.xml" ContentType="application/vnd.openxmlformats-officedocument.presentationml.slide+xml"/>
  <Override PartName="/ppt/slides/slide384.xml" ContentType="application/vnd.openxmlformats-officedocument.presentationml.slide+xml"/>
  <Override PartName="/ppt/slides/slide385.xml" ContentType="application/vnd.openxmlformats-officedocument.presentationml.slide+xml"/>
  <Override PartName="/ppt/slides/slide386.xml" ContentType="application/vnd.openxmlformats-officedocument.presentationml.slide+xml"/>
  <Override PartName="/ppt/slides/slide387.xml" ContentType="application/vnd.openxmlformats-officedocument.presentationml.slide+xml"/>
  <Override PartName="/ppt/slides/slide388.xml" ContentType="application/vnd.openxmlformats-officedocument.presentationml.slide+xml"/>
  <Override PartName="/ppt/slides/slide389.xml" ContentType="application/vnd.openxmlformats-officedocument.presentationml.slide+xml"/>
  <Override PartName="/ppt/slides/slide390.xml" ContentType="application/vnd.openxmlformats-officedocument.presentationml.slide+xml"/>
  <Override PartName="/ppt/slides/slide391.xml" ContentType="application/vnd.openxmlformats-officedocument.presentationml.slide+xml"/>
  <Override PartName="/ppt/slides/slide392.xml" ContentType="application/vnd.openxmlformats-officedocument.presentationml.slide+xml"/>
  <Override PartName="/ppt/slides/slide393.xml" ContentType="application/vnd.openxmlformats-officedocument.presentationml.slide+xml"/>
  <Override PartName="/ppt/slides/slide394.xml" ContentType="application/vnd.openxmlformats-officedocument.presentationml.slide+xml"/>
  <Override PartName="/ppt/slides/slide395.xml" ContentType="application/vnd.openxmlformats-officedocument.presentationml.slide+xml"/>
  <Override PartName="/ppt/slides/slide396.xml" ContentType="application/vnd.openxmlformats-officedocument.presentationml.slide+xml"/>
  <Override PartName="/ppt/slides/slide397.xml" ContentType="application/vnd.openxmlformats-officedocument.presentationml.slide+xml"/>
  <Override PartName="/ppt/slides/slide398.xml" ContentType="application/vnd.openxmlformats-officedocument.presentationml.slide+xml"/>
  <Override PartName="/ppt/slides/slide399.xml" ContentType="application/vnd.openxmlformats-officedocument.presentationml.slide+xml"/>
  <Override PartName="/ppt/slides/slide400.xml" ContentType="application/vnd.openxmlformats-officedocument.presentationml.slide+xml"/>
  <Override PartName="/ppt/slides/slide401.xml" ContentType="application/vnd.openxmlformats-officedocument.presentationml.slide+xml"/>
  <Override PartName="/ppt/slides/slide402.xml" ContentType="application/vnd.openxmlformats-officedocument.presentationml.slide+xml"/>
  <Override PartName="/ppt/slides/slide403.xml" ContentType="application/vnd.openxmlformats-officedocument.presentationml.slide+xml"/>
  <Override PartName="/ppt/slides/slide404.xml" ContentType="application/vnd.openxmlformats-officedocument.presentationml.slide+xml"/>
  <Override PartName="/ppt/slides/slide405.xml" ContentType="application/vnd.openxmlformats-officedocument.presentationml.slide+xml"/>
  <Override PartName="/ppt/slides/slide406.xml" ContentType="application/vnd.openxmlformats-officedocument.presentationml.slide+xml"/>
  <Override PartName="/ppt/slides/slide407.xml" ContentType="application/vnd.openxmlformats-officedocument.presentationml.slide+xml"/>
  <Override PartName="/ppt/slides/slide408.xml" ContentType="application/vnd.openxmlformats-officedocument.presentationml.slide+xml"/>
  <Override PartName="/ppt/slides/slide409.xml" ContentType="application/vnd.openxmlformats-officedocument.presentationml.slide+xml"/>
  <Override PartName="/ppt/slides/slide410.xml" ContentType="application/vnd.openxmlformats-officedocument.presentationml.slide+xml"/>
  <Override PartName="/ppt/slides/slide411.xml" ContentType="application/vnd.openxmlformats-officedocument.presentationml.slide+xml"/>
  <Override PartName="/ppt/slides/slide412.xml" ContentType="application/vnd.openxmlformats-officedocument.presentationml.slide+xml"/>
  <Override PartName="/ppt/slides/slide413.xml" ContentType="application/vnd.openxmlformats-officedocument.presentationml.slide+xml"/>
  <Override PartName="/ppt/slides/slide414.xml" ContentType="application/vnd.openxmlformats-officedocument.presentationml.slide+xml"/>
  <Override PartName="/ppt/slides/slide415.xml" ContentType="application/vnd.openxmlformats-officedocument.presentationml.slide+xml"/>
  <Override PartName="/ppt/slides/slide416.xml" ContentType="application/vnd.openxmlformats-officedocument.presentationml.slide+xml"/>
  <Override PartName="/ppt/slides/slide417.xml" ContentType="application/vnd.openxmlformats-officedocument.presentationml.slide+xml"/>
  <Override PartName="/ppt/slides/slide418.xml" ContentType="application/vnd.openxmlformats-officedocument.presentationml.slide+xml"/>
  <Override PartName="/ppt/slides/slide419.xml" ContentType="application/vnd.openxmlformats-officedocument.presentationml.slide+xml"/>
  <Override PartName="/ppt/slides/slide420.xml" ContentType="application/vnd.openxmlformats-officedocument.presentationml.slide+xml"/>
  <Override PartName="/ppt/slides/slide421.xml" ContentType="application/vnd.openxmlformats-officedocument.presentationml.slide+xml"/>
  <Override PartName="/ppt/slides/slide422.xml" ContentType="application/vnd.openxmlformats-officedocument.presentationml.slide+xml"/>
  <Override PartName="/ppt/slides/slide423.xml" ContentType="application/vnd.openxmlformats-officedocument.presentationml.slide+xml"/>
  <Override PartName="/ppt/slides/slide424.xml" ContentType="application/vnd.openxmlformats-officedocument.presentationml.slide+xml"/>
  <Override PartName="/ppt/slides/slide425.xml" ContentType="application/vnd.openxmlformats-officedocument.presentationml.slide+xml"/>
  <Override PartName="/ppt/slides/slide426.xml" ContentType="application/vnd.openxmlformats-officedocument.presentationml.slide+xml"/>
  <Override PartName="/ppt/slides/slide427.xml" ContentType="application/vnd.openxmlformats-officedocument.presentationml.slide+xml"/>
  <Override PartName="/ppt/slides/slide428.xml" ContentType="application/vnd.openxmlformats-officedocument.presentationml.slide+xml"/>
  <Override PartName="/ppt/slides/slide429.xml" ContentType="application/vnd.openxmlformats-officedocument.presentationml.slide+xml"/>
  <Override PartName="/ppt/slides/slide430.xml" ContentType="application/vnd.openxmlformats-officedocument.presentationml.slide+xml"/>
  <Override PartName="/ppt/slides/slide431.xml" ContentType="application/vnd.openxmlformats-officedocument.presentationml.slide+xml"/>
  <Override PartName="/ppt/slides/slide432.xml" ContentType="application/vnd.openxmlformats-officedocument.presentationml.slide+xml"/>
  <Override PartName="/ppt/slides/slide433.xml" ContentType="application/vnd.openxmlformats-officedocument.presentationml.slide+xml"/>
  <Override PartName="/ppt/slides/slide434.xml" ContentType="application/vnd.openxmlformats-officedocument.presentationml.slide+xml"/>
  <Override PartName="/ppt/slides/slide435.xml" ContentType="application/vnd.openxmlformats-officedocument.presentationml.slide+xml"/>
  <Override PartName="/ppt/slides/slide436.xml" ContentType="application/vnd.openxmlformats-officedocument.presentationml.slide+xml"/>
  <Override PartName="/ppt/slides/slide437.xml" ContentType="application/vnd.openxmlformats-officedocument.presentationml.slide+xml"/>
  <Override PartName="/ppt/slides/slide438.xml" ContentType="application/vnd.openxmlformats-officedocument.presentationml.slide+xml"/>
  <Override PartName="/ppt/slides/slide439.xml" ContentType="application/vnd.openxmlformats-officedocument.presentationml.slide+xml"/>
  <Override PartName="/ppt/slides/slide440.xml" ContentType="application/vnd.openxmlformats-officedocument.presentationml.slide+xml"/>
  <Override PartName="/ppt/slides/slide441.xml" ContentType="application/vnd.openxmlformats-officedocument.presentationml.slide+xml"/>
  <Override PartName="/ppt/slides/slide442.xml" ContentType="application/vnd.openxmlformats-officedocument.presentationml.slide+xml"/>
  <Override PartName="/ppt/slides/slide443.xml" ContentType="application/vnd.openxmlformats-officedocument.presentationml.slide+xml"/>
  <Override PartName="/ppt/slides/slide444.xml" ContentType="application/vnd.openxmlformats-officedocument.presentationml.slide+xml"/>
  <Override PartName="/ppt/slides/slide445.xml" ContentType="application/vnd.openxmlformats-officedocument.presentationml.slide+xml"/>
  <Override PartName="/ppt/slides/slide446.xml" ContentType="application/vnd.openxmlformats-officedocument.presentationml.slide+xml"/>
  <Override PartName="/ppt/slides/slide447.xml" ContentType="application/vnd.openxmlformats-officedocument.presentationml.slide+xml"/>
  <Override PartName="/ppt/slides/slide448.xml" ContentType="application/vnd.openxmlformats-officedocument.presentationml.slide+xml"/>
  <Override PartName="/ppt/slides/slide449.xml" ContentType="application/vnd.openxmlformats-officedocument.presentationml.slide+xml"/>
  <Override PartName="/ppt/slides/slide450.xml" ContentType="application/vnd.openxmlformats-officedocument.presentationml.slide+xml"/>
  <Override PartName="/ppt/slides/slide451.xml" ContentType="application/vnd.openxmlformats-officedocument.presentationml.slide+xml"/>
  <Override PartName="/ppt/slides/slide452.xml" ContentType="application/vnd.openxmlformats-officedocument.presentationml.slide+xml"/>
  <Override PartName="/ppt/slides/slide453.xml" ContentType="application/vnd.openxmlformats-officedocument.presentationml.slide+xml"/>
  <Override PartName="/ppt/slides/slide454.xml" ContentType="application/vnd.openxmlformats-officedocument.presentationml.slide+xml"/>
  <Override PartName="/ppt/slides/slide455.xml" ContentType="application/vnd.openxmlformats-officedocument.presentationml.slide+xml"/>
  <Override PartName="/ppt/slides/slide456.xml" ContentType="application/vnd.openxmlformats-officedocument.presentationml.slide+xml"/>
  <Override PartName="/ppt/slides/slide457.xml" ContentType="application/vnd.openxmlformats-officedocument.presentationml.slide+xml"/>
  <Override PartName="/ppt/slides/slide458.xml" ContentType="application/vnd.openxmlformats-officedocument.presentationml.slide+xml"/>
  <Override PartName="/ppt/slides/slide459.xml" ContentType="application/vnd.openxmlformats-officedocument.presentationml.slide+xml"/>
  <Override PartName="/ppt/slides/slide460.xml" ContentType="application/vnd.openxmlformats-officedocument.presentationml.slide+xml"/>
  <Override PartName="/ppt/slides/slide461.xml" ContentType="application/vnd.openxmlformats-officedocument.presentationml.slide+xml"/>
  <Override PartName="/ppt/slides/slide462.xml" ContentType="application/vnd.openxmlformats-officedocument.presentationml.slide+xml"/>
  <Override PartName="/ppt/slides/slide463.xml" ContentType="application/vnd.openxmlformats-officedocument.presentationml.slide+xml"/>
  <Override PartName="/ppt/slides/slide464.xml" ContentType="application/vnd.openxmlformats-officedocument.presentationml.slide+xml"/>
  <Override PartName="/ppt/slides/slide465.xml" ContentType="application/vnd.openxmlformats-officedocument.presentationml.slide+xml"/>
  <Override PartName="/ppt/slides/slide466.xml" ContentType="application/vnd.openxmlformats-officedocument.presentationml.slide+xml"/>
  <Override PartName="/ppt/slides/slide467.xml" ContentType="application/vnd.openxmlformats-officedocument.presentationml.slide+xml"/>
  <Override PartName="/ppt/slides/slide468.xml" ContentType="application/vnd.openxmlformats-officedocument.presentationml.slide+xml"/>
  <Override PartName="/ppt/slides/slide469.xml" ContentType="application/vnd.openxmlformats-officedocument.presentationml.slide+xml"/>
  <Override PartName="/ppt/slides/slide470.xml" ContentType="application/vnd.openxmlformats-officedocument.presentationml.slide+xml"/>
  <Override PartName="/ppt/slides/slide471.xml" ContentType="application/vnd.openxmlformats-officedocument.presentationml.slide+xml"/>
  <Override PartName="/ppt/slides/slide472.xml" ContentType="application/vnd.openxmlformats-officedocument.presentationml.slide+xml"/>
  <Override PartName="/ppt/slides/slide473.xml" ContentType="application/vnd.openxmlformats-officedocument.presentationml.slide+xml"/>
  <Override PartName="/ppt/slides/slide474.xml" ContentType="application/vnd.openxmlformats-officedocument.presentationml.slide+xml"/>
  <Override PartName="/ppt/slides/slide475.xml" ContentType="application/vnd.openxmlformats-officedocument.presentationml.slide+xml"/>
  <Override PartName="/ppt/slides/slide476.xml" ContentType="application/vnd.openxmlformats-officedocument.presentationml.slide+xml"/>
  <Override PartName="/ppt/slides/slide477.xml" ContentType="application/vnd.openxmlformats-officedocument.presentationml.slide+xml"/>
  <Override PartName="/ppt/slides/slide478.xml" ContentType="application/vnd.openxmlformats-officedocument.presentationml.slide+xml"/>
  <Override PartName="/ppt/slides/slide479.xml" ContentType="application/vnd.openxmlformats-officedocument.presentationml.slide+xml"/>
  <Override PartName="/ppt/slides/slide480.xml" ContentType="application/vnd.openxmlformats-officedocument.presentationml.slide+xml"/>
  <Override PartName="/ppt/slides/slide481.xml" ContentType="application/vnd.openxmlformats-officedocument.presentationml.slide+xml"/>
  <Override PartName="/ppt/slides/slide482.xml" ContentType="application/vnd.openxmlformats-officedocument.presentationml.slide+xml"/>
  <Override PartName="/ppt/slides/slide483.xml" ContentType="application/vnd.openxmlformats-officedocument.presentationml.slide+xml"/>
  <Override PartName="/ppt/slides/slide484.xml" ContentType="application/vnd.openxmlformats-officedocument.presentationml.slide+xml"/>
  <Override PartName="/ppt/slides/slide485.xml" ContentType="application/vnd.openxmlformats-officedocument.presentationml.slide+xml"/>
  <Override PartName="/ppt/slides/slide486.xml" ContentType="application/vnd.openxmlformats-officedocument.presentationml.slide+xml"/>
  <Override PartName="/ppt/slides/slide487.xml" ContentType="application/vnd.openxmlformats-officedocument.presentationml.slide+xml"/>
  <Override PartName="/ppt/slides/slide488.xml" ContentType="application/vnd.openxmlformats-officedocument.presentationml.slide+xml"/>
  <Override PartName="/ppt/slides/slide489.xml" ContentType="application/vnd.openxmlformats-officedocument.presentationml.slide+xml"/>
  <Override PartName="/ppt/slides/slide490.xml" ContentType="application/vnd.openxmlformats-officedocument.presentationml.slide+xml"/>
  <Override PartName="/ppt/slides/slide491.xml" ContentType="application/vnd.openxmlformats-officedocument.presentationml.slide+xml"/>
  <Override PartName="/ppt/slides/slide492.xml" ContentType="application/vnd.openxmlformats-officedocument.presentationml.slide+xml"/>
  <Override PartName="/ppt/slides/slide493.xml" ContentType="application/vnd.openxmlformats-officedocument.presentationml.slide+xml"/>
  <Override PartName="/ppt/slides/slide494.xml" ContentType="application/vnd.openxmlformats-officedocument.presentationml.slide+xml"/>
  <Override PartName="/ppt/slides/slide495.xml" ContentType="application/vnd.openxmlformats-officedocument.presentationml.slide+xml"/>
  <Override PartName="/ppt/slides/slide496.xml" ContentType="application/vnd.openxmlformats-officedocument.presentationml.slide+xml"/>
  <Override PartName="/ppt/slides/slide497.xml" ContentType="application/vnd.openxmlformats-officedocument.presentationml.slide+xml"/>
  <Override PartName="/ppt/slides/slide498.xml" ContentType="application/vnd.openxmlformats-officedocument.presentationml.slide+xml"/>
  <Override PartName="/ppt/slides/slide499.xml" ContentType="application/vnd.openxmlformats-officedocument.presentationml.slide+xml"/>
  <Override PartName="/ppt/slides/slide500.xml" ContentType="application/vnd.openxmlformats-officedocument.presentationml.slide+xml"/>
  <Override PartName="/ppt/slides/slide501.xml" ContentType="application/vnd.openxmlformats-officedocument.presentationml.slide+xml"/>
  <Override PartName="/ppt/slides/slide502.xml" ContentType="application/vnd.openxmlformats-officedocument.presentationml.slide+xml"/>
  <Override PartName="/ppt/slides/slide503.xml" ContentType="application/vnd.openxmlformats-officedocument.presentationml.slide+xml"/>
  <Override PartName="/ppt/slides/slide504.xml" ContentType="application/vnd.openxmlformats-officedocument.presentationml.slide+xml"/>
  <Override PartName="/ppt/slides/slide505.xml" ContentType="application/vnd.openxmlformats-officedocument.presentationml.slide+xml"/>
  <Override PartName="/ppt/slides/slide506.xml" ContentType="application/vnd.openxmlformats-officedocument.presentationml.slide+xml"/>
  <Override PartName="/ppt/slides/slide507.xml" ContentType="application/vnd.openxmlformats-officedocument.presentationml.slide+xml"/>
  <Override PartName="/ppt/slides/slide508.xml" ContentType="application/vnd.openxmlformats-officedocument.presentationml.slide+xml"/>
  <Override PartName="/ppt/slides/slide509.xml" ContentType="application/vnd.openxmlformats-officedocument.presentationml.slide+xml"/>
  <Override PartName="/ppt/slides/slide510.xml" ContentType="application/vnd.openxmlformats-officedocument.presentationml.slide+xml"/>
  <Override PartName="/ppt/slides/slide511.xml" ContentType="application/vnd.openxmlformats-officedocument.presentationml.slide+xml"/>
  <Override PartName="/ppt/slides/slide512.xml" ContentType="application/vnd.openxmlformats-officedocument.presentationml.slide+xml"/>
  <Override PartName="/ppt/slides/slide513.xml" ContentType="application/vnd.openxmlformats-officedocument.presentationml.slide+xml"/>
  <Override PartName="/ppt/slides/slide514.xml" ContentType="application/vnd.openxmlformats-officedocument.presentationml.slide+xml"/>
  <Override PartName="/ppt/slides/slide515.xml" ContentType="application/vnd.openxmlformats-officedocument.presentationml.slide+xml"/>
  <Override PartName="/ppt/slides/slide516.xml" ContentType="application/vnd.openxmlformats-officedocument.presentationml.slide+xml"/>
  <Override PartName="/ppt/slides/slide517.xml" ContentType="application/vnd.openxmlformats-officedocument.presentationml.slide+xml"/>
  <Override PartName="/ppt/slides/slide518.xml" ContentType="application/vnd.openxmlformats-officedocument.presentationml.slide+xml"/>
  <Override PartName="/ppt/slides/slide519.xml" ContentType="application/vnd.openxmlformats-officedocument.presentationml.slide+xml"/>
  <Override PartName="/ppt/slides/slide520.xml" ContentType="application/vnd.openxmlformats-officedocument.presentationml.slide+xml"/>
  <Override PartName="/ppt/slides/slide521.xml" ContentType="application/vnd.openxmlformats-officedocument.presentationml.slide+xml"/>
  <Override PartName="/ppt/slides/slide522.xml" ContentType="application/vnd.openxmlformats-officedocument.presentationml.slide+xml"/>
  <Override PartName="/ppt/slides/slide523.xml" ContentType="application/vnd.openxmlformats-officedocument.presentationml.slide+xml"/>
  <Override PartName="/ppt/slides/slide524.xml" ContentType="application/vnd.openxmlformats-officedocument.presentationml.slide+xml"/>
  <Override PartName="/ppt/slides/slide525.xml" ContentType="application/vnd.openxmlformats-officedocument.presentationml.slide+xml"/>
  <Override PartName="/ppt/slides/slide526.xml" ContentType="application/vnd.openxmlformats-officedocument.presentationml.slide+xml"/>
  <Override PartName="/ppt/slides/slide527.xml" ContentType="application/vnd.openxmlformats-officedocument.presentationml.slide+xml"/>
  <Override PartName="/ppt/slides/slide528.xml" ContentType="application/vnd.openxmlformats-officedocument.presentationml.slide+xml"/>
  <Override PartName="/ppt/slides/slide529.xml" ContentType="application/vnd.openxmlformats-officedocument.presentationml.slide+xml"/>
  <Override PartName="/ppt/slides/slide530.xml" ContentType="application/vnd.openxmlformats-officedocument.presentationml.slide+xml"/>
  <Override PartName="/ppt/slides/slide531.xml" ContentType="application/vnd.openxmlformats-officedocument.presentationml.slide+xml"/>
  <Override PartName="/ppt/slides/slide532.xml" ContentType="application/vnd.openxmlformats-officedocument.presentationml.slide+xml"/>
  <Override PartName="/ppt/slides/slide533.xml" ContentType="application/vnd.openxmlformats-officedocument.presentationml.slide+xml"/>
  <Override PartName="/ppt/slides/slide534.xml" ContentType="application/vnd.openxmlformats-officedocument.presentationml.slide+xml"/>
  <Override PartName="/ppt/slides/slide535.xml" ContentType="application/vnd.openxmlformats-officedocument.presentationml.slide+xml"/>
  <Override PartName="/ppt/slides/slide536.xml" ContentType="application/vnd.openxmlformats-officedocument.presentationml.slide+xml"/>
  <Override PartName="/ppt/slides/slide537.xml" ContentType="application/vnd.openxmlformats-officedocument.presentationml.slide+xml"/>
  <Override PartName="/ppt/slides/slide538.xml" ContentType="application/vnd.openxmlformats-officedocument.presentationml.slide+xml"/>
  <Override PartName="/ppt/slides/slide539.xml" ContentType="application/vnd.openxmlformats-officedocument.presentationml.slide+xml"/>
  <Override PartName="/ppt/slides/slide540.xml" ContentType="application/vnd.openxmlformats-officedocument.presentationml.slide+xml"/>
  <Override PartName="/ppt/slides/slide541.xml" ContentType="application/vnd.openxmlformats-officedocument.presentationml.slide+xml"/>
  <Override PartName="/ppt/slides/slide542.xml" ContentType="application/vnd.openxmlformats-officedocument.presentationml.slide+xml"/>
  <Override PartName="/ppt/slides/slide543.xml" ContentType="application/vnd.openxmlformats-officedocument.presentationml.slide+xml"/>
  <Override PartName="/ppt/slides/slide544.xml" ContentType="application/vnd.openxmlformats-officedocument.presentationml.slide+xml"/>
  <Override PartName="/ppt/slides/slide545.xml" ContentType="application/vnd.openxmlformats-officedocument.presentationml.slide+xml"/>
  <Override PartName="/ppt/slides/slide546.xml" ContentType="application/vnd.openxmlformats-officedocument.presentationml.slide+xml"/>
  <Override PartName="/ppt/slides/slide547.xml" ContentType="application/vnd.openxmlformats-officedocument.presentationml.slide+xml"/>
  <Override PartName="/ppt/slides/slide548.xml" ContentType="application/vnd.openxmlformats-officedocument.presentationml.slide+xml"/>
  <Override PartName="/ppt/slides/slide549.xml" ContentType="application/vnd.openxmlformats-officedocument.presentationml.slide+xml"/>
  <Override PartName="/ppt/slides/slide550.xml" ContentType="application/vnd.openxmlformats-officedocument.presentationml.slide+xml"/>
  <Override PartName="/ppt/slides/slide551.xml" ContentType="application/vnd.openxmlformats-officedocument.presentationml.slide+xml"/>
  <Override PartName="/ppt/slides/slide552.xml" ContentType="application/vnd.openxmlformats-officedocument.presentationml.slide+xml"/>
  <Override PartName="/ppt/slides/slide553.xml" ContentType="application/vnd.openxmlformats-officedocument.presentationml.slide+xml"/>
  <Override PartName="/ppt/slides/slide554.xml" ContentType="application/vnd.openxmlformats-officedocument.presentationml.slide+xml"/>
  <Override PartName="/ppt/slides/slide555.xml" ContentType="application/vnd.openxmlformats-officedocument.presentationml.slide+xml"/>
  <Override PartName="/ppt/slides/slide556.xml" ContentType="application/vnd.openxmlformats-officedocument.presentationml.slide+xml"/>
  <Override PartName="/ppt/slides/slide557.xml" ContentType="application/vnd.openxmlformats-officedocument.presentationml.slide+xml"/>
  <Override PartName="/ppt/slides/slide558.xml" ContentType="application/vnd.openxmlformats-officedocument.presentationml.slide+xml"/>
  <Override PartName="/ppt/slides/slide559.xml" ContentType="application/vnd.openxmlformats-officedocument.presentationml.slide+xml"/>
  <Override PartName="/ppt/slides/slide560.xml" ContentType="application/vnd.openxmlformats-officedocument.presentationml.slide+xml"/>
  <Override PartName="/ppt/slides/slide561.xml" ContentType="application/vnd.openxmlformats-officedocument.presentationml.slide+xml"/>
  <Override PartName="/ppt/slides/slide562.xml" ContentType="application/vnd.openxmlformats-officedocument.presentationml.slide+xml"/>
  <Override PartName="/ppt/slides/slide563.xml" ContentType="application/vnd.openxmlformats-officedocument.presentationml.slide+xml"/>
  <Override PartName="/ppt/slides/slide564.xml" ContentType="application/vnd.openxmlformats-officedocument.presentationml.slide+xml"/>
  <Override PartName="/ppt/slides/slide565.xml" ContentType="application/vnd.openxmlformats-officedocument.presentationml.slide+xml"/>
  <Override PartName="/ppt/slides/slide566.xml" ContentType="application/vnd.openxmlformats-officedocument.presentationml.slide+xml"/>
  <Override PartName="/ppt/slides/slide567.xml" ContentType="application/vnd.openxmlformats-officedocument.presentationml.slide+xml"/>
  <Override PartName="/ppt/slides/slide568.xml" ContentType="application/vnd.openxmlformats-officedocument.presentationml.slide+xml"/>
  <Override PartName="/ppt/slides/slide5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71"/>
  </p:notesMasterIdLst>
  <p:sldIdLst>
    <p:sldId id="256" r:id="rId2"/>
    <p:sldId id="257" r:id="rId3"/>
    <p:sldId id="258" r:id="rId4"/>
    <p:sldId id="259" r:id="rId5"/>
    <p:sldId id="360" r:id="rId6"/>
    <p:sldId id="361" r:id="rId7"/>
    <p:sldId id="362" r:id="rId8"/>
    <p:sldId id="389" r:id="rId9"/>
    <p:sldId id="363" r:id="rId10"/>
    <p:sldId id="260" r:id="rId11"/>
    <p:sldId id="261" r:id="rId12"/>
    <p:sldId id="262" r:id="rId13"/>
    <p:sldId id="263" r:id="rId14"/>
    <p:sldId id="264" r:id="rId15"/>
    <p:sldId id="390" r:id="rId16"/>
    <p:sldId id="265" r:id="rId17"/>
    <p:sldId id="266" r:id="rId18"/>
    <p:sldId id="267" r:id="rId19"/>
    <p:sldId id="391" r:id="rId20"/>
    <p:sldId id="392" r:id="rId21"/>
    <p:sldId id="393" r:id="rId22"/>
    <p:sldId id="394" r:id="rId23"/>
    <p:sldId id="395" r:id="rId24"/>
    <p:sldId id="268" r:id="rId25"/>
    <p:sldId id="269" r:id="rId26"/>
    <p:sldId id="270" r:id="rId27"/>
    <p:sldId id="396" r:id="rId28"/>
    <p:sldId id="271" r:id="rId29"/>
    <p:sldId id="397" r:id="rId30"/>
    <p:sldId id="272" r:id="rId31"/>
    <p:sldId id="273" r:id="rId32"/>
    <p:sldId id="274" r:id="rId33"/>
    <p:sldId id="331" r:id="rId34"/>
    <p:sldId id="332" r:id="rId35"/>
    <p:sldId id="333" r:id="rId36"/>
    <p:sldId id="404" r:id="rId37"/>
    <p:sldId id="334" r:id="rId38"/>
    <p:sldId id="275" r:id="rId39"/>
    <p:sldId id="276" r:id="rId40"/>
    <p:sldId id="277" r:id="rId41"/>
    <p:sldId id="278" r:id="rId42"/>
    <p:sldId id="279" r:id="rId43"/>
    <p:sldId id="280" r:id="rId44"/>
    <p:sldId id="281" r:id="rId45"/>
    <p:sldId id="405" r:id="rId46"/>
    <p:sldId id="364" r:id="rId47"/>
    <p:sldId id="282" r:id="rId48"/>
    <p:sldId id="283" r:id="rId49"/>
    <p:sldId id="284" r:id="rId50"/>
    <p:sldId id="285" r:id="rId51"/>
    <p:sldId id="366" r:id="rId52"/>
    <p:sldId id="406" r:id="rId53"/>
    <p:sldId id="365" r:id="rId54"/>
    <p:sldId id="367" r:id="rId55"/>
    <p:sldId id="368" r:id="rId56"/>
    <p:sldId id="369" r:id="rId57"/>
    <p:sldId id="407" r:id="rId58"/>
    <p:sldId id="370" r:id="rId59"/>
    <p:sldId id="287" r:id="rId60"/>
    <p:sldId id="286" r:id="rId61"/>
    <p:sldId id="288" r:id="rId62"/>
    <p:sldId id="289" r:id="rId63"/>
    <p:sldId id="371" r:id="rId64"/>
    <p:sldId id="408" r:id="rId65"/>
    <p:sldId id="372" r:id="rId66"/>
    <p:sldId id="292" r:id="rId67"/>
    <p:sldId id="291" r:id="rId68"/>
    <p:sldId id="293" r:id="rId69"/>
    <p:sldId id="294" r:id="rId70"/>
    <p:sldId id="295" r:id="rId71"/>
    <p:sldId id="409" r:id="rId72"/>
    <p:sldId id="373" r:id="rId73"/>
    <p:sldId id="296" r:id="rId74"/>
    <p:sldId id="297" r:id="rId75"/>
    <p:sldId id="298" r:id="rId76"/>
    <p:sldId id="299" r:id="rId77"/>
    <p:sldId id="300" r:id="rId78"/>
    <p:sldId id="410" r:id="rId79"/>
    <p:sldId id="374" r:id="rId80"/>
    <p:sldId id="301" r:id="rId81"/>
    <p:sldId id="302" r:id="rId82"/>
    <p:sldId id="303" r:id="rId83"/>
    <p:sldId id="304" r:id="rId84"/>
    <p:sldId id="305" r:id="rId85"/>
    <p:sldId id="313" r:id="rId86"/>
    <p:sldId id="411" r:id="rId87"/>
    <p:sldId id="306" r:id="rId88"/>
    <p:sldId id="379" r:id="rId89"/>
    <p:sldId id="375" r:id="rId90"/>
    <p:sldId id="376" r:id="rId91"/>
    <p:sldId id="377" r:id="rId92"/>
    <p:sldId id="378" r:id="rId93"/>
    <p:sldId id="412" r:id="rId94"/>
    <p:sldId id="380" r:id="rId95"/>
    <p:sldId id="381" r:id="rId96"/>
    <p:sldId id="382" r:id="rId97"/>
    <p:sldId id="383" r:id="rId98"/>
    <p:sldId id="384" r:id="rId99"/>
    <p:sldId id="413" r:id="rId100"/>
    <p:sldId id="385" r:id="rId101"/>
    <p:sldId id="307" r:id="rId102"/>
    <p:sldId id="308" r:id="rId103"/>
    <p:sldId id="309" r:id="rId104"/>
    <p:sldId id="310" r:id="rId105"/>
    <p:sldId id="311" r:id="rId106"/>
    <p:sldId id="414" r:id="rId107"/>
    <p:sldId id="386" r:id="rId108"/>
    <p:sldId id="312" r:id="rId109"/>
    <p:sldId id="314" r:id="rId110"/>
    <p:sldId id="315" r:id="rId111"/>
    <p:sldId id="316" r:id="rId112"/>
    <p:sldId id="317" r:id="rId113"/>
    <p:sldId id="415" r:id="rId114"/>
    <p:sldId id="387" r:id="rId115"/>
    <p:sldId id="318" r:id="rId116"/>
    <p:sldId id="320" r:id="rId117"/>
    <p:sldId id="319" r:id="rId118"/>
    <p:sldId id="322" r:id="rId119"/>
    <p:sldId id="321" r:id="rId120"/>
    <p:sldId id="416" r:id="rId121"/>
    <p:sldId id="323" r:id="rId122"/>
    <p:sldId id="324" r:id="rId123"/>
    <p:sldId id="325" r:id="rId124"/>
    <p:sldId id="326" r:id="rId125"/>
    <p:sldId id="327" r:id="rId126"/>
    <p:sldId id="328" r:id="rId127"/>
    <p:sldId id="417" r:id="rId128"/>
    <p:sldId id="388" r:id="rId129"/>
    <p:sldId id="329" r:id="rId130"/>
    <p:sldId id="335" r:id="rId131"/>
    <p:sldId id="336" r:id="rId132"/>
    <p:sldId id="338" r:id="rId133"/>
    <p:sldId id="337" r:id="rId134"/>
    <p:sldId id="418" r:id="rId135"/>
    <p:sldId id="339" r:id="rId136"/>
    <p:sldId id="398" r:id="rId137"/>
    <p:sldId id="399" r:id="rId138"/>
    <p:sldId id="400" r:id="rId139"/>
    <p:sldId id="401" r:id="rId140"/>
    <p:sldId id="402" r:id="rId141"/>
    <p:sldId id="403" r:id="rId142"/>
    <p:sldId id="419" r:id="rId143"/>
    <p:sldId id="420" r:id="rId144"/>
    <p:sldId id="421" r:id="rId145"/>
    <p:sldId id="422" r:id="rId146"/>
    <p:sldId id="423" r:id="rId147"/>
    <p:sldId id="424" r:id="rId148"/>
    <p:sldId id="425" r:id="rId149"/>
    <p:sldId id="426" r:id="rId150"/>
    <p:sldId id="427" r:id="rId151"/>
    <p:sldId id="428" r:id="rId152"/>
    <p:sldId id="429" r:id="rId153"/>
    <p:sldId id="430" r:id="rId154"/>
    <p:sldId id="431" r:id="rId155"/>
    <p:sldId id="432" r:id="rId156"/>
    <p:sldId id="433" r:id="rId157"/>
    <p:sldId id="434" r:id="rId158"/>
    <p:sldId id="435" r:id="rId159"/>
    <p:sldId id="436" r:id="rId160"/>
    <p:sldId id="437" r:id="rId161"/>
    <p:sldId id="438" r:id="rId162"/>
    <p:sldId id="439" r:id="rId163"/>
    <p:sldId id="440" r:id="rId164"/>
    <p:sldId id="441" r:id="rId165"/>
    <p:sldId id="442" r:id="rId166"/>
    <p:sldId id="443" r:id="rId167"/>
    <p:sldId id="444" r:id="rId168"/>
    <p:sldId id="445" r:id="rId169"/>
    <p:sldId id="446" r:id="rId170"/>
    <p:sldId id="447" r:id="rId171"/>
    <p:sldId id="448" r:id="rId172"/>
    <p:sldId id="449" r:id="rId173"/>
    <p:sldId id="450" r:id="rId174"/>
    <p:sldId id="451" r:id="rId175"/>
    <p:sldId id="452" r:id="rId176"/>
    <p:sldId id="453" r:id="rId177"/>
    <p:sldId id="454" r:id="rId178"/>
    <p:sldId id="455" r:id="rId179"/>
    <p:sldId id="456" r:id="rId180"/>
    <p:sldId id="457" r:id="rId181"/>
    <p:sldId id="458" r:id="rId182"/>
    <p:sldId id="459" r:id="rId183"/>
    <p:sldId id="460" r:id="rId184"/>
    <p:sldId id="461" r:id="rId185"/>
    <p:sldId id="462" r:id="rId186"/>
    <p:sldId id="463" r:id="rId187"/>
    <p:sldId id="464" r:id="rId188"/>
    <p:sldId id="465" r:id="rId189"/>
    <p:sldId id="466" r:id="rId190"/>
    <p:sldId id="467" r:id="rId191"/>
    <p:sldId id="468" r:id="rId192"/>
    <p:sldId id="469" r:id="rId193"/>
    <p:sldId id="470" r:id="rId194"/>
    <p:sldId id="471" r:id="rId195"/>
    <p:sldId id="472" r:id="rId196"/>
    <p:sldId id="473" r:id="rId197"/>
    <p:sldId id="474" r:id="rId198"/>
    <p:sldId id="475" r:id="rId199"/>
    <p:sldId id="476" r:id="rId200"/>
    <p:sldId id="477" r:id="rId201"/>
    <p:sldId id="478" r:id="rId202"/>
    <p:sldId id="479" r:id="rId203"/>
    <p:sldId id="480" r:id="rId204"/>
    <p:sldId id="481" r:id="rId205"/>
    <p:sldId id="482" r:id="rId206"/>
    <p:sldId id="483" r:id="rId207"/>
    <p:sldId id="484" r:id="rId208"/>
    <p:sldId id="485" r:id="rId209"/>
    <p:sldId id="486" r:id="rId210"/>
    <p:sldId id="487" r:id="rId211"/>
    <p:sldId id="488" r:id="rId212"/>
    <p:sldId id="489" r:id="rId213"/>
    <p:sldId id="490" r:id="rId214"/>
    <p:sldId id="491" r:id="rId215"/>
    <p:sldId id="492" r:id="rId216"/>
    <p:sldId id="493" r:id="rId217"/>
    <p:sldId id="494" r:id="rId218"/>
    <p:sldId id="495" r:id="rId219"/>
    <p:sldId id="496" r:id="rId220"/>
    <p:sldId id="497" r:id="rId221"/>
    <p:sldId id="498" r:id="rId222"/>
    <p:sldId id="499" r:id="rId223"/>
    <p:sldId id="500" r:id="rId224"/>
    <p:sldId id="501" r:id="rId225"/>
    <p:sldId id="502" r:id="rId226"/>
    <p:sldId id="503" r:id="rId227"/>
    <p:sldId id="504" r:id="rId228"/>
    <p:sldId id="505" r:id="rId229"/>
    <p:sldId id="506" r:id="rId230"/>
    <p:sldId id="507" r:id="rId231"/>
    <p:sldId id="508" r:id="rId232"/>
    <p:sldId id="509" r:id="rId233"/>
    <p:sldId id="510" r:id="rId234"/>
    <p:sldId id="511" r:id="rId235"/>
    <p:sldId id="512" r:id="rId236"/>
    <p:sldId id="513" r:id="rId237"/>
    <p:sldId id="514" r:id="rId238"/>
    <p:sldId id="515" r:id="rId239"/>
    <p:sldId id="516" r:id="rId240"/>
    <p:sldId id="517" r:id="rId241"/>
    <p:sldId id="518" r:id="rId242"/>
    <p:sldId id="519" r:id="rId243"/>
    <p:sldId id="520" r:id="rId244"/>
    <p:sldId id="521" r:id="rId245"/>
    <p:sldId id="522" r:id="rId246"/>
    <p:sldId id="523" r:id="rId247"/>
    <p:sldId id="524" r:id="rId248"/>
    <p:sldId id="525" r:id="rId249"/>
    <p:sldId id="526" r:id="rId250"/>
    <p:sldId id="527" r:id="rId251"/>
    <p:sldId id="528" r:id="rId252"/>
    <p:sldId id="529" r:id="rId253"/>
    <p:sldId id="530" r:id="rId254"/>
    <p:sldId id="531" r:id="rId255"/>
    <p:sldId id="532" r:id="rId256"/>
    <p:sldId id="533" r:id="rId257"/>
    <p:sldId id="534" r:id="rId258"/>
    <p:sldId id="535" r:id="rId259"/>
    <p:sldId id="536" r:id="rId260"/>
    <p:sldId id="537" r:id="rId261"/>
    <p:sldId id="538" r:id="rId262"/>
    <p:sldId id="539" r:id="rId263"/>
    <p:sldId id="540" r:id="rId264"/>
    <p:sldId id="541" r:id="rId265"/>
    <p:sldId id="542" r:id="rId266"/>
    <p:sldId id="543" r:id="rId267"/>
    <p:sldId id="544" r:id="rId268"/>
    <p:sldId id="545" r:id="rId269"/>
    <p:sldId id="546" r:id="rId270"/>
    <p:sldId id="547" r:id="rId271"/>
    <p:sldId id="548" r:id="rId272"/>
    <p:sldId id="549" r:id="rId273"/>
    <p:sldId id="550" r:id="rId274"/>
    <p:sldId id="551" r:id="rId275"/>
    <p:sldId id="552" r:id="rId276"/>
    <p:sldId id="553" r:id="rId277"/>
    <p:sldId id="554" r:id="rId278"/>
    <p:sldId id="555" r:id="rId279"/>
    <p:sldId id="556" r:id="rId280"/>
    <p:sldId id="557" r:id="rId281"/>
    <p:sldId id="558" r:id="rId282"/>
    <p:sldId id="559" r:id="rId283"/>
    <p:sldId id="560" r:id="rId284"/>
    <p:sldId id="561" r:id="rId285"/>
    <p:sldId id="562" r:id="rId286"/>
    <p:sldId id="563" r:id="rId287"/>
    <p:sldId id="564" r:id="rId288"/>
    <p:sldId id="565" r:id="rId289"/>
    <p:sldId id="566" r:id="rId290"/>
    <p:sldId id="567" r:id="rId291"/>
    <p:sldId id="568" r:id="rId292"/>
    <p:sldId id="569" r:id="rId293"/>
    <p:sldId id="570" r:id="rId294"/>
    <p:sldId id="571" r:id="rId295"/>
    <p:sldId id="572" r:id="rId296"/>
    <p:sldId id="573" r:id="rId297"/>
    <p:sldId id="574" r:id="rId298"/>
    <p:sldId id="575" r:id="rId299"/>
    <p:sldId id="576" r:id="rId300"/>
    <p:sldId id="577" r:id="rId301"/>
    <p:sldId id="578" r:id="rId302"/>
    <p:sldId id="579" r:id="rId303"/>
    <p:sldId id="580" r:id="rId304"/>
    <p:sldId id="581" r:id="rId305"/>
    <p:sldId id="582" r:id="rId306"/>
    <p:sldId id="583" r:id="rId307"/>
    <p:sldId id="584" r:id="rId308"/>
    <p:sldId id="585" r:id="rId309"/>
    <p:sldId id="586" r:id="rId310"/>
    <p:sldId id="587" r:id="rId311"/>
    <p:sldId id="588" r:id="rId312"/>
    <p:sldId id="589" r:id="rId313"/>
    <p:sldId id="590" r:id="rId314"/>
    <p:sldId id="591" r:id="rId315"/>
    <p:sldId id="592" r:id="rId316"/>
    <p:sldId id="593" r:id="rId317"/>
    <p:sldId id="594" r:id="rId318"/>
    <p:sldId id="595" r:id="rId319"/>
    <p:sldId id="596" r:id="rId320"/>
    <p:sldId id="602" r:id="rId321"/>
    <p:sldId id="597" r:id="rId322"/>
    <p:sldId id="598" r:id="rId323"/>
    <p:sldId id="599" r:id="rId324"/>
    <p:sldId id="600" r:id="rId325"/>
    <p:sldId id="601" r:id="rId326"/>
    <p:sldId id="603" r:id="rId327"/>
    <p:sldId id="604" r:id="rId328"/>
    <p:sldId id="605" r:id="rId329"/>
    <p:sldId id="606" r:id="rId330"/>
    <p:sldId id="607" r:id="rId331"/>
    <p:sldId id="608" r:id="rId332"/>
    <p:sldId id="609" r:id="rId333"/>
    <p:sldId id="610" r:id="rId334"/>
    <p:sldId id="611" r:id="rId335"/>
    <p:sldId id="612" r:id="rId336"/>
    <p:sldId id="613" r:id="rId337"/>
    <p:sldId id="614" r:id="rId338"/>
    <p:sldId id="615" r:id="rId339"/>
    <p:sldId id="616" r:id="rId340"/>
    <p:sldId id="617" r:id="rId341"/>
    <p:sldId id="618" r:id="rId342"/>
    <p:sldId id="619" r:id="rId343"/>
    <p:sldId id="620" r:id="rId344"/>
    <p:sldId id="621" r:id="rId345"/>
    <p:sldId id="623" r:id="rId346"/>
    <p:sldId id="622" r:id="rId347"/>
    <p:sldId id="624" r:id="rId348"/>
    <p:sldId id="625" r:id="rId349"/>
    <p:sldId id="634" r:id="rId350"/>
    <p:sldId id="626" r:id="rId351"/>
    <p:sldId id="631" r:id="rId352"/>
    <p:sldId id="632" r:id="rId353"/>
    <p:sldId id="633" r:id="rId354"/>
    <p:sldId id="627" r:id="rId355"/>
    <p:sldId id="628" r:id="rId356"/>
    <p:sldId id="629" r:id="rId357"/>
    <p:sldId id="630" r:id="rId358"/>
    <p:sldId id="635" r:id="rId359"/>
    <p:sldId id="636" r:id="rId360"/>
    <p:sldId id="637" r:id="rId361"/>
    <p:sldId id="638" r:id="rId362"/>
    <p:sldId id="639" r:id="rId363"/>
    <p:sldId id="640" r:id="rId364"/>
    <p:sldId id="641" r:id="rId365"/>
    <p:sldId id="642" r:id="rId366"/>
    <p:sldId id="643" r:id="rId367"/>
    <p:sldId id="644" r:id="rId368"/>
    <p:sldId id="645" r:id="rId369"/>
    <p:sldId id="646" r:id="rId370"/>
    <p:sldId id="647" r:id="rId371"/>
    <p:sldId id="648" r:id="rId372"/>
    <p:sldId id="649" r:id="rId373"/>
    <p:sldId id="650" r:id="rId374"/>
    <p:sldId id="651" r:id="rId375"/>
    <p:sldId id="652" r:id="rId376"/>
    <p:sldId id="653" r:id="rId377"/>
    <p:sldId id="654" r:id="rId378"/>
    <p:sldId id="655" r:id="rId379"/>
    <p:sldId id="656" r:id="rId380"/>
    <p:sldId id="657" r:id="rId381"/>
    <p:sldId id="658" r:id="rId382"/>
    <p:sldId id="659" r:id="rId383"/>
    <p:sldId id="660" r:id="rId384"/>
    <p:sldId id="661" r:id="rId385"/>
    <p:sldId id="662" r:id="rId386"/>
    <p:sldId id="663" r:id="rId387"/>
    <p:sldId id="664" r:id="rId388"/>
    <p:sldId id="665" r:id="rId389"/>
    <p:sldId id="666" r:id="rId390"/>
    <p:sldId id="667" r:id="rId391"/>
    <p:sldId id="668" r:id="rId392"/>
    <p:sldId id="669" r:id="rId393"/>
    <p:sldId id="670" r:id="rId394"/>
    <p:sldId id="671" r:id="rId395"/>
    <p:sldId id="672" r:id="rId396"/>
    <p:sldId id="673" r:id="rId397"/>
    <p:sldId id="674" r:id="rId398"/>
    <p:sldId id="675" r:id="rId399"/>
    <p:sldId id="676" r:id="rId400"/>
    <p:sldId id="677" r:id="rId401"/>
    <p:sldId id="678" r:id="rId402"/>
    <p:sldId id="679" r:id="rId403"/>
    <p:sldId id="680" r:id="rId404"/>
    <p:sldId id="681" r:id="rId405"/>
    <p:sldId id="682" r:id="rId406"/>
    <p:sldId id="683" r:id="rId407"/>
    <p:sldId id="684" r:id="rId408"/>
    <p:sldId id="685" r:id="rId409"/>
    <p:sldId id="686" r:id="rId410"/>
    <p:sldId id="687" r:id="rId411"/>
    <p:sldId id="688" r:id="rId412"/>
    <p:sldId id="689" r:id="rId413"/>
    <p:sldId id="690" r:id="rId414"/>
    <p:sldId id="691" r:id="rId415"/>
    <p:sldId id="692" r:id="rId416"/>
    <p:sldId id="693" r:id="rId417"/>
    <p:sldId id="694" r:id="rId418"/>
    <p:sldId id="695" r:id="rId419"/>
    <p:sldId id="696" r:id="rId420"/>
    <p:sldId id="697" r:id="rId421"/>
    <p:sldId id="698" r:id="rId422"/>
    <p:sldId id="699" r:id="rId423"/>
    <p:sldId id="700" r:id="rId424"/>
    <p:sldId id="701" r:id="rId425"/>
    <p:sldId id="702" r:id="rId426"/>
    <p:sldId id="703" r:id="rId427"/>
    <p:sldId id="704" r:id="rId428"/>
    <p:sldId id="705" r:id="rId429"/>
    <p:sldId id="706" r:id="rId430"/>
    <p:sldId id="707" r:id="rId431"/>
    <p:sldId id="708" r:id="rId432"/>
    <p:sldId id="709" r:id="rId433"/>
    <p:sldId id="710" r:id="rId434"/>
    <p:sldId id="711" r:id="rId435"/>
    <p:sldId id="712" r:id="rId436"/>
    <p:sldId id="713" r:id="rId437"/>
    <p:sldId id="714" r:id="rId438"/>
    <p:sldId id="715" r:id="rId439"/>
    <p:sldId id="716" r:id="rId440"/>
    <p:sldId id="717" r:id="rId441"/>
    <p:sldId id="718" r:id="rId442"/>
    <p:sldId id="719" r:id="rId443"/>
    <p:sldId id="720" r:id="rId444"/>
    <p:sldId id="726" r:id="rId445"/>
    <p:sldId id="721" r:id="rId446"/>
    <p:sldId id="722" r:id="rId447"/>
    <p:sldId id="723" r:id="rId448"/>
    <p:sldId id="724" r:id="rId449"/>
    <p:sldId id="725" r:id="rId450"/>
    <p:sldId id="727" r:id="rId451"/>
    <p:sldId id="728" r:id="rId452"/>
    <p:sldId id="729" r:id="rId453"/>
    <p:sldId id="730" r:id="rId454"/>
    <p:sldId id="731" r:id="rId455"/>
    <p:sldId id="732" r:id="rId456"/>
    <p:sldId id="733" r:id="rId457"/>
    <p:sldId id="734" r:id="rId458"/>
    <p:sldId id="735" r:id="rId459"/>
    <p:sldId id="736" r:id="rId460"/>
    <p:sldId id="737" r:id="rId461"/>
    <p:sldId id="738" r:id="rId462"/>
    <p:sldId id="739" r:id="rId463"/>
    <p:sldId id="740" r:id="rId464"/>
    <p:sldId id="741" r:id="rId465"/>
    <p:sldId id="742" r:id="rId466"/>
    <p:sldId id="743" r:id="rId467"/>
    <p:sldId id="744" r:id="rId468"/>
    <p:sldId id="745" r:id="rId469"/>
    <p:sldId id="746" r:id="rId470"/>
    <p:sldId id="747" r:id="rId471"/>
    <p:sldId id="748" r:id="rId472"/>
    <p:sldId id="749" r:id="rId473"/>
    <p:sldId id="750" r:id="rId474"/>
    <p:sldId id="751" r:id="rId475"/>
    <p:sldId id="752" r:id="rId476"/>
    <p:sldId id="753" r:id="rId477"/>
    <p:sldId id="754" r:id="rId478"/>
    <p:sldId id="755" r:id="rId479"/>
    <p:sldId id="756" r:id="rId480"/>
    <p:sldId id="757" r:id="rId481"/>
    <p:sldId id="758" r:id="rId482"/>
    <p:sldId id="759" r:id="rId483"/>
    <p:sldId id="760" r:id="rId484"/>
    <p:sldId id="761" r:id="rId485"/>
    <p:sldId id="762" r:id="rId486"/>
    <p:sldId id="763" r:id="rId487"/>
    <p:sldId id="764" r:id="rId488"/>
    <p:sldId id="765" r:id="rId489"/>
    <p:sldId id="766" r:id="rId490"/>
    <p:sldId id="767" r:id="rId491"/>
    <p:sldId id="768" r:id="rId492"/>
    <p:sldId id="769" r:id="rId493"/>
    <p:sldId id="770" r:id="rId494"/>
    <p:sldId id="771" r:id="rId495"/>
    <p:sldId id="772" r:id="rId496"/>
    <p:sldId id="773" r:id="rId497"/>
    <p:sldId id="774" r:id="rId498"/>
    <p:sldId id="775" r:id="rId499"/>
    <p:sldId id="780" r:id="rId500"/>
    <p:sldId id="776" r:id="rId501"/>
    <p:sldId id="777" r:id="rId502"/>
    <p:sldId id="778" r:id="rId503"/>
    <p:sldId id="779" r:id="rId504"/>
    <p:sldId id="781" r:id="rId505"/>
    <p:sldId id="782" r:id="rId506"/>
    <p:sldId id="783" r:id="rId507"/>
    <p:sldId id="784" r:id="rId508"/>
    <p:sldId id="785" r:id="rId509"/>
    <p:sldId id="786" r:id="rId510"/>
    <p:sldId id="787" r:id="rId511"/>
    <p:sldId id="788" r:id="rId512"/>
    <p:sldId id="789" r:id="rId513"/>
    <p:sldId id="790" r:id="rId514"/>
    <p:sldId id="791" r:id="rId515"/>
    <p:sldId id="792" r:id="rId516"/>
    <p:sldId id="793" r:id="rId517"/>
    <p:sldId id="794" r:id="rId518"/>
    <p:sldId id="795" r:id="rId519"/>
    <p:sldId id="796" r:id="rId520"/>
    <p:sldId id="797" r:id="rId521"/>
    <p:sldId id="798" r:id="rId522"/>
    <p:sldId id="799" r:id="rId523"/>
    <p:sldId id="800" r:id="rId524"/>
    <p:sldId id="801" r:id="rId525"/>
    <p:sldId id="802" r:id="rId526"/>
    <p:sldId id="803" r:id="rId527"/>
    <p:sldId id="804" r:id="rId528"/>
    <p:sldId id="805" r:id="rId529"/>
    <p:sldId id="806" r:id="rId530"/>
    <p:sldId id="807" r:id="rId531"/>
    <p:sldId id="808" r:id="rId532"/>
    <p:sldId id="809" r:id="rId533"/>
    <p:sldId id="810" r:id="rId534"/>
    <p:sldId id="811" r:id="rId535"/>
    <p:sldId id="812" r:id="rId536"/>
    <p:sldId id="813" r:id="rId537"/>
    <p:sldId id="814" r:id="rId538"/>
    <p:sldId id="815" r:id="rId539"/>
    <p:sldId id="816" r:id="rId540"/>
    <p:sldId id="817" r:id="rId541"/>
    <p:sldId id="818" r:id="rId542"/>
    <p:sldId id="819" r:id="rId543"/>
    <p:sldId id="820" r:id="rId544"/>
    <p:sldId id="821" r:id="rId545"/>
    <p:sldId id="822" r:id="rId546"/>
    <p:sldId id="823" r:id="rId547"/>
    <p:sldId id="824" r:id="rId548"/>
    <p:sldId id="825" r:id="rId549"/>
    <p:sldId id="826" r:id="rId550"/>
    <p:sldId id="827" r:id="rId551"/>
    <p:sldId id="828" r:id="rId552"/>
    <p:sldId id="829" r:id="rId553"/>
    <p:sldId id="830" r:id="rId554"/>
    <p:sldId id="831" r:id="rId555"/>
    <p:sldId id="832" r:id="rId556"/>
    <p:sldId id="833" r:id="rId557"/>
    <p:sldId id="834" r:id="rId558"/>
    <p:sldId id="835" r:id="rId559"/>
    <p:sldId id="836" r:id="rId560"/>
    <p:sldId id="837" r:id="rId561"/>
    <p:sldId id="838" r:id="rId562"/>
    <p:sldId id="839" r:id="rId563"/>
    <p:sldId id="840" r:id="rId564"/>
    <p:sldId id="841" r:id="rId565"/>
    <p:sldId id="842" r:id="rId566"/>
    <p:sldId id="843" r:id="rId567"/>
    <p:sldId id="844" r:id="rId568"/>
    <p:sldId id="845" r:id="rId569"/>
    <p:sldId id="846" r:id="rId57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p:cViewPr varScale="1">
        <p:scale>
          <a:sx n="86" d="100"/>
          <a:sy n="86" d="100"/>
        </p:scale>
        <p:origin x="151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324" Type="http://schemas.openxmlformats.org/officeDocument/2006/relationships/slide" Target="slides/slide323.xml"/><Relationship Id="rId531" Type="http://schemas.openxmlformats.org/officeDocument/2006/relationships/slide" Target="slides/slide530.xml"/><Relationship Id="rId170" Type="http://schemas.openxmlformats.org/officeDocument/2006/relationships/slide" Target="slides/slide169.xml"/><Relationship Id="rId268" Type="http://schemas.openxmlformats.org/officeDocument/2006/relationships/slide" Target="slides/slide267.xml"/><Relationship Id="rId475" Type="http://schemas.openxmlformats.org/officeDocument/2006/relationships/slide" Target="slides/slide474.xml"/><Relationship Id="rId32" Type="http://schemas.openxmlformats.org/officeDocument/2006/relationships/slide" Target="slides/slide31.xml"/><Relationship Id="rId128" Type="http://schemas.openxmlformats.org/officeDocument/2006/relationships/slide" Target="slides/slide127.xml"/><Relationship Id="rId335" Type="http://schemas.openxmlformats.org/officeDocument/2006/relationships/slide" Target="slides/slide334.xml"/><Relationship Id="rId542" Type="http://schemas.openxmlformats.org/officeDocument/2006/relationships/slide" Target="slides/slide541.xml"/><Relationship Id="rId181" Type="http://schemas.openxmlformats.org/officeDocument/2006/relationships/slide" Target="slides/slide180.xml"/><Relationship Id="rId402" Type="http://schemas.openxmlformats.org/officeDocument/2006/relationships/slide" Target="slides/slide401.xml"/><Relationship Id="rId279" Type="http://schemas.openxmlformats.org/officeDocument/2006/relationships/slide" Target="slides/slide278.xml"/><Relationship Id="rId486" Type="http://schemas.openxmlformats.org/officeDocument/2006/relationships/slide" Target="slides/slide485.xml"/><Relationship Id="rId43" Type="http://schemas.openxmlformats.org/officeDocument/2006/relationships/slide" Target="slides/slide42.xml"/><Relationship Id="rId139" Type="http://schemas.openxmlformats.org/officeDocument/2006/relationships/slide" Target="slides/slide138.xml"/><Relationship Id="rId346" Type="http://schemas.openxmlformats.org/officeDocument/2006/relationships/slide" Target="slides/slide345.xml"/><Relationship Id="rId553" Type="http://schemas.openxmlformats.org/officeDocument/2006/relationships/slide" Target="slides/slide552.xml"/><Relationship Id="rId192" Type="http://schemas.openxmlformats.org/officeDocument/2006/relationships/slide" Target="slides/slide191.xml"/><Relationship Id="rId206" Type="http://schemas.openxmlformats.org/officeDocument/2006/relationships/slide" Target="slides/slide205.xml"/><Relationship Id="rId413" Type="http://schemas.openxmlformats.org/officeDocument/2006/relationships/slide" Target="slides/slide412.xml"/><Relationship Id="rId497" Type="http://schemas.openxmlformats.org/officeDocument/2006/relationships/slide" Target="slides/slide496.xml"/><Relationship Id="rId357" Type="http://schemas.openxmlformats.org/officeDocument/2006/relationships/slide" Target="slides/slide356.xml"/><Relationship Id="rId54" Type="http://schemas.openxmlformats.org/officeDocument/2006/relationships/slide" Target="slides/slide53.xml"/><Relationship Id="rId217" Type="http://schemas.openxmlformats.org/officeDocument/2006/relationships/slide" Target="slides/slide216.xml"/><Relationship Id="rId564" Type="http://schemas.openxmlformats.org/officeDocument/2006/relationships/slide" Target="slides/slide563.xml"/><Relationship Id="rId424" Type="http://schemas.openxmlformats.org/officeDocument/2006/relationships/slide" Target="slides/slide423.xml"/><Relationship Id="rId270" Type="http://schemas.openxmlformats.org/officeDocument/2006/relationships/slide" Target="slides/slide269.xml"/><Relationship Id="rId65" Type="http://schemas.openxmlformats.org/officeDocument/2006/relationships/slide" Target="slides/slide64.xml"/><Relationship Id="rId130" Type="http://schemas.openxmlformats.org/officeDocument/2006/relationships/slide" Target="slides/slide129.xml"/><Relationship Id="rId368" Type="http://schemas.openxmlformats.org/officeDocument/2006/relationships/slide" Target="slides/slide367.xml"/><Relationship Id="rId575" Type="http://schemas.openxmlformats.org/officeDocument/2006/relationships/tableStyles" Target="tableStyles.xml"/><Relationship Id="rId228" Type="http://schemas.openxmlformats.org/officeDocument/2006/relationships/slide" Target="slides/slide227.xml"/><Relationship Id="rId435" Type="http://schemas.openxmlformats.org/officeDocument/2006/relationships/slide" Target="slides/slide434.xml"/><Relationship Id="rId281" Type="http://schemas.openxmlformats.org/officeDocument/2006/relationships/slide" Target="slides/slide280.xml"/><Relationship Id="rId337" Type="http://schemas.openxmlformats.org/officeDocument/2006/relationships/slide" Target="slides/slide336.xml"/><Relationship Id="rId502" Type="http://schemas.openxmlformats.org/officeDocument/2006/relationships/slide" Target="slides/slide501.xml"/><Relationship Id="rId34" Type="http://schemas.openxmlformats.org/officeDocument/2006/relationships/slide" Target="slides/slide33.xml"/><Relationship Id="rId76" Type="http://schemas.openxmlformats.org/officeDocument/2006/relationships/slide" Target="slides/slide75.xml"/><Relationship Id="rId141" Type="http://schemas.openxmlformats.org/officeDocument/2006/relationships/slide" Target="slides/slide140.xml"/><Relationship Id="rId379" Type="http://schemas.openxmlformats.org/officeDocument/2006/relationships/slide" Target="slides/slide378.xml"/><Relationship Id="rId544" Type="http://schemas.openxmlformats.org/officeDocument/2006/relationships/slide" Target="slides/slide543.xml"/><Relationship Id="rId7" Type="http://schemas.openxmlformats.org/officeDocument/2006/relationships/slide" Target="slides/slide6.xml"/><Relationship Id="rId183" Type="http://schemas.openxmlformats.org/officeDocument/2006/relationships/slide" Target="slides/slide182.xml"/><Relationship Id="rId239" Type="http://schemas.openxmlformats.org/officeDocument/2006/relationships/slide" Target="slides/slide238.xml"/><Relationship Id="rId390" Type="http://schemas.openxmlformats.org/officeDocument/2006/relationships/slide" Target="slides/slide389.xml"/><Relationship Id="rId404" Type="http://schemas.openxmlformats.org/officeDocument/2006/relationships/slide" Target="slides/slide403.xml"/><Relationship Id="rId446" Type="http://schemas.openxmlformats.org/officeDocument/2006/relationships/slide" Target="slides/slide445.xml"/><Relationship Id="rId250" Type="http://schemas.openxmlformats.org/officeDocument/2006/relationships/slide" Target="slides/slide249.xml"/><Relationship Id="rId292" Type="http://schemas.openxmlformats.org/officeDocument/2006/relationships/slide" Target="slides/slide291.xml"/><Relationship Id="rId306" Type="http://schemas.openxmlformats.org/officeDocument/2006/relationships/slide" Target="slides/slide305.xml"/><Relationship Id="rId488" Type="http://schemas.openxmlformats.org/officeDocument/2006/relationships/slide" Target="slides/slide487.xml"/><Relationship Id="rId45" Type="http://schemas.openxmlformats.org/officeDocument/2006/relationships/slide" Target="slides/slide44.xml"/><Relationship Id="rId87" Type="http://schemas.openxmlformats.org/officeDocument/2006/relationships/slide" Target="slides/slide86.xml"/><Relationship Id="rId110" Type="http://schemas.openxmlformats.org/officeDocument/2006/relationships/slide" Target="slides/slide109.xml"/><Relationship Id="rId348" Type="http://schemas.openxmlformats.org/officeDocument/2006/relationships/slide" Target="slides/slide347.xml"/><Relationship Id="rId513" Type="http://schemas.openxmlformats.org/officeDocument/2006/relationships/slide" Target="slides/slide512.xml"/><Relationship Id="rId555" Type="http://schemas.openxmlformats.org/officeDocument/2006/relationships/slide" Target="slides/slide554.xml"/><Relationship Id="rId152" Type="http://schemas.openxmlformats.org/officeDocument/2006/relationships/slide" Target="slides/slide151.xml"/><Relationship Id="rId194" Type="http://schemas.openxmlformats.org/officeDocument/2006/relationships/slide" Target="slides/slide193.xml"/><Relationship Id="rId208" Type="http://schemas.openxmlformats.org/officeDocument/2006/relationships/slide" Target="slides/slide207.xml"/><Relationship Id="rId415" Type="http://schemas.openxmlformats.org/officeDocument/2006/relationships/slide" Target="slides/slide414.xml"/><Relationship Id="rId457" Type="http://schemas.openxmlformats.org/officeDocument/2006/relationships/slide" Target="slides/slide456.xml"/><Relationship Id="rId261" Type="http://schemas.openxmlformats.org/officeDocument/2006/relationships/slide" Target="slides/slide260.xml"/><Relationship Id="rId499" Type="http://schemas.openxmlformats.org/officeDocument/2006/relationships/slide" Target="slides/slide498.xml"/><Relationship Id="rId14" Type="http://schemas.openxmlformats.org/officeDocument/2006/relationships/slide" Target="slides/slide13.xml"/><Relationship Id="rId56" Type="http://schemas.openxmlformats.org/officeDocument/2006/relationships/slide" Target="slides/slide55.xml"/><Relationship Id="rId317" Type="http://schemas.openxmlformats.org/officeDocument/2006/relationships/slide" Target="slides/slide316.xml"/><Relationship Id="rId359" Type="http://schemas.openxmlformats.org/officeDocument/2006/relationships/slide" Target="slides/slide358.xml"/><Relationship Id="rId524" Type="http://schemas.openxmlformats.org/officeDocument/2006/relationships/slide" Target="slides/slide523.xml"/><Relationship Id="rId566" Type="http://schemas.openxmlformats.org/officeDocument/2006/relationships/slide" Target="slides/slide565.xml"/><Relationship Id="rId98" Type="http://schemas.openxmlformats.org/officeDocument/2006/relationships/slide" Target="slides/slide97.xml"/><Relationship Id="rId121" Type="http://schemas.openxmlformats.org/officeDocument/2006/relationships/slide" Target="slides/slide120.xml"/><Relationship Id="rId163" Type="http://schemas.openxmlformats.org/officeDocument/2006/relationships/slide" Target="slides/slide162.xml"/><Relationship Id="rId219" Type="http://schemas.openxmlformats.org/officeDocument/2006/relationships/slide" Target="slides/slide218.xml"/><Relationship Id="rId370" Type="http://schemas.openxmlformats.org/officeDocument/2006/relationships/slide" Target="slides/slide369.xml"/><Relationship Id="rId426" Type="http://schemas.openxmlformats.org/officeDocument/2006/relationships/slide" Target="slides/slide425.xml"/><Relationship Id="rId230" Type="http://schemas.openxmlformats.org/officeDocument/2006/relationships/slide" Target="slides/slide229.xml"/><Relationship Id="rId468" Type="http://schemas.openxmlformats.org/officeDocument/2006/relationships/slide" Target="slides/slide467.xml"/><Relationship Id="rId25" Type="http://schemas.openxmlformats.org/officeDocument/2006/relationships/slide" Target="slides/slide24.xml"/><Relationship Id="rId67" Type="http://schemas.openxmlformats.org/officeDocument/2006/relationships/slide" Target="slides/slide66.xml"/><Relationship Id="rId272" Type="http://schemas.openxmlformats.org/officeDocument/2006/relationships/slide" Target="slides/slide271.xml"/><Relationship Id="rId328" Type="http://schemas.openxmlformats.org/officeDocument/2006/relationships/slide" Target="slides/slide327.xml"/><Relationship Id="rId535" Type="http://schemas.openxmlformats.org/officeDocument/2006/relationships/slide" Target="slides/slide534.xml"/><Relationship Id="rId132" Type="http://schemas.openxmlformats.org/officeDocument/2006/relationships/slide" Target="slides/slide131.xml"/><Relationship Id="rId174" Type="http://schemas.openxmlformats.org/officeDocument/2006/relationships/slide" Target="slides/slide173.xml"/><Relationship Id="rId381" Type="http://schemas.openxmlformats.org/officeDocument/2006/relationships/slide" Target="slides/slide380.xml"/><Relationship Id="rId241" Type="http://schemas.openxmlformats.org/officeDocument/2006/relationships/slide" Target="slides/slide240.xml"/><Relationship Id="rId437" Type="http://schemas.openxmlformats.org/officeDocument/2006/relationships/slide" Target="slides/slide436.xml"/><Relationship Id="rId479" Type="http://schemas.openxmlformats.org/officeDocument/2006/relationships/slide" Target="slides/slide478.xml"/><Relationship Id="rId36" Type="http://schemas.openxmlformats.org/officeDocument/2006/relationships/slide" Target="slides/slide35.xml"/><Relationship Id="rId283" Type="http://schemas.openxmlformats.org/officeDocument/2006/relationships/slide" Target="slides/slide282.xml"/><Relationship Id="rId339" Type="http://schemas.openxmlformats.org/officeDocument/2006/relationships/slide" Target="slides/slide338.xml"/><Relationship Id="rId490" Type="http://schemas.openxmlformats.org/officeDocument/2006/relationships/slide" Target="slides/slide489.xml"/><Relationship Id="rId504" Type="http://schemas.openxmlformats.org/officeDocument/2006/relationships/slide" Target="slides/slide503.xml"/><Relationship Id="rId546" Type="http://schemas.openxmlformats.org/officeDocument/2006/relationships/slide" Target="slides/slide545.xml"/><Relationship Id="rId78" Type="http://schemas.openxmlformats.org/officeDocument/2006/relationships/slide" Target="slides/slide77.xml"/><Relationship Id="rId101" Type="http://schemas.openxmlformats.org/officeDocument/2006/relationships/slide" Target="slides/slide100.xml"/><Relationship Id="rId143" Type="http://schemas.openxmlformats.org/officeDocument/2006/relationships/slide" Target="slides/slide142.xml"/><Relationship Id="rId185" Type="http://schemas.openxmlformats.org/officeDocument/2006/relationships/slide" Target="slides/slide184.xml"/><Relationship Id="rId350" Type="http://schemas.openxmlformats.org/officeDocument/2006/relationships/slide" Target="slides/slide349.xml"/><Relationship Id="rId406" Type="http://schemas.openxmlformats.org/officeDocument/2006/relationships/slide" Target="slides/slide405.xml"/><Relationship Id="rId9" Type="http://schemas.openxmlformats.org/officeDocument/2006/relationships/slide" Target="slides/slide8.xml"/><Relationship Id="rId210" Type="http://schemas.openxmlformats.org/officeDocument/2006/relationships/slide" Target="slides/slide209.xml"/><Relationship Id="rId392" Type="http://schemas.openxmlformats.org/officeDocument/2006/relationships/slide" Target="slides/slide391.xml"/><Relationship Id="rId448" Type="http://schemas.openxmlformats.org/officeDocument/2006/relationships/slide" Target="slides/slide447.xml"/><Relationship Id="rId252" Type="http://schemas.openxmlformats.org/officeDocument/2006/relationships/slide" Target="slides/slide251.xml"/><Relationship Id="rId294" Type="http://schemas.openxmlformats.org/officeDocument/2006/relationships/slide" Target="slides/slide293.xml"/><Relationship Id="rId308" Type="http://schemas.openxmlformats.org/officeDocument/2006/relationships/slide" Target="slides/slide307.xml"/><Relationship Id="rId515" Type="http://schemas.openxmlformats.org/officeDocument/2006/relationships/slide" Target="slides/slide514.xml"/><Relationship Id="rId47" Type="http://schemas.openxmlformats.org/officeDocument/2006/relationships/slide" Target="slides/slide46.xml"/><Relationship Id="rId89" Type="http://schemas.openxmlformats.org/officeDocument/2006/relationships/slide" Target="slides/slide88.xml"/><Relationship Id="rId112" Type="http://schemas.openxmlformats.org/officeDocument/2006/relationships/slide" Target="slides/slide111.xml"/><Relationship Id="rId154" Type="http://schemas.openxmlformats.org/officeDocument/2006/relationships/slide" Target="slides/slide153.xml"/><Relationship Id="rId361" Type="http://schemas.openxmlformats.org/officeDocument/2006/relationships/slide" Target="slides/slide360.xml"/><Relationship Id="rId557" Type="http://schemas.openxmlformats.org/officeDocument/2006/relationships/slide" Target="slides/slide556.xml"/><Relationship Id="rId196" Type="http://schemas.openxmlformats.org/officeDocument/2006/relationships/slide" Target="slides/slide195.xml"/><Relationship Id="rId417" Type="http://schemas.openxmlformats.org/officeDocument/2006/relationships/slide" Target="slides/slide416.xml"/><Relationship Id="rId459" Type="http://schemas.openxmlformats.org/officeDocument/2006/relationships/slide" Target="slides/slide458.xml"/><Relationship Id="rId16" Type="http://schemas.openxmlformats.org/officeDocument/2006/relationships/slide" Target="slides/slide15.xml"/><Relationship Id="rId221" Type="http://schemas.openxmlformats.org/officeDocument/2006/relationships/slide" Target="slides/slide220.xml"/><Relationship Id="rId263" Type="http://schemas.openxmlformats.org/officeDocument/2006/relationships/slide" Target="slides/slide262.xml"/><Relationship Id="rId319" Type="http://schemas.openxmlformats.org/officeDocument/2006/relationships/slide" Target="slides/slide318.xml"/><Relationship Id="rId470" Type="http://schemas.openxmlformats.org/officeDocument/2006/relationships/slide" Target="slides/slide469.xml"/><Relationship Id="rId526" Type="http://schemas.openxmlformats.org/officeDocument/2006/relationships/slide" Target="slides/slide525.xml"/><Relationship Id="rId58" Type="http://schemas.openxmlformats.org/officeDocument/2006/relationships/slide" Target="slides/slide57.xml"/><Relationship Id="rId123" Type="http://schemas.openxmlformats.org/officeDocument/2006/relationships/slide" Target="slides/slide122.xml"/><Relationship Id="rId330" Type="http://schemas.openxmlformats.org/officeDocument/2006/relationships/slide" Target="slides/slide329.xml"/><Relationship Id="rId568" Type="http://schemas.openxmlformats.org/officeDocument/2006/relationships/slide" Target="slides/slide567.xml"/><Relationship Id="rId165" Type="http://schemas.openxmlformats.org/officeDocument/2006/relationships/slide" Target="slides/slide164.xml"/><Relationship Id="rId372" Type="http://schemas.openxmlformats.org/officeDocument/2006/relationships/slide" Target="slides/slide371.xml"/><Relationship Id="rId428" Type="http://schemas.openxmlformats.org/officeDocument/2006/relationships/slide" Target="slides/slide427.xml"/><Relationship Id="rId232" Type="http://schemas.openxmlformats.org/officeDocument/2006/relationships/slide" Target="slides/slide231.xml"/><Relationship Id="rId274" Type="http://schemas.openxmlformats.org/officeDocument/2006/relationships/slide" Target="slides/slide273.xml"/><Relationship Id="rId481" Type="http://schemas.openxmlformats.org/officeDocument/2006/relationships/slide" Target="slides/slide480.xml"/><Relationship Id="rId27" Type="http://schemas.openxmlformats.org/officeDocument/2006/relationships/slide" Target="slides/slide26.xml"/><Relationship Id="rId69" Type="http://schemas.openxmlformats.org/officeDocument/2006/relationships/slide" Target="slides/slide68.xml"/><Relationship Id="rId134" Type="http://schemas.openxmlformats.org/officeDocument/2006/relationships/slide" Target="slides/slide133.xml"/><Relationship Id="rId537" Type="http://schemas.openxmlformats.org/officeDocument/2006/relationships/slide" Target="slides/slide536.xml"/><Relationship Id="rId80" Type="http://schemas.openxmlformats.org/officeDocument/2006/relationships/slide" Target="slides/slide79.xml"/><Relationship Id="rId176" Type="http://schemas.openxmlformats.org/officeDocument/2006/relationships/slide" Target="slides/slide175.xml"/><Relationship Id="rId341" Type="http://schemas.openxmlformats.org/officeDocument/2006/relationships/slide" Target="slides/slide340.xml"/><Relationship Id="rId383" Type="http://schemas.openxmlformats.org/officeDocument/2006/relationships/slide" Target="slides/slide382.xml"/><Relationship Id="rId439" Type="http://schemas.openxmlformats.org/officeDocument/2006/relationships/slide" Target="slides/slide438.xml"/><Relationship Id="rId201" Type="http://schemas.openxmlformats.org/officeDocument/2006/relationships/slide" Target="slides/slide200.xml"/><Relationship Id="rId243" Type="http://schemas.openxmlformats.org/officeDocument/2006/relationships/slide" Target="slides/slide242.xml"/><Relationship Id="rId285" Type="http://schemas.openxmlformats.org/officeDocument/2006/relationships/slide" Target="slides/slide284.xml"/><Relationship Id="rId450" Type="http://schemas.openxmlformats.org/officeDocument/2006/relationships/slide" Target="slides/slide449.xml"/><Relationship Id="rId506" Type="http://schemas.openxmlformats.org/officeDocument/2006/relationships/slide" Target="slides/slide505.xml"/><Relationship Id="rId38" Type="http://schemas.openxmlformats.org/officeDocument/2006/relationships/slide" Target="slides/slide37.xml"/><Relationship Id="rId103" Type="http://schemas.openxmlformats.org/officeDocument/2006/relationships/slide" Target="slides/slide102.xml"/><Relationship Id="rId310" Type="http://schemas.openxmlformats.org/officeDocument/2006/relationships/slide" Target="slides/slide309.xml"/><Relationship Id="rId492" Type="http://schemas.openxmlformats.org/officeDocument/2006/relationships/slide" Target="slides/slide491.xml"/><Relationship Id="rId548" Type="http://schemas.openxmlformats.org/officeDocument/2006/relationships/slide" Target="slides/slide547.xml"/><Relationship Id="rId91" Type="http://schemas.openxmlformats.org/officeDocument/2006/relationships/slide" Target="slides/slide90.xml"/><Relationship Id="rId145" Type="http://schemas.openxmlformats.org/officeDocument/2006/relationships/slide" Target="slides/slide144.xml"/><Relationship Id="rId187" Type="http://schemas.openxmlformats.org/officeDocument/2006/relationships/slide" Target="slides/slide186.xml"/><Relationship Id="rId352" Type="http://schemas.openxmlformats.org/officeDocument/2006/relationships/slide" Target="slides/slide351.xml"/><Relationship Id="rId394" Type="http://schemas.openxmlformats.org/officeDocument/2006/relationships/slide" Target="slides/slide393.xml"/><Relationship Id="rId408" Type="http://schemas.openxmlformats.org/officeDocument/2006/relationships/slide" Target="slides/slide407.xml"/><Relationship Id="rId212" Type="http://schemas.openxmlformats.org/officeDocument/2006/relationships/slide" Target="slides/slide211.xml"/><Relationship Id="rId254" Type="http://schemas.openxmlformats.org/officeDocument/2006/relationships/slide" Target="slides/slide253.xml"/><Relationship Id="rId49" Type="http://schemas.openxmlformats.org/officeDocument/2006/relationships/slide" Target="slides/slide48.xml"/><Relationship Id="rId114" Type="http://schemas.openxmlformats.org/officeDocument/2006/relationships/slide" Target="slides/slide113.xml"/><Relationship Id="rId296" Type="http://schemas.openxmlformats.org/officeDocument/2006/relationships/slide" Target="slides/slide295.xml"/><Relationship Id="rId461" Type="http://schemas.openxmlformats.org/officeDocument/2006/relationships/slide" Target="slides/slide460.xml"/><Relationship Id="rId517" Type="http://schemas.openxmlformats.org/officeDocument/2006/relationships/slide" Target="slides/slide516.xml"/><Relationship Id="rId559" Type="http://schemas.openxmlformats.org/officeDocument/2006/relationships/slide" Target="slides/slide558.xml"/><Relationship Id="rId60" Type="http://schemas.openxmlformats.org/officeDocument/2006/relationships/slide" Target="slides/slide59.xml"/><Relationship Id="rId156" Type="http://schemas.openxmlformats.org/officeDocument/2006/relationships/slide" Target="slides/slide155.xml"/><Relationship Id="rId198" Type="http://schemas.openxmlformats.org/officeDocument/2006/relationships/slide" Target="slides/slide197.xml"/><Relationship Id="rId321" Type="http://schemas.openxmlformats.org/officeDocument/2006/relationships/slide" Target="slides/slide320.xml"/><Relationship Id="rId363" Type="http://schemas.openxmlformats.org/officeDocument/2006/relationships/slide" Target="slides/slide362.xml"/><Relationship Id="rId419" Type="http://schemas.openxmlformats.org/officeDocument/2006/relationships/slide" Target="slides/slide418.xml"/><Relationship Id="rId570" Type="http://schemas.openxmlformats.org/officeDocument/2006/relationships/slide" Target="slides/slide569.xml"/><Relationship Id="rId223" Type="http://schemas.openxmlformats.org/officeDocument/2006/relationships/slide" Target="slides/slide222.xml"/><Relationship Id="rId430" Type="http://schemas.openxmlformats.org/officeDocument/2006/relationships/slide" Target="slides/slide429.xml"/><Relationship Id="rId18" Type="http://schemas.openxmlformats.org/officeDocument/2006/relationships/slide" Target="slides/slide17.xml"/><Relationship Id="rId265" Type="http://schemas.openxmlformats.org/officeDocument/2006/relationships/slide" Target="slides/slide264.xml"/><Relationship Id="rId472" Type="http://schemas.openxmlformats.org/officeDocument/2006/relationships/slide" Target="slides/slide471.xml"/><Relationship Id="rId528" Type="http://schemas.openxmlformats.org/officeDocument/2006/relationships/slide" Target="slides/slide527.xml"/><Relationship Id="rId125" Type="http://schemas.openxmlformats.org/officeDocument/2006/relationships/slide" Target="slides/slide124.xml"/><Relationship Id="rId167" Type="http://schemas.openxmlformats.org/officeDocument/2006/relationships/slide" Target="slides/slide166.xml"/><Relationship Id="rId332" Type="http://schemas.openxmlformats.org/officeDocument/2006/relationships/slide" Target="slides/slide331.xml"/><Relationship Id="rId374" Type="http://schemas.openxmlformats.org/officeDocument/2006/relationships/slide" Target="slides/slide373.xml"/><Relationship Id="rId71" Type="http://schemas.openxmlformats.org/officeDocument/2006/relationships/slide" Target="slides/slide70.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76" Type="http://schemas.openxmlformats.org/officeDocument/2006/relationships/slide" Target="slides/slide275.xml"/><Relationship Id="rId441" Type="http://schemas.openxmlformats.org/officeDocument/2006/relationships/slide" Target="slides/slide440.xml"/><Relationship Id="rId483" Type="http://schemas.openxmlformats.org/officeDocument/2006/relationships/slide" Target="slides/slide482.xml"/><Relationship Id="rId539" Type="http://schemas.openxmlformats.org/officeDocument/2006/relationships/slide" Target="slides/slide538.xml"/><Relationship Id="rId40" Type="http://schemas.openxmlformats.org/officeDocument/2006/relationships/slide" Target="slides/slide39.xml"/><Relationship Id="rId136" Type="http://schemas.openxmlformats.org/officeDocument/2006/relationships/slide" Target="slides/slide135.xml"/><Relationship Id="rId178" Type="http://schemas.openxmlformats.org/officeDocument/2006/relationships/slide" Target="slides/slide177.xml"/><Relationship Id="rId301" Type="http://schemas.openxmlformats.org/officeDocument/2006/relationships/slide" Target="slides/slide300.xml"/><Relationship Id="rId343" Type="http://schemas.openxmlformats.org/officeDocument/2006/relationships/slide" Target="slides/slide342.xml"/><Relationship Id="rId550" Type="http://schemas.openxmlformats.org/officeDocument/2006/relationships/slide" Target="slides/slide549.xml"/><Relationship Id="rId82" Type="http://schemas.openxmlformats.org/officeDocument/2006/relationships/slide" Target="slides/slide81.xml"/><Relationship Id="rId203" Type="http://schemas.openxmlformats.org/officeDocument/2006/relationships/slide" Target="slides/slide202.xml"/><Relationship Id="rId385" Type="http://schemas.openxmlformats.org/officeDocument/2006/relationships/slide" Target="slides/slide384.xml"/><Relationship Id="rId245" Type="http://schemas.openxmlformats.org/officeDocument/2006/relationships/slide" Target="slides/slide244.xml"/><Relationship Id="rId287" Type="http://schemas.openxmlformats.org/officeDocument/2006/relationships/slide" Target="slides/slide286.xml"/><Relationship Id="rId410" Type="http://schemas.openxmlformats.org/officeDocument/2006/relationships/slide" Target="slides/slide409.xml"/><Relationship Id="rId452" Type="http://schemas.openxmlformats.org/officeDocument/2006/relationships/slide" Target="slides/slide451.xml"/><Relationship Id="rId494" Type="http://schemas.openxmlformats.org/officeDocument/2006/relationships/slide" Target="slides/slide493.xml"/><Relationship Id="rId508" Type="http://schemas.openxmlformats.org/officeDocument/2006/relationships/slide" Target="slides/slide507.xml"/><Relationship Id="rId105" Type="http://schemas.openxmlformats.org/officeDocument/2006/relationships/slide" Target="slides/slide104.xml"/><Relationship Id="rId147" Type="http://schemas.openxmlformats.org/officeDocument/2006/relationships/slide" Target="slides/slide146.xml"/><Relationship Id="rId312" Type="http://schemas.openxmlformats.org/officeDocument/2006/relationships/slide" Target="slides/slide311.xml"/><Relationship Id="rId354" Type="http://schemas.openxmlformats.org/officeDocument/2006/relationships/slide" Target="slides/slide353.xml"/><Relationship Id="rId51" Type="http://schemas.openxmlformats.org/officeDocument/2006/relationships/slide" Target="slides/slide50.xml"/><Relationship Id="rId93" Type="http://schemas.openxmlformats.org/officeDocument/2006/relationships/slide" Target="slides/slide92.xml"/><Relationship Id="rId189" Type="http://schemas.openxmlformats.org/officeDocument/2006/relationships/slide" Target="slides/slide188.xml"/><Relationship Id="rId396" Type="http://schemas.openxmlformats.org/officeDocument/2006/relationships/slide" Target="slides/slide395.xml"/><Relationship Id="rId561" Type="http://schemas.openxmlformats.org/officeDocument/2006/relationships/slide" Target="slides/slide560.xml"/><Relationship Id="rId214" Type="http://schemas.openxmlformats.org/officeDocument/2006/relationships/slide" Target="slides/slide213.xml"/><Relationship Id="rId256" Type="http://schemas.openxmlformats.org/officeDocument/2006/relationships/slide" Target="slides/slide255.xml"/><Relationship Id="rId298" Type="http://schemas.openxmlformats.org/officeDocument/2006/relationships/slide" Target="slides/slide297.xml"/><Relationship Id="rId421" Type="http://schemas.openxmlformats.org/officeDocument/2006/relationships/slide" Target="slides/slide420.xml"/><Relationship Id="rId463" Type="http://schemas.openxmlformats.org/officeDocument/2006/relationships/slide" Target="slides/slide462.xml"/><Relationship Id="rId519" Type="http://schemas.openxmlformats.org/officeDocument/2006/relationships/slide" Target="slides/slide518.xml"/><Relationship Id="rId116" Type="http://schemas.openxmlformats.org/officeDocument/2006/relationships/slide" Target="slides/slide115.xml"/><Relationship Id="rId158" Type="http://schemas.openxmlformats.org/officeDocument/2006/relationships/slide" Target="slides/slide157.xml"/><Relationship Id="rId323" Type="http://schemas.openxmlformats.org/officeDocument/2006/relationships/slide" Target="slides/slide322.xml"/><Relationship Id="rId530" Type="http://schemas.openxmlformats.org/officeDocument/2006/relationships/slide" Target="slides/slide529.xml"/><Relationship Id="rId20" Type="http://schemas.openxmlformats.org/officeDocument/2006/relationships/slide" Target="slides/slide19.xml"/><Relationship Id="rId62" Type="http://schemas.openxmlformats.org/officeDocument/2006/relationships/slide" Target="slides/slide61.xml"/><Relationship Id="rId365" Type="http://schemas.openxmlformats.org/officeDocument/2006/relationships/slide" Target="slides/slide364.xml"/><Relationship Id="rId572" Type="http://schemas.openxmlformats.org/officeDocument/2006/relationships/presProps" Target="presProps.xml"/><Relationship Id="rId225" Type="http://schemas.openxmlformats.org/officeDocument/2006/relationships/slide" Target="slides/slide224.xml"/><Relationship Id="rId267" Type="http://schemas.openxmlformats.org/officeDocument/2006/relationships/slide" Target="slides/slide266.xml"/><Relationship Id="rId432" Type="http://schemas.openxmlformats.org/officeDocument/2006/relationships/slide" Target="slides/slide431.xml"/><Relationship Id="rId474" Type="http://schemas.openxmlformats.org/officeDocument/2006/relationships/slide" Target="slides/slide473.xml"/><Relationship Id="rId127" Type="http://schemas.openxmlformats.org/officeDocument/2006/relationships/slide" Target="slides/slide126.xml"/><Relationship Id="rId31" Type="http://schemas.openxmlformats.org/officeDocument/2006/relationships/slide" Target="slides/slide30.xml"/><Relationship Id="rId73" Type="http://schemas.openxmlformats.org/officeDocument/2006/relationships/slide" Target="slides/slide72.xml"/><Relationship Id="rId169" Type="http://schemas.openxmlformats.org/officeDocument/2006/relationships/slide" Target="slides/slide168.xml"/><Relationship Id="rId334" Type="http://schemas.openxmlformats.org/officeDocument/2006/relationships/slide" Target="slides/slide333.xml"/><Relationship Id="rId376" Type="http://schemas.openxmlformats.org/officeDocument/2006/relationships/slide" Target="slides/slide375.xml"/><Relationship Id="rId541" Type="http://schemas.openxmlformats.org/officeDocument/2006/relationships/slide" Target="slides/slide540.xml"/><Relationship Id="rId4" Type="http://schemas.openxmlformats.org/officeDocument/2006/relationships/slide" Target="slides/slide3.xml"/><Relationship Id="rId180" Type="http://schemas.openxmlformats.org/officeDocument/2006/relationships/slide" Target="slides/slide179.xml"/><Relationship Id="rId236" Type="http://schemas.openxmlformats.org/officeDocument/2006/relationships/slide" Target="slides/slide235.xml"/><Relationship Id="rId278" Type="http://schemas.openxmlformats.org/officeDocument/2006/relationships/slide" Target="slides/slide277.xml"/><Relationship Id="rId401" Type="http://schemas.openxmlformats.org/officeDocument/2006/relationships/slide" Target="slides/slide400.xml"/><Relationship Id="rId443" Type="http://schemas.openxmlformats.org/officeDocument/2006/relationships/slide" Target="slides/slide442.xml"/><Relationship Id="rId303" Type="http://schemas.openxmlformats.org/officeDocument/2006/relationships/slide" Target="slides/slide302.xml"/><Relationship Id="rId485" Type="http://schemas.openxmlformats.org/officeDocument/2006/relationships/slide" Target="slides/slide484.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345" Type="http://schemas.openxmlformats.org/officeDocument/2006/relationships/slide" Target="slides/slide344.xml"/><Relationship Id="rId387" Type="http://schemas.openxmlformats.org/officeDocument/2006/relationships/slide" Target="slides/slide386.xml"/><Relationship Id="rId510" Type="http://schemas.openxmlformats.org/officeDocument/2006/relationships/slide" Target="slides/slide509.xml"/><Relationship Id="rId552" Type="http://schemas.openxmlformats.org/officeDocument/2006/relationships/slide" Target="slides/slide551.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412" Type="http://schemas.openxmlformats.org/officeDocument/2006/relationships/slide" Target="slides/slide411.xml"/><Relationship Id="rId107" Type="http://schemas.openxmlformats.org/officeDocument/2006/relationships/slide" Target="slides/slide106.xml"/><Relationship Id="rId289" Type="http://schemas.openxmlformats.org/officeDocument/2006/relationships/slide" Target="slides/slide288.xml"/><Relationship Id="rId454" Type="http://schemas.openxmlformats.org/officeDocument/2006/relationships/slide" Target="slides/slide453.xml"/><Relationship Id="rId496" Type="http://schemas.openxmlformats.org/officeDocument/2006/relationships/slide" Target="slides/slide495.xml"/><Relationship Id="rId11" Type="http://schemas.openxmlformats.org/officeDocument/2006/relationships/slide" Target="slides/slide10.xml"/><Relationship Id="rId53" Type="http://schemas.openxmlformats.org/officeDocument/2006/relationships/slide" Target="slides/slide52.xml"/><Relationship Id="rId149" Type="http://schemas.openxmlformats.org/officeDocument/2006/relationships/slide" Target="slides/slide148.xml"/><Relationship Id="rId314" Type="http://schemas.openxmlformats.org/officeDocument/2006/relationships/slide" Target="slides/slide313.xml"/><Relationship Id="rId356" Type="http://schemas.openxmlformats.org/officeDocument/2006/relationships/slide" Target="slides/slide355.xml"/><Relationship Id="rId398" Type="http://schemas.openxmlformats.org/officeDocument/2006/relationships/slide" Target="slides/slide397.xml"/><Relationship Id="rId521" Type="http://schemas.openxmlformats.org/officeDocument/2006/relationships/slide" Target="slides/slide520.xml"/><Relationship Id="rId563" Type="http://schemas.openxmlformats.org/officeDocument/2006/relationships/slide" Target="slides/slide562.xml"/><Relationship Id="rId95" Type="http://schemas.openxmlformats.org/officeDocument/2006/relationships/slide" Target="slides/slide94.xml"/><Relationship Id="rId160" Type="http://schemas.openxmlformats.org/officeDocument/2006/relationships/slide" Target="slides/slide159.xml"/><Relationship Id="rId216" Type="http://schemas.openxmlformats.org/officeDocument/2006/relationships/slide" Target="slides/slide215.xml"/><Relationship Id="rId423" Type="http://schemas.openxmlformats.org/officeDocument/2006/relationships/slide" Target="slides/slide422.xml"/><Relationship Id="rId258" Type="http://schemas.openxmlformats.org/officeDocument/2006/relationships/slide" Target="slides/slide257.xml"/><Relationship Id="rId465" Type="http://schemas.openxmlformats.org/officeDocument/2006/relationships/slide" Target="slides/slide464.xml"/><Relationship Id="rId22" Type="http://schemas.openxmlformats.org/officeDocument/2006/relationships/slide" Target="slides/slide21.xml"/><Relationship Id="rId64" Type="http://schemas.openxmlformats.org/officeDocument/2006/relationships/slide" Target="slides/slide63.xml"/><Relationship Id="rId118" Type="http://schemas.openxmlformats.org/officeDocument/2006/relationships/slide" Target="slides/slide117.xml"/><Relationship Id="rId325" Type="http://schemas.openxmlformats.org/officeDocument/2006/relationships/slide" Target="slides/slide324.xml"/><Relationship Id="rId367" Type="http://schemas.openxmlformats.org/officeDocument/2006/relationships/slide" Target="slides/slide366.xml"/><Relationship Id="rId532" Type="http://schemas.openxmlformats.org/officeDocument/2006/relationships/slide" Target="slides/slide531.xml"/><Relationship Id="rId574" Type="http://schemas.openxmlformats.org/officeDocument/2006/relationships/theme" Target="theme/theme1.xml"/><Relationship Id="rId171" Type="http://schemas.openxmlformats.org/officeDocument/2006/relationships/slide" Target="slides/slide170.xml"/><Relationship Id="rId227" Type="http://schemas.openxmlformats.org/officeDocument/2006/relationships/slide" Target="slides/slide226.xml"/><Relationship Id="rId269" Type="http://schemas.openxmlformats.org/officeDocument/2006/relationships/slide" Target="slides/slide268.xml"/><Relationship Id="rId434" Type="http://schemas.openxmlformats.org/officeDocument/2006/relationships/slide" Target="slides/slide433.xml"/><Relationship Id="rId476" Type="http://schemas.openxmlformats.org/officeDocument/2006/relationships/slide" Target="slides/slide475.xml"/><Relationship Id="rId33" Type="http://schemas.openxmlformats.org/officeDocument/2006/relationships/slide" Target="slides/slide32.xml"/><Relationship Id="rId129" Type="http://schemas.openxmlformats.org/officeDocument/2006/relationships/slide" Target="slides/slide128.xml"/><Relationship Id="rId280" Type="http://schemas.openxmlformats.org/officeDocument/2006/relationships/slide" Target="slides/slide279.xml"/><Relationship Id="rId336" Type="http://schemas.openxmlformats.org/officeDocument/2006/relationships/slide" Target="slides/slide335.xml"/><Relationship Id="rId501" Type="http://schemas.openxmlformats.org/officeDocument/2006/relationships/slide" Target="slides/slide500.xml"/><Relationship Id="rId543" Type="http://schemas.openxmlformats.org/officeDocument/2006/relationships/slide" Target="slides/slide542.xml"/><Relationship Id="rId75" Type="http://schemas.openxmlformats.org/officeDocument/2006/relationships/slide" Target="slides/slide74.xml"/><Relationship Id="rId140" Type="http://schemas.openxmlformats.org/officeDocument/2006/relationships/slide" Target="slides/slide139.xml"/><Relationship Id="rId182" Type="http://schemas.openxmlformats.org/officeDocument/2006/relationships/slide" Target="slides/slide181.xml"/><Relationship Id="rId378" Type="http://schemas.openxmlformats.org/officeDocument/2006/relationships/slide" Target="slides/slide377.xml"/><Relationship Id="rId403" Type="http://schemas.openxmlformats.org/officeDocument/2006/relationships/slide" Target="slides/slide402.xml"/><Relationship Id="rId6" Type="http://schemas.openxmlformats.org/officeDocument/2006/relationships/slide" Target="slides/slide5.xml"/><Relationship Id="rId238" Type="http://schemas.openxmlformats.org/officeDocument/2006/relationships/slide" Target="slides/slide237.xml"/><Relationship Id="rId445" Type="http://schemas.openxmlformats.org/officeDocument/2006/relationships/slide" Target="slides/slide444.xml"/><Relationship Id="rId487" Type="http://schemas.openxmlformats.org/officeDocument/2006/relationships/slide" Target="slides/slide486.xml"/><Relationship Id="rId291" Type="http://schemas.openxmlformats.org/officeDocument/2006/relationships/slide" Target="slides/slide290.xml"/><Relationship Id="rId305" Type="http://schemas.openxmlformats.org/officeDocument/2006/relationships/slide" Target="slides/slide304.xml"/><Relationship Id="rId347" Type="http://schemas.openxmlformats.org/officeDocument/2006/relationships/slide" Target="slides/slide346.xml"/><Relationship Id="rId512" Type="http://schemas.openxmlformats.org/officeDocument/2006/relationships/slide" Target="slides/slide511.xml"/><Relationship Id="rId44" Type="http://schemas.openxmlformats.org/officeDocument/2006/relationships/slide" Target="slides/slide43.xml"/><Relationship Id="rId86" Type="http://schemas.openxmlformats.org/officeDocument/2006/relationships/slide" Target="slides/slide85.xml"/><Relationship Id="rId151" Type="http://schemas.openxmlformats.org/officeDocument/2006/relationships/slide" Target="slides/slide150.xml"/><Relationship Id="rId389" Type="http://schemas.openxmlformats.org/officeDocument/2006/relationships/slide" Target="slides/slide388.xml"/><Relationship Id="rId554" Type="http://schemas.openxmlformats.org/officeDocument/2006/relationships/slide" Target="slides/slide553.xml"/><Relationship Id="rId193" Type="http://schemas.openxmlformats.org/officeDocument/2006/relationships/slide" Target="slides/slide192.xml"/><Relationship Id="rId207" Type="http://schemas.openxmlformats.org/officeDocument/2006/relationships/slide" Target="slides/slide206.xml"/><Relationship Id="rId249" Type="http://schemas.openxmlformats.org/officeDocument/2006/relationships/slide" Target="slides/slide248.xml"/><Relationship Id="rId414" Type="http://schemas.openxmlformats.org/officeDocument/2006/relationships/slide" Target="slides/slide413.xml"/><Relationship Id="rId456" Type="http://schemas.openxmlformats.org/officeDocument/2006/relationships/slide" Target="slides/slide455.xml"/><Relationship Id="rId498" Type="http://schemas.openxmlformats.org/officeDocument/2006/relationships/slide" Target="slides/slide497.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316" Type="http://schemas.openxmlformats.org/officeDocument/2006/relationships/slide" Target="slides/slide315.xml"/><Relationship Id="rId523" Type="http://schemas.openxmlformats.org/officeDocument/2006/relationships/slide" Target="slides/slide522.xml"/><Relationship Id="rId55" Type="http://schemas.openxmlformats.org/officeDocument/2006/relationships/slide" Target="slides/slide54.xml"/><Relationship Id="rId97" Type="http://schemas.openxmlformats.org/officeDocument/2006/relationships/slide" Target="slides/slide96.xml"/><Relationship Id="rId120" Type="http://schemas.openxmlformats.org/officeDocument/2006/relationships/slide" Target="slides/slide119.xml"/><Relationship Id="rId358" Type="http://schemas.openxmlformats.org/officeDocument/2006/relationships/slide" Target="slides/slide357.xml"/><Relationship Id="rId565" Type="http://schemas.openxmlformats.org/officeDocument/2006/relationships/slide" Target="slides/slide564.xml"/><Relationship Id="rId162" Type="http://schemas.openxmlformats.org/officeDocument/2006/relationships/slide" Target="slides/slide161.xml"/><Relationship Id="rId218" Type="http://schemas.openxmlformats.org/officeDocument/2006/relationships/slide" Target="slides/slide217.xml"/><Relationship Id="rId425" Type="http://schemas.openxmlformats.org/officeDocument/2006/relationships/slide" Target="slides/slide424.xml"/><Relationship Id="rId467" Type="http://schemas.openxmlformats.org/officeDocument/2006/relationships/slide" Target="slides/slide466.xml"/><Relationship Id="rId271" Type="http://schemas.openxmlformats.org/officeDocument/2006/relationships/slide" Target="slides/slide270.xml"/><Relationship Id="rId24" Type="http://schemas.openxmlformats.org/officeDocument/2006/relationships/slide" Target="slides/slide23.xml"/><Relationship Id="rId66" Type="http://schemas.openxmlformats.org/officeDocument/2006/relationships/slide" Target="slides/slide65.xml"/><Relationship Id="rId131" Type="http://schemas.openxmlformats.org/officeDocument/2006/relationships/slide" Target="slides/slide130.xml"/><Relationship Id="rId327" Type="http://schemas.openxmlformats.org/officeDocument/2006/relationships/slide" Target="slides/slide326.xml"/><Relationship Id="rId369" Type="http://schemas.openxmlformats.org/officeDocument/2006/relationships/slide" Target="slides/slide368.xml"/><Relationship Id="rId534" Type="http://schemas.openxmlformats.org/officeDocument/2006/relationships/slide" Target="slides/slide533.xml"/><Relationship Id="rId173" Type="http://schemas.openxmlformats.org/officeDocument/2006/relationships/slide" Target="slides/slide172.xml"/><Relationship Id="rId229" Type="http://schemas.openxmlformats.org/officeDocument/2006/relationships/slide" Target="slides/slide228.xml"/><Relationship Id="rId380" Type="http://schemas.openxmlformats.org/officeDocument/2006/relationships/slide" Target="slides/slide379.xml"/><Relationship Id="rId436" Type="http://schemas.openxmlformats.org/officeDocument/2006/relationships/slide" Target="slides/slide435.xml"/><Relationship Id="rId240" Type="http://schemas.openxmlformats.org/officeDocument/2006/relationships/slide" Target="slides/slide239.xml"/><Relationship Id="rId478" Type="http://schemas.openxmlformats.org/officeDocument/2006/relationships/slide" Target="slides/slide477.xml"/><Relationship Id="rId35" Type="http://schemas.openxmlformats.org/officeDocument/2006/relationships/slide" Target="slides/slide34.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338" Type="http://schemas.openxmlformats.org/officeDocument/2006/relationships/slide" Target="slides/slide337.xml"/><Relationship Id="rId503" Type="http://schemas.openxmlformats.org/officeDocument/2006/relationships/slide" Target="slides/slide502.xml"/><Relationship Id="rId545" Type="http://schemas.openxmlformats.org/officeDocument/2006/relationships/slide" Target="slides/slide544.xml"/><Relationship Id="rId8" Type="http://schemas.openxmlformats.org/officeDocument/2006/relationships/slide" Target="slides/slide7.xml"/><Relationship Id="rId142" Type="http://schemas.openxmlformats.org/officeDocument/2006/relationships/slide" Target="slides/slide141.xml"/><Relationship Id="rId184" Type="http://schemas.openxmlformats.org/officeDocument/2006/relationships/slide" Target="slides/slide183.xml"/><Relationship Id="rId391" Type="http://schemas.openxmlformats.org/officeDocument/2006/relationships/slide" Target="slides/slide390.xml"/><Relationship Id="rId405" Type="http://schemas.openxmlformats.org/officeDocument/2006/relationships/slide" Target="slides/slide404.xml"/><Relationship Id="rId447" Type="http://schemas.openxmlformats.org/officeDocument/2006/relationships/slide" Target="slides/slide446.xml"/><Relationship Id="rId251" Type="http://schemas.openxmlformats.org/officeDocument/2006/relationships/slide" Target="slides/slide250.xml"/><Relationship Id="rId489" Type="http://schemas.openxmlformats.org/officeDocument/2006/relationships/slide" Target="slides/slide488.xml"/><Relationship Id="rId46" Type="http://schemas.openxmlformats.org/officeDocument/2006/relationships/slide" Target="slides/slide45.xml"/><Relationship Id="rId293" Type="http://schemas.openxmlformats.org/officeDocument/2006/relationships/slide" Target="slides/slide292.xml"/><Relationship Id="rId307" Type="http://schemas.openxmlformats.org/officeDocument/2006/relationships/slide" Target="slides/slide306.xml"/><Relationship Id="rId349" Type="http://schemas.openxmlformats.org/officeDocument/2006/relationships/slide" Target="slides/slide348.xml"/><Relationship Id="rId514" Type="http://schemas.openxmlformats.org/officeDocument/2006/relationships/slide" Target="slides/slide513.xml"/><Relationship Id="rId556" Type="http://schemas.openxmlformats.org/officeDocument/2006/relationships/slide" Target="slides/slide555.xml"/><Relationship Id="rId88" Type="http://schemas.openxmlformats.org/officeDocument/2006/relationships/slide" Target="slides/slide87.xml"/><Relationship Id="rId111" Type="http://schemas.openxmlformats.org/officeDocument/2006/relationships/slide" Target="slides/slide110.xml"/><Relationship Id="rId153" Type="http://schemas.openxmlformats.org/officeDocument/2006/relationships/slide" Target="slides/slide152.xml"/><Relationship Id="rId195" Type="http://schemas.openxmlformats.org/officeDocument/2006/relationships/slide" Target="slides/slide194.xml"/><Relationship Id="rId209" Type="http://schemas.openxmlformats.org/officeDocument/2006/relationships/slide" Target="slides/slide208.xml"/><Relationship Id="rId360" Type="http://schemas.openxmlformats.org/officeDocument/2006/relationships/slide" Target="slides/slide359.xml"/><Relationship Id="rId416" Type="http://schemas.openxmlformats.org/officeDocument/2006/relationships/slide" Target="slides/slide415.xml"/><Relationship Id="rId220" Type="http://schemas.openxmlformats.org/officeDocument/2006/relationships/slide" Target="slides/slide219.xml"/><Relationship Id="rId458" Type="http://schemas.openxmlformats.org/officeDocument/2006/relationships/slide" Target="slides/slide457.xml"/><Relationship Id="rId15" Type="http://schemas.openxmlformats.org/officeDocument/2006/relationships/slide" Target="slides/slide14.xml"/><Relationship Id="rId57" Type="http://schemas.openxmlformats.org/officeDocument/2006/relationships/slide" Target="slides/slide56.xml"/><Relationship Id="rId262" Type="http://schemas.openxmlformats.org/officeDocument/2006/relationships/slide" Target="slides/slide261.xml"/><Relationship Id="rId318" Type="http://schemas.openxmlformats.org/officeDocument/2006/relationships/slide" Target="slides/slide317.xml"/><Relationship Id="rId525" Type="http://schemas.openxmlformats.org/officeDocument/2006/relationships/slide" Target="slides/slide524.xml"/><Relationship Id="rId567" Type="http://schemas.openxmlformats.org/officeDocument/2006/relationships/slide" Target="slides/slide566.xml"/><Relationship Id="rId99" Type="http://schemas.openxmlformats.org/officeDocument/2006/relationships/slide" Target="slides/slide98.xml"/><Relationship Id="rId122" Type="http://schemas.openxmlformats.org/officeDocument/2006/relationships/slide" Target="slides/slide121.xml"/><Relationship Id="rId164" Type="http://schemas.openxmlformats.org/officeDocument/2006/relationships/slide" Target="slides/slide163.xml"/><Relationship Id="rId371" Type="http://schemas.openxmlformats.org/officeDocument/2006/relationships/slide" Target="slides/slide370.xml"/><Relationship Id="rId427" Type="http://schemas.openxmlformats.org/officeDocument/2006/relationships/slide" Target="slides/slide426.xml"/><Relationship Id="rId469" Type="http://schemas.openxmlformats.org/officeDocument/2006/relationships/slide" Target="slides/slide468.xml"/><Relationship Id="rId26" Type="http://schemas.openxmlformats.org/officeDocument/2006/relationships/slide" Target="slides/slide25.xml"/><Relationship Id="rId231" Type="http://schemas.openxmlformats.org/officeDocument/2006/relationships/slide" Target="slides/slide230.xml"/><Relationship Id="rId273" Type="http://schemas.openxmlformats.org/officeDocument/2006/relationships/slide" Target="slides/slide272.xml"/><Relationship Id="rId329" Type="http://schemas.openxmlformats.org/officeDocument/2006/relationships/slide" Target="slides/slide328.xml"/><Relationship Id="rId480" Type="http://schemas.openxmlformats.org/officeDocument/2006/relationships/slide" Target="slides/slide479.xml"/><Relationship Id="rId536" Type="http://schemas.openxmlformats.org/officeDocument/2006/relationships/slide" Target="slides/slide535.xml"/><Relationship Id="rId68" Type="http://schemas.openxmlformats.org/officeDocument/2006/relationships/slide" Target="slides/slide67.xml"/><Relationship Id="rId133" Type="http://schemas.openxmlformats.org/officeDocument/2006/relationships/slide" Target="slides/slide132.xml"/><Relationship Id="rId175" Type="http://schemas.openxmlformats.org/officeDocument/2006/relationships/slide" Target="slides/slide174.xml"/><Relationship Id="rId340" Type="http://schemas.openxmlformats.org/officeDocument/2006/relationships/slide" Target="slides/slide339.xml"/><Relationship Id="rId200" Type="http://schemas.openxmlformats.org/officeDocument/2006/relationships/slide" Target="slides/slide199.xml"/><Relationship Id="rId382" Type="http://schemas.openxmlformats.org/officeDocument/2006/relationships/slide" Target="slides/slide381.xml"/><Relationship Id="rId438" Type="http://schemas.openxmlformats.org/officeDocument/2006/relationships/slide" Target="slides/slide437.xml"/><Relationship Id="rId242" Type="http://schemas.openxmlformats.org/officeDocument/2006/relationships/slide" Target="slides/slide241.xml"/><Relationship Id="rId284" Type="http://schemas.openxmlformats.org/officeDocument/2006/relationships/slide" Target="slides/slide283.xml"/><Relationship Id="rId491" Type="http://schemas.openxmlformats.org/officeDocument/2006/relationships/slide" Target="slides/slide490.xml"/><Relationship Id="rId505" Type="http://schemas.openxmlformats.org/officeDocument/2006/relationships/slide" Target="slides/slide504.xml"/><Relationship Id="rId37" Type="http://schemas.openxmlformats.org/officeDocument/2006/relationships/slide" Target="slides/slide36.xml"/><Relationship Id="rId79" Type="http://schemas.openxmlformats.org/officeDocument/2006/relationships/slide" Target="slides/slide78.xml"/><Relationship Id="rId102" Type="http://schemas.openxmlformats.org/officeDocument/2006/relationships/slide" Target="slides/slide101.xml"/><Relationship Id="rId144" Type="http://schemas.openxmlformats.org/officeDocument/2006/relationships/slide" Target="slides/slide143.xml"/><Relationship Id="rId547" Type="http://schemas.openxmlformats.org/officeDocument/2006/relationships/slide" Target="slides/slide546.xml"/><Relationship Id="rId90" Type="http://schemas.openxmlformats.org/officeDocument/2006/relationships/slide" Target="slides/slide89.xml"/><Relationship Id="rId186" Type="http://schemas.openxmlformats.org/officeDocument/2006/relationships/slide" Target="slides/slide185.xml"/><Relationship Id="rId351" Type="http://schemas.openxmlformats.org/officeDocument/2006/relationships/slide" Target="slides/slide350.xml"/><Relationship Id="rId393" Type="http://schemas.openxmlformats.org/officeDocument/2006/relationships/slide" Target="slides/slide392.xml"/><Relationship Id="rId407" Type="http://schemas.openxmlformats.org/officeDocument/2006/relationships/slide" Target="slides/slide406.xml"/><Relationship Id="rId449" Type="http://schemas.openxmlformats.org/officeDocument/2006/relationships/slide" Target="slides/slide448.xml"/><Relationship Id="rId211" Type="http://schemas.openxmlformats.org/officeDocument/2006/relationships/slide" Target="slides/slide210.xml"/><Relationship Id="rId253" Type="http://schemas.openxmlformats.org/officeDocument/2006/relationships/slide" Target="slides/slide252.xml"/><Relationship Id="rId295" Type="http://schemas.openxmlformats.org/officeDocument/2006/relationships/slide" Target="slides/slide294.xml"/><Relationship Id="rId309" Type="http://schemas.openxmlformats.org/officeDocument/2006/relationships/slide" Target="slides/slide308.xml"/><Relationship Id="rId460" Type="http://schemas.openxmlformats.org/officeDocument/2006/relationships/slide" Target="slides/slide459.xml"/><Relationship Id="rId516" Type="http://schemas.openxmlformats.org/officeDocument/2006/relationships/slide" Target="slides/slide515.xml"/><Relationship Id="rId48" Type="http://schemas.openxmlformats.org/officeDocument/2006/relationships/slide" Target="slides/slide47.xml"/><Relationship Id="rId113" Type="http://schemas.openxmlformats.org/officeDocument/2006/relationships/slide" Target="slides/slide112.xml"/><Relationship Id="rId320" Type="http://schemas.openxmlformats.org/officeDocument/2006/relationships/slide" Target="slides/slide319.xml"/><Relationship Id="rId558" Type="http://schemas.openxmlformats.org/officeDocument/2006/relationships/slide" Target="slides/slide557.xml"/><Relationship Id="rId155" Type="http://schemas.openxmlformats.org/officeDocument/2006/relationships/slide" Target="slides/slide154.xml"/><Relationship Id="rId197" Type="http://schemas.openxmlformats.org/officeDocument/2006/relationships/slide" Target="slides/slide196.xml"/><Relationship Id="rId362" Type="http://schemas.openxmlformats.org/officeDocument/2006/relationships/slide" Target="slides/slide361.xml"/><Relationship Id="rId418" Type="http://schemas.openxmlformats.org/officeDocument/2006/relationships/slide" Target="slides/slide417.xml"/><Relationship Id="rId222" Type="http://schemas.openxmlformats.org/officeDocument/2006/relationships/slide" Target="slides/slide221.xml"/><Relationship Id="rId264" Type="http://schemas.openxmlformats.org/officeDocument/2006/relationships/slide" Target="slides/slide263.xml"/><Relationship Id="rId471" Type="http://schemas.openxmlformats.org/officeDocument/2006/relationships/slide" Target="slides/slide470.xml"/><Relationship Id="rId17" Type="http://schemas.openxmlformats.org/officeDocument/2006/relationships/slide" Target="slides/slide16.xml"/><Relationship Id="rId59" Type="http://schemas.openxmlformats.org/officeDocument/2006/relationships/slide" Target="slides/slide58.xml"/><Relationship Id="rId124" Type="http://schemas.openxmlformats.org/officeDocument/2006/relationships/slide" Target="slides/slide123.xml"/><Relationship Id="rId527" Type="http://schemas.openxmlformats.org/officeDocument/2006/relationships/slide" Target="slides/slide526.xml"/><Relationship Id="rId569" Type="http://schemas.openxmlformats.org/officeDocument/2006/relationships/slide" Target="slides/slide568.xml"/><Relationship Id="rId70" Type="http://schemas.openxmlformats.org/officeDocument/2006/relationships/slide" Target="slides/slide69.xml"/><Relationship Id="rId166" Type="http://schemas.openxmlformats.org/officeDocument/2006/relationships/slide" Target="slides/slide165.xml"/><Relationship Id="rId331" Type="http://schemas.openxmlformats.org/officeDocument/2006/relationships/slide" Target="slides/slide330.xml"/><Relationship Id="rId373" Type="http://schemas.openxmlformats.org/officeDocument/2006/relationships/slide" Target="slides/slide372.xml"/><Relationship Id="rId429" Type="http://schemas.openxmlformats.org/officeDocument/2006/relationships/slide" Target="slides/slide428.xml"/><Relationship Id="rId1" Type="http://schemas.openxmlformats.org/officeDocument/2006/relationships/slideMaster" Target="slideMasters/slideMaster1.xml"/><Relationship Id="rId233" Type="http://schemas.openxmlformats.org/officeDocument/2006/relationships/slide" Target="slides/slide232.xml"/><Relationship Id="rId440" Type="http://schemas.openxmlformats.org/officeDocument/2006/relationships/slide" Target="slides/slide439.xml"/><Relationship Id="rId28" Type="http://schemas.openxmlformats.org/officeDocument/2006/relationships/slide" Target="slides/slide27.xml"/><Relationship Id="rId275" Type="http://schemas.openxmlformats.org/officeDocument/2006/relationships/slide" Target="slides/slide274.xml"/><Relationship Id="rId300" Type="http://schemas.openxmlformats.org/officeDocument/2006/relationships/slide" Target="slides/slide299.xml"/><Relationship Id="rId482" Type="http://schemas.openxmlformats.org/officeDocument/2006/relationships/slide" Target="slides/slide481.xml"/><Relationship Id="rId538" Type="http://schemas.openxmlformats.org/officeDocument/2006/relationships/slide" Target="slides/slide537.xml"/><Relationship Id="rId81" Type="http://schemas.openxmlformats.org/officeDocument/2006/relationships/slide" Target="slides/slide80.xml"/><Relationship Id="rId135" Type="http://schemas.openxmlformats.org/officeDocument/2006/relationships/slide" Target="slides/slide134.xml"/><Relationship Id="rId177" Type="http://schemas.openxmlformats.org/officeDocument/2006/relationships/slide" Target="slides/slide176.xml"/><Relationship Id="rId342" Type="http://schemas.openxmlformats.org/officeDocument/2006/relationships/slide" Target="slides/slide341.xml"/><Relationship Id="rId384" Type="http://schemas.openxmlformats.org/officeDocument/2006/relationships/slide" Target="slides/slide383.xml"/><Relationship Id="rId202" Type="http://schemas.openxmlformats.org/officeDocument/2006/relationships/slide" Target="slides/slide201.xml"/><Relationship Id="rId244" Type="http://schemas.openxmlformats.org/officeDocument/2006/relationships/slide" Target="slides/slide243.xml"/><Relationship Id="rId39" Type="http://schemas.openxmlformats.org/officeDocument/2006/relationships/slide" Target="slides/slide38.xml"/><Relationship Id="rId286" Type="http://schemas.openxmlformats.org/officeDocument/2006/relationships/slide" Target="slides/slide285.xml"/><Relationship Id="rId451" Type="http://schemas.openxmlformats.org/officeDocument/2006/relationships/slide" Target="slides/slide450.xml"/><Relationship Id="rId493" Type="http://schemas.openxmlformats.org/officeDocument/2006/relationships/slide" Target="slides/slide492.xml"/><Relationship Id="rId507" Type="http://schemas.openxmlformats.org/officeDocument/2006/relationships/slide" Target="slides/slide506.xml"/><Relationship Id="rId549" Type="http://schemas.openxmlformats.org/officeDocument/2006/relationships/slide" Target="slides/slide548.xml"/><Relationship Id="rId50" Type="http://schemas.openxmlformats.org/officeDocument/2006/relationships/slide" Target="slides/slide49.xml"/><Relationship Id="rId104" Type="http://schemas.openxmlformats.org/officeDocument/2006/relationships/slide" Target="slides/slide103.xml"/><Relationship Id="rId146" Type="http://schemas.openxmlformats.org/officeDocument/2006/relationships/slide" Target="slides/slide145.xml"/><Relationship Id="rId188" Type="http://schemas.openxmlformats.org/officeDocument/2006/relationships/slide" Target="slides/slide187.xml"/><Relationship Id="rId311" Type="http://schemas.openxmlformats.org/officeDocument/2006/relationships/slide" Target="slides/slide310.xml"/><Relationship Id="rId353" Type="http://schemas.openxmlformats.org/officeDocument/2006/relationships/slide" Target="slides/slide352.xml"/><Relationship Id="rId395" Type="http://schemas.openxmlformats.org/officeDocument/2006/relationships/slide" Target="slides/slide394.xml"/><Relationship Id="rId409" Type="http://schemas.openxmlformats.org/officeDocument/2006/relationships/slide" Target="slides/slide408.xml"/><Relationship Id="rId560" Type="http://schemas.openxmlformats.org/officeDocument/2006/relationships/slide" Target="slides/slide559.xml"/><Relationship Id="rId92" Type="http://schemas.openxmlformats.org/officeDocument/2006/relationships/slide" Target="slides/slide91.xml"/><Relationship Id="rId213" Type="http://schemas.openxmlformats.org/officeDocument/2006/relationships/slide" Target="slides/slide212.xml"/><Relationship Id="rId420" Type="http://schemas.openxmlformats.org/officeDocument/2006/relationships/slide" Target="slides/slide419.xml"/><Relationship Id="rId255" Type="http://schemas.openxmlformats.org/officeDocument/2006/relationships/slide" Target="slides/slide254.xml"/><Relationship Id="rId297" Type="http://schemas.openxmlformats.org/officeDocument/2006/relationships/slide" Target="slides/slide296.xml"/><Relationship Id="rId462" Type="http://schemas.openxmlformats.org/officeDocument/2006/relationships/slide" Target="slides/slide461.xml"/><Relationship Id="rId518" Type="http://schemas.openxmlformats.org/officeDocument/2006/relationships/slide" Target="slides/slide517.xml"/><Relationship Id="rId115" Type="http://schemas.openxmlformats.org/officeDocument/2006/relationships/slide" Target="slides/slide114.xml"/><Relationship Id="rId157" Type="http://schemas.openxmlformats.org/officeDocument/2006/relationships/slide" Target="slides/slide156.xml"/><Relationship Id="rId322" Type="http://schemas.openxmlformats.org/officeDocument/2006/relationships/slide" Target="slides/slide321.xml"/><Relationship Id="rId364" Type="http://schemas.openxmlformats.org/officeDocument/2006/relationships/slide" Target="slides/slide363.xml"/><Relationship Id="rId61" Type="http://schemas.openxmlformats.org/officeDocument/2006/relationships/slide" Target="slides/slide60.xml"/><Relationship Id="rId199" Type="http://schemas.openxmlformats.org/officeDocument/2006/relationships/slide" Target="slides/slide198.xml"/><Relationship Id="rId571" Type="http://schemas.openxmlformats.org/officeDocument/2006/relationships/notesMaster" Target="notesMasters/notesMaster1.xml"/><Relationship Id="rId19" Type="http://schemas.openxmlformats.org/officeDocument/2006/relationships/slide" Target="slides/slide18.xml"/><Relationship Id="rId224" Type="http://schemas.openxmlformats.org/officeDocument/2006/relationships/slide" Target="slides/slide223.xml"/><Relationship Id="rId266" Type="http://schemas.openxmlformats.org/officeDocument/2006/relationships/slide" Target="slides/slide265.xml"/><Relationship Id="rId431" Type="http://schemas.openxmlformats.org/officeDocument/2006/relationships/slide" Target="slides/slide430.xml"/><Relationship Id="rId473" Type="http://schemas.openxmlformats.org/officeDocument/2006/relationships/slide" Target="slides/slide472.xml"/><Relationship Id="rId529" Type="http://schemas.openxmlformats.org/officeDocument/2006/relationships/slide" Target="slides/slide528.xml"/><Relationship Id="rId30" Type="http://schemas.openxmlformats.org/officeDocument/2006/relationships/slide" Target="slides/slide29.xml"/><Relationship Id="rId126" Type="http://schemas.openxmlformats.org/officeDocument/2006/relationships/slide" Target="slides/slide125.xml"/><Relationship Id="rId168" Type="http://schemas.openxmlformats.org/officeDocument/2006/relationships/slide" Target="slides/slide167.xml"/><Relationship Id="rId333" Type="http://schemas.openxmlformats.org/officeDocument/2006/relationships/slide" Target="slides/slide332.xml"/><Relationship Id="rId540" Type="http://schemas.openxmlformats.org/officeDocument/2006/relationships/slide" Target="slides/slide539.xml"/><Relationship Id="rId72" Type="http://schemas.openxmlformats.org/officeDocument/2006/relationships/slide" Target="slides/slide71.xml"/><Relationship Id="rId375" Type="http://schemas.openxmlformats.org/officeDocument/2006/relationships/slide" Target="slides/slide374.xml"/><Relationship Id="rId3" Type="http://schemas.openxmlformats.org/officeDocument/2006/relationships/slide" Target="slides/slide2.xml"/><Relationship Id="rId235" Type="http://schemas.openxmlformats.org/officeDocument/2006/relationships/slide" Target="slides/slide234.xml"/><Relationship Id="rId277" Type="http://schemas.openxmlformats.org/officeDocument/2006/relationships/slide" Target="slides/slide276.xml"/><Relationship Id="rId400" Type="http://schemas.openxmlformats.org/officeDocument/2006/relationships/slide" Target="slides/slide399.xml"/><Relationship Id="rId442" Type="http://schemas.openxmlformats.org/officeDocument/2006/relationships/slide" Target="slides/slide441.xml"/><Relationship Id="rId484" Type="http://schemas.openxmlformats.org/officeDocument/2006/relationships/slide" Target="slides/slide483.xml"/><Relationship Id="rId137" Type="http://schemas.openxmlformats.org/officeDocument/2006/relationships/slide" Target="slides/slide136.xml"/><Relationship Id="rId302" Type="http://schemas.openxmlformats.org/officeDocument/2006/relationships/slide" Target="slides/slide301.xml"/><Relationship Id="rId344" Type="http://schemas.openxmlformats.org/officeDocument/2006/relationships/slide" Target="slides/slide343.xml"/><Relationship Id="rId41" Type="http://schemas.openxmlformats.org/officeDocument/2006/relationships/slide" Target="slides/slide40.xml"/><Relationship Id="rId83" Type="http://schemas.openxmlformats.org/officeDocument/2006/relationships/slide" Target="slides/slide82.xml"/><Relationship Id="rId179" Type="http://schemas.openxmlformats.org/officeDocument/2006/relationships/slide" Target="slides/slide178.xml"/><Relationship Id="rId386" Type="http://schemas.openxmlformats.org/officeDocument/2006/relationships/slide" Target="slides/slide385.xml"/><Relationship Id="rId551" Type="http://schemas.openxmlformats.org/officeDocument/2006/relationships/slide" Target="slides/slide550.xml"/><Relationship Id="rId190" Type="http://schemas.openxmlformats.org/officeDocument/2006/relationships/slide" Target="slides/slide189.xml"/><Relationship Id="rId204" Type="http://schemas.openxmlformats.org/officeDocument/2006/relationships/slide" Target="slides/slide203.xml"/><Relationship Id="rId246" Type="http://schemas.openxmlformats.org/officeDocument/2006/relationships/slide" Target="slides/slide245.xml"/><Relationship Id="rId288" Type="http://schemas.openxmlformats.org/officeDocument/2006/relationships/slide" Target="slides/slide287.xml"/><Relationship Id="rId411" Type="http://schemas.openxmlformats.org/officeDocument/2006/relationships/slide" Target="slides/slide410.xml"/><Relationship Id="rId453" Type="http://schemas.openxmlformats.org/officeDocument/2006/relationships/slide" Target="slides/slide452.xml"/><Relationship Id="rId509" Type="http://schemas.openxmlformats.org/officeDocument/2006/relationships/slide" Target="slides/slide508.xml"/><Relationship Id="rId106" Type="http://schemas.openxmlformats.org/officeDocument/2006/relationships/slide" Target="slides/slide105.xml"/><Relationship Id="rId313" Type="http://schemas.openxmlformats.org/officeDocument/2006/relationships/slide" Target="slides/slide312.xml"/><Relationship Id="rId495" Type="http://schemas.openxmlformats.org/officeDocument/2006/relationships/slide" Target="slides/slide494.xml"/><Relationship Id="rId10" Type="http://schemas.openxmlformats.org/officeDocument/2006/relationships/slide" Target="slides/slide9.xml"/><Relationship Id="rId52" Type="http://schemas.openxmlformats.org/officeDocument/2006/relationships/slide" Target="slides/slide51.xml"/><Relationship Id="rId94" Type="http://schemas.openxmlformats.org/officeDocument/2006/relationships/slide" Target="slides/slide93.xml"/><Relationship Id="rId148" Type="http://schemas.openxmlformats.org/officeDocument/2006/relationships/slide" Target="slides/slide147.xml"/><Relationship Id="rId355" Type="http://schemas.openxmlformats.org/officeDocument/2006/relationships/slide" Target="slides/slide354.xml"/><Relationship Id="rId397" Type="http://schemas.openxmlformats.org/officeDocument/2006/relationships/slide" Target="slides/slide396.xml"/><Relationship Id="rId520" Type="http://schemas.openxmlformats.org/officeDocument/2006/relationships/slide" Target="slides/slide519.xml"/><Relationship Id="rId562" Type="http://schemas.openxmlformats.org/officeDocument/2006/relationships/slide" Target="slides/slide561.xml"/><Relationship Id="rId215" Type="http://schemas.openxmlformats.org/officeDocument/2006/relationships/slide" Target="slides/slide214.xml"/><Relationship Id="rId257" Type="http://schemas.openxmlformats.org/officeDocument/2006/relationships/slide" Target="slides/slide256.xml"/><Relationship Id="rId422" Type="http://schemas.openxmlformats.org/officeDocument/2006/relationships/slide" Target="slides/slide421.xml"/><Relationship Id="rId464" Type="http://schemas.openxmlformats.org/officeDocument/2006/relationships/slide" Target="slides/slide463.xml"/><Relationship Id="rId299" Type="http://schemas.openxmlformats.org/officeDocument/2006/relationships/slide" Target="slides/slide298.xml"/><Relationship Id="rId63" Type="http://schemas.openxmlformats.org/officeDocument/2006/relationships/slide" Target="slides/slide62.xml"/><Relationship Id="rId159" Type="http://schemas.openxmlformats.org/officeDocument/2006/relationships/slide" Target="slides/slide158.xml"/><Relationship Id="rId366" Type="http://schemas.openxmlformats.org/officeDocument/2006/relationships/slide" Target="slides/slide365.xml"/><Relationship Id="rId573" Type="http://schemas.openxmlformats.org/officeDocument/2006/relationships/viewProps" Target="viewProps.xml"/><Relationship Id="rId226" Type="http://schemas.openxmlformats.org/officeDocument/2006/relationships/slide" Target="slides/slide225.xml"/><Relationship Id="rId433" Type="http://schemas.openxmlformats.org/officeDocument/2006/relationships/slide" Target="slides/slide432.xml"/><Relationship Id="rId74" Type="http://schemas.openxmlformats.org/officeDocument/2006/relationships/slide" Target="slides/slide73.xml"/><Relationship Id="rId377" Type="http://schemas.openxmlformats.org/officeDocument/2006/relationships/slide" Target="slides/slide376.xml"/><Relationship Id="rId500" Type="http://schemas.openxmlformats.org/officeDocument/2006/relationships/slide" Target="slides/slide499.xml"/><Relationship Id="rId5" Type="http://schemas.openxmlformats.org/officeDocument/2006/relationships/slide" Target="slides/slide4.xml"/><Relationship Id="rId237" Type="http://schemas.openxmlformats.org/officeDocument/2006/relationships/slide" Target="slides/slide236.xml"/><Relationship Id="rId444" Type="http://schemas.openxmlformats.org/officeDocument/2006/relationships/slide" Target="slides/slide443.xml"/><Relationship Id="rId290" Type="http://schemas.openxmlformats.org/officeDocument/2006/relationships/slide" Target="slides/slide289.xml"/><Relationship Id="rId304" Type="http://schemas.openxmlformats.org/officeDocument/2006/relationships/slide" Target="slides/slide303.xml"/><Relationship Id="rId388" Type="http://schemas.openxmlformats.org/officeDocument/2006/relationships/slide" Target="slides/slide387.xml"/><Relationship Id="rId511" Type="http://schemas.openxmlformats.org/officeDocument/2006/relationships/slide" Target="slides/slide510.xml"/><Relationship Id="rId85" Type="http://schemas.openxmlformats.org/officeDocument/2006/relationships/slide" Target="slides/slide84.xml"/><Relationship Id="rId150" Type="http://schemas.openxmlformats.org/officeDocument/2006/relationships/slide" Target="slides/slide149.xml"/><Relationship Id="rId248" Type="http://schemas.openxmlformats.org/officeDocument/2006/relationships/slide" Target="slides/slide247.xml"/><Relationship Id="rId455" Type="http://schemas.openxmlformats.org/officeDocument/2006/relationships/slide" Target="slides/slide454.xml"/><Relationship Id="rId12" Type="http://schemas.openxmlformats.org/officeDocument/2006/relationships/slide" Target="slides/slide11.xml"/><Relationship Id="rId108" Type="http://schemas.openxmlformats.org/officeDocument/2006/relationships/slide" Target="slides/slide107.xml"/><Relationship Id="rId315" Type="http://schemas.openxmlformats.org/officeDocument/2006/relationships/slide" Target="slides/slide314.xml"/><Relationship Id="rId522" Type="http://schemas.openxmlformats.org/officeDocument/2006/relationships/slide" Target="slides/slide521.xml"/><Relationship Id="rId96" Type="http://schemas.openxmlformats.org/officeDocument/2006/relationships/slide" Target="slides/slide95.xml"/><Relationship Id="rId161" Type="http://schemas.openxmlformats.org/officeDocument/2006/relationships/slide" Target="slides/slide160.xml"/><Relationship Id="rId399" Type="http://schemas.openxmlformats.org/officeDocument/2006/relationships/slide" Target="slides/slide398.xml"/><Relationship Id="rId259" Type="http://schemas.openxmlformats.org/officeDocument/2006/relationships/slide" Target="slides/slide258.xml"/><Relationship Id="rId466" Type="http://schemas.openxmlformats.org/officeDocument/2006/relationships/slide" Target="slides/slide465.xml"/><Relationship Id="rId23" Type="http://schemas.openxmlformats.org/officeDocument/2006/relationships/slide" Target="slides/slide22.xml"/><Relationship Id="rId119" Type="http://schemas.openxmlformats.org/officeDocument/2006/relationships/slide" Target="slides/slide118.xml"/><Relationship Id="rId326" Type="http://schemas.openxmlformats.org/officeDocument/2006/relationships/slide" Target="slides/slide325.xml"/><Relationship Id="rId533" Type="http://schemas.openxmlformats.org/officeDocument/2006/relationships/slide" Target="slides/slide532.xml"/><Relationship Id="rId172" Type="http://schemas.openxmlformats.org/officeDocument/2006/relationships/slide" Target="slides/slide171.xml"/><Relationship Id="rId477" Type="http://schemas.openxmlformats.org/officeDocument/2006/relationships/slide" Target="slides/slide4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650B40-CBCE-4583-A523-1C37B9272AC8}" type="datetimeFigureOut">
              <a:rPr lang="ru-RU" smtClean="0"/>
              <a:t>30.08.2024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A423F5-A85C-4E93-B177-2797EA212DA0}" type="slidenum">
              <a:rPr lang="ru-RU" smtClean="0"/>
              <a:t>‹#›</a:t>
            </a:fld>
            <a:endParaRPr lang="ru-RU"/>
          </a:p>
        </p:txBody>
      </p:sp>
    </p:spTree>
    <p:extLst>
      <p:ext uri="{BB962C8B-B14F-4D97-AF65-F5344CB8AC3E}">
        <p14:creationId xmlns:p14="http://schemas.microsoft.com/office/powerpoint/2010/main" val="1731805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8A423F5-A85C-4E93-B177-2797EA212DA0}" type="slidenum">
              <a:rPr lang="ru-RU" smtClean="0"/>
              <a:t>31</a:t>
            </a:fld>
            <a:endParaRPr lang="ru-RU"/>
          </a:p>
        </p:txBody>
      </p:sp>
    </p:spTree>
    <p:extLst>
      <p:ext uri="{BB962C8B-B14F-4D97-AF65-F5344CB8AC3E}">
        <p14:creationId xmlns:p14="http://schemas.microsoft.com/office/powerpoint/2010/main" val="1429626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8A423F5-A85C-4E93-B177-2797EA212DA0}" type="slidenum">
              <a:rPr lang="ru-RU" smtClean="0"/>
              <a:t>41</a:t>
            </a:fld>
            <a:endParaRPr lang="ru-RU"/>
          </a:p>
        </p:txBody>
      </p:sp>
    </p:spTree>
    <p:extLst>
      <p:ext uri="{BB962C8B-B14F-4D97-AF65-F5344CB8AC3E}">
        <p14:creationId xmlns:p14="http://schemas.microsoft.com/office/powerpoint/2010/main" val="3206979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8A423F5-A85C-4E93-B177-2797EA212DA0}" type="slidenum">
              <a:rPr lang="ru-RU" smtClean="0"/>
              <a:t>48</a:t>
            </a:fld>
            <a:endParaRPr lang="ru-RU"/>
          </a:p>
        </p:txBody>
      </p:sp>
    </p:spTree>
    <p:extLst>
      <p:ext uri="{BB962C8B-B14F-4D97-AF65-F5344CB8AC3E}">
        <p14:creationId xmlns:p14="http://schemas.microsoft.com/office/powerpoint/2010/main" val="3431980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30.08.2024</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30.08.2024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30.08.2024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t>30.08.2024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30.08.2024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t>30.08.2024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30.08.2024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30.08.2024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30.08.2024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30.08.2024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30.08.2024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t>30.08.2024</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8" Type="http://schemas.openxmlformats.org/officeDocument/2006/relationships/hyperlink" Target="https://www.consultant.ru/document/cons_doc_LAW_468390/a68c2e03d7967da86ff598906972cd025196845e/#dst100213" TargetMode="External"/><Relationship Id="rId3" Type="http://schemas.openxmlformats.org/officeDocument/2006/relationships/hyperlink" Target="https://www.consultant.ru/document/cons_doc_LAW_471848/ec91c6fa97b4dd2bc3449e91d0ca7d554253f6de/#dst101326" TargetMode="External"/><Relationship Id="rId7" Type="http://schemas.openxmlformats.org/officeDocument/2006/relationships/hyperlink" Target="https://www.consultant.ru/document/cons_doc_LAW_471848/72b993a115d323425f93f72d5cec24959f9134fe/#dst101482" TargetMode="External"/><Relationship Id="rId2" Type="http://schemas.openxmlformats.org/officeDocument/2006/relationships/hyperlink" Target="https://www.consultant.ru/document/cons_doc_LAW_471848/248a1c0c41e5cc3bbb36c79de305498d1f607fa6/#dst10448" TargetMode="External"/><Relationship Id="rId1" Type="http://schemas.openxmlformats.org/officeDocument/2006/relationships/slideLayout" Target="../slideLayouts/slideLayout2.xml"/><Relationship Id="rId6" Type="http://schemas.openxmlformats.org/officeDocument/2006/relationships/hyperlink" Target="https://www.consultant.ru/document/cons_doc_LAW_471848/84a85f05be901b483de1af649e5776ae081dd041/#dst101452" TargetMode="External"/><Relationship Id="rId11" Type="http://schemas.openxmlformats.org/officeDocument/2006/relationships/hyperlink" Target="https://www.consultant.ru/document/cons_doc_LAW_381495/30b3f8c55f65557c253227a65b908cc075ce114a/#dst100278" TargetMode="External"/><Relationship Id="rId5" Type="http://schemas.openxmlformats.org/officeDocument/2006/relationships/hyperlink" Target="https://www.consultant.ru/document/cons_doc_LAW_471848/93d16f34587ea5013188f67665e4b32eaf451e42/#dst101446" TargetMode="External"/><Relationship Id="rId10" Type="http://schemas.openxmlformats.org/officeDocument/2006/relationships/hyperlink" Target="https://www.consultant.ru/document/cons_doc_LAW_436370/67a734729a346abd9190584551ccc79bc84a74c7/#dst100147" TargetMode="External"/><Relationship Id="rId4" Type="http://schemas.openxmlformats.org/officeDocument/2006/relationships/hyperlink" Target="https://www.consultant.ru/document/cons_doc_LAW_471848/814a11057b09f9fcf5bc75234d0fb22dc2985aa7/#dst101406" TargetMode="External"/><Relationship Id="rId9" Type="http://schemas.openxmlformats.org/officeDocument/2006/relationships/hyperlink" Target="https://www.consultant.ru/document/cons_doc_LAW_468390/a68c2e03d7967da86ff598906972cd025196845e/#dst100214" TargetMode="Externa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9.xml.rels><?xml version="1.0" encoding="UTF-8" standalone="yes"?>
<Relationships xmlns="http://schemas.openxmlformats.org/package/2006/relationships"><Relationship Id="rId2" Type="http://schemas.openxmlformats.org/officeDocument/2006/relationships/hyperlink" Target="https://www.consultant.ru/document/cons_doc_LAW_371783/b004fed0b70d0f223e4a81f8ad6cd92af90a7e3b/#dst100080"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hyperlink" Target="https://www.consultant.ru/document/cons_doc_LAW_471848/da892f6f357a5d769eb283b1fe1670c8f82717e9/#dst419"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s://www.consultant.ru/document/cons_doc_LAW_471848/97405e31b8cb1f1e528d52e98e8e60a7a2da9dea/#dst100169" TargetMode="External"/><Relationship Id="rId2" Type="http://schemas.openxmlformats.org/officeDocument/2006/relationships/hyperlink" Target="https://www.consultant.ru/document/cons_doc_LAW_471848/cc856395792cdd3ebdb55d49f5f2f9b8d6cabced/#dst100161"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6004" y="1412776"/>
            <a:ext cx="9144000" cy="1818928"/>
          </a:xfrm>
        </p:spPr>
        <p:txBody>
          <a:bodyPr/>
          <a:lstStyle/>
          <a:p>
            <a:r>
              <a:rPr lang="ru-RU" sz="4400" dirty="0" smtClean="0"/>
              <a:t>Раздаточный материал </a:t>
            </a:r>
            <a:r>
              <a:rPr lang="ru-RU" sz="4400" dirty="0" smtClean="0"/>
              <a:t>по дисциплине «</a:t>
            </a:r>
            <a:r>
              <a:rPr lang="ru-RU" sz="4400" dirty="0" smtClean="0"/>
              <a:t>применение </a:t>
            </a:r>
            <a:r>
              <a:rPr lang="ru-RU" sz="4400" dirty="0"/>
              <a:t>норм гражданского права в системе экономической </a:t>
            </a:r>
            <a:r>
              <a:rPr lang="ru-RU" sz="4400" dirty="0" smtClean="0"/>
              <a:t>безопасности»</a:t>
            </a:r>
            <a:endParaRPr lang="ru-RU" sz="4400" dirty="0"/>
          </a:p>
        </p:txBody>
      </p:sp>
      <p:sp>
        <p:nvSpPr>
          <p:cNvPr id="3" name="Подзаголовок 2"/>
          <p:cNvSpPr>
            <a:spLocks noGrp="1"/>
          </p:cNvSpPr>
          <p:nvPr>
            <p:ph type="subTitle" idx="1"/>
          </p:nvPr>
        </p:nvSpPr>
        <p:spPr>
          <a:xfrm>
            <a:off x="539552" y="3573016"/>
            <a:ext cx="8136904" cy="3096344"/>
          </a:xfrm>
        </p:spPr>
        <p:txBody>
          <a:bodyPr>
            <a:normAutofit fontScale="70000" lnSpcReduction="20000"/>
          </a:bodyPr>
          <a:lstStyle/>
          <a:p>
            <a:r>
              <a:rPr lang="ru-RU" dirty="0"/>
              <a:t>Конспект лекций по дисциплине «Применение норм гражданского права в системе экономической безопасности»  предназначен для обучающихся специальности 38.05.01, Экономическая безопасность, специализация 38.05.01 «Экономико-правовое обеспечение экономической безопасности» всех форм обучения. Является ориентиром (примерные краткие ответы позволяющие понять вектор развития умозаключений по экзаменационным вопросам с акцентом на обязательную корректировку посредством нормативно-правовых актов – использование информационно-правовых систем «Гарант» и «Консультант Плюс») для подготовки к экзаменационным вопросам.</a:t>
            </a:r>
          </a:p>
          <a:p>
            <a:r>
              <a:rPr lang="ru-RU" dirty="0"/>
              <a:t>Примерные (ориентировочные) краткие ответы на экзаменационные вопросы:</a:t>
            </a:r>
          </a:p>
        </p:txBody>
      </p:sp>
    </p:spTree>
    <p:extLst>
      <p:ext uri="{BB962C8B-B14F-4D97-AF65-F5344CB8AC3E}">
        <p14:creationId xmlns:p14="http://schemas.microsoft.com/office/powerpoint/2010/main" val="41952291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289032" cy="1600200"/>
          </a:xfrm>
        </p:spPr>
        <p:txBody>
          <a:bodyPr/>
          <a:lstStyle/>
          <a:p>
            <a:r>
              <a:rPr lang="ru-RU" sz="2800" dirty="0">
                <a:effectLst>
                  <a:outerShdw blurRad="38100" dist="38100" dir="2700000" algn="tl">
                    <a:srgbClr val="000000">
                      <a:alpha val="43137"/>
                    </a:srgbClr>
                  </a:outerShdw>
                </a:effectLst>
              </a:rPr>
              <a:t>2.  Возникновение гражданских прав и обязанностей, осуществление и защита гражданских прав</a:t>
            </a:r>
            <a:r>
              <a:rPr lang="ru-RU" sz="2800" dirty="0">
                <a:effectLst/>
              </a:rPr>
              <a:t/>
            </a:r>
            <a:br>
              <a:rPr lang="ru-RU" sz="2800" dirty="0">
                <a:effectLst/>
              </a:rPr>
            </a:br>
            <a:endParaRPr lang="ru-RU" sz="2800" dirty="0"/>
          </a:p>
        </p:txBody>
      </p:sp>
      <p:sp>
        <p:nvSpPr>
          <p:cNvPr id="3" name="Объект 2"/>
          <p:cNvSpPr>
            <a:spLocks noGrp="1"/>
          </p:cNvSpPr>
          <p:nvPr>
            <p:ph idx="1"/>
          </p:nvPr>
        </p:nvSpPr>
        <p:spPr>
          <a:xfrm>
            <a:off x="457200" y="1772816"/>
            <a:ext cx="8229600" cy="4353347"/>
          </a:xfrm>
        </p:spPr>
        <p:txBody>
          <a:bodyPr>
            <a:normAutofit fontScale="85000" lnSpcReduction="10000"/>
          </a:bodyPr>
          <a:lstStyle/>
          <a:p>
            <a:r>
              <a:rPr lang="ru-RU" dirty="0"/>
              <a:t>Объект: сфера возникновения гражданских прав и обязанностей, осуществления и защиты гражданских </a:t>
            </a:r>
            <a:r>
              <a:rPr lang="ru-RU" dirty="0" smtClean="0"/>
              <a:t>прав.</a:t>
            </a:r>
            <a:endParaRPr lang="ru-RU" dirty="0"/>
          </a:p>
          <a:p>
            <a:endParaRPr lang="ru-RU" dirty="0"/>
          </a:p>
          <a:p>
            <a:r>
              <a:rPr lang="ru-RU" dirty="0"/>
              <a:t>Объективная сторона</a:t>
            </a:r>
            <a:r>
              <a:rPr lang="ru-RU" dirty="0" smtClean="0"/>
              <a:t>: </a:t>
            </a:r>
            <a:r>
              <a:rPr lang="ru-RU" dirty="0"/>
              <a:t>Гражданские права – это мера возможного поведения субъектов (граждан, организаций и др.) в отношениях, регулируемых гражданским правом. </a:t>
            </a:r>
            <a:r>
              <a:rPr lang="ru-RU" dirty="0" smtClean="0"/>
              <a:t>Гражданские </a:t>
            </a:r>
            <a:r>
              <a:rPr lang="ru-RU" dirty="0"/>
              <a:t>обязанности – это мера должного поведения субъектов в отношениях, регулируемых гражданским правом.</a:t>
            </a:r>
          </a:p>
          <a:p>
            <a:endParaRPr lang="ru-RU" dirty="0"/>
          </a:p>
          <a:p>
            <a:r>
              <a:rPr lang="ru-RU" dirty="0"/>
              <a:t>Субъект: Физические </a:t>
            </a:r>
            <a:r>
              <a:rPr lang="ru-RU" dirty="0" smtClean="0"/>
              <a:t>лица, юридические лица, государство.</a:t>
            </a:r>
          </a:p>
          <a:p>
            <a:endParaRPr lang="ru-RU" dirty="0"/>
          </a:p>
          <a:p>
            <a:r>
              <a:rPr lang="ru-RU" dirty="0"/>
              <a:t>Субъективная сторона: умысел и неосторожность.</a:t>
            </a:r>
          </a:p>
          <a:p>
            <a:endParaRPr lang="ru-RU" dirty="0" smtClean="0"/>
          </a:p>
          <a:p>
            <a:endParaRPr lang="ru-RU" dirty="0"/>
          </a:p>
          <a:p>
            <a:endParaRPr lang="ru-RU" dirty="0" smtClean="0"/>
          </a:p>
        </p:txBody>
      </p:sp>
    </p:spTree>
    <p:extLst>
      <p:ext uri="{BB962C8B-B14F-4D97-AF65-F5344CB8AC3E}">
        <p14:creationId xmlns:p14="http://schemas.microsoft.com/office/powerpoint/2010/main" val="284528932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15.  Исковая давность</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692696"/>
            <a:ext cx="9144000" cy="6165304"/>
          </a:xfrm>
        </p:spPr>
        <p:txBody>
          <a:bodyPr>
            <a:normAutofit fontScale="92500" lnSpcReduction="10000"/>
          </a:bodyPr>
          <a:lstStyle/>
          <a:p>
            <a:pPr marL="0" lvl="0" indent="0" algn="ctr">
              <a:buNone/>
            </a:pPr>
            <a:r>
              <a:rPr lang="ru-RU" sz="3400" i="1" u="sng" dirty="0">
                <a:solidFill>
                  <a:prstClr val="black">
                    <a:lumMod val="50000"/>
                    <a:lumOff val="50000"/>
                  </a:prstClr>
                </a:solidFill>
              </a:rPr>
              <a:t>Судебная практика</a:t>
            </a:r>
          </a:p>
          <a:p>
            <a:pPr marL="0" lvl="0" indent="0" algn="ctr">
              <a:buNone/>
            </a:pPr>
            <a:r>
              <a:rPr lang="ru-RU" sz="2000" b="1" dirty="0">
                <a:solidFill>
                  <a:prstClr val="black">
                    <a:lumMod val="50000"/>
                    <a:lumOff val="50000"/>
                  </a:prstClr>
                </a:solidFill>
              </a:rPr>
              <a:t>ГК РФ Статья 202</a:t>
            </a:r>
          </a:p>
          <a:p>
            <a:pPr lvl="0"/>
            <a:r>
              <a:rPr lang="ru-RU" sz="2000" dirty="0">
                <a:solidFill>
                  <a:prstClr val="black">
                    <a:lumMod val="50000"/>
                    <a:lumOff val="50000"/>
                  </a:prstClr>
                </a:solidFill>
              </a:rPr>
              <a:t>Несовершеннолетний</a:t>
            </a:r>
          </a:p>
          <a:p>
            <a:pPr marL="0" lvl="0" indent="0">
              <a:buNone/>
            </a:pPr>
            <a:r>
              <a:rPr lang="ru-RU" sz="2000" u="sng" dirty="0">
                <a:solidFill>
                  <a:prstClr val="black">
                    <a:lumMod val="50000"/>
                    <a:lumOff val="50000"/>
                  </a:prstClr>
                </a:solidFill>
              </a:rPr>
              <a:t>Суть спора:</a:t>
            </a:r>
          </a:p>
          <a:p>
            <a:pPr marL="0" lvl="0" indent="0">
              <a:buNone/>
            </a:pPr>
            <a:r>
              <a:rPr lang="ru-RU" sz="2000" dirty="0">
                <a:solidFill>
                  <a:prstClr val="black">
                    <a:lumMod val="50000"/>
                    <a:lumOff val="50000"/>
                  </a:prstClr>
                </a:solidFill>
              </a:rPr>
              <a:t>ребенок получил травму в результате ДТП, и его родители обратились в суд с иском о возмещении вреда.</a:t>
            </a:r>
          </a:p>
          <a:p>
            <a:pPr marL="0" lvl="0" indent="0">
              <a:buNone/>
            </a:pPr>
            <a:r>
              <a:rPr lang="ru-RU" sz="2000" u="sng" dirty="0">
                <a:solidFill>
                  <a:prstClr val="black">
                    <a:lumMod val="50000"/>
                    <a:lumOff val="50000"/>
                  </a:prstClr>
                </a:solidFill>
              </a:rPr>
              <a:t>Судебные решения: </a:t>
            </a:r>
          </a:p>
          <a:p>
            <a:pPr marL="0" lvl="0" indent="0">
              <a:buNone/>
            </a:pPr>
            <a:r>
              <a:rPr lang="ru-RU" sz="2000" dirty="0">
                <a:solidFill>
                  <a:prstClr val="black">
                    <a:lumMod val="50000"/>
                    <a:lumOff val="50000"/>
                  </a:prstClr>
                </a:solidFill>
              </a:rPr>
              <a:t>Суд приостановил срок исковой давности до достижения ребенком 18 лет, чтобы у него была возможность самостоятельно решить, обращаться ли в суд или нет.</a:t>
            </a:r>
          </a:p>
          <a:p>
            <a:pPr marL="0" lvl="0" indent="0">
              <a:buNone/>
            </a:pPr>
            <a:endParaRPr lang="ru-RU" sz="2000" dirty="0">
              <a:solidFill>
                <a:prstClr val="black">
                  <a:lumMod val="50000"/>
                  <a:lumOff val="50000"/>
                </a:prstClr>
              </a:solidFill>
            </a:endParaRPr>
          </a:p>
          <a:p>
            <a:pPr marL="0" lvl="0" indent="0">
              <a:buNone/>
            </a:pPr>
            <a:endParaRPr lang="ru-RU" sz="2000" dirty="0">
              <a:solidFill>
                <a:prstClr val="black">
                  <a:lumMod val="50000"/>
                  <a:lumOff val="50000"/>
                </a:prstClr>
              </a:solidFill>
            </a:endParaRPr>
          </a:p>
          <a:p>
            <a:pPr lvl="0" algn="r"/>
            <a:r>
              <a:rPr lang="ru-RU" sz="2000" dirty="0">
                <a:solidFill>
                  <a:prstClr val="black">
                    <a:lumMod val="50000"/>
                    <a:lumOff val="50000"/>
                  </a:prstClr>
                </a:solidFill>
              </a:rPr>
              <a:t>Психическое заболевание</a:t>
            </a:r>
          </a:p>
          <a:p>
            <a:pPr marL="0" lvl="0" indent="0" algn="r">
              <a:buNone/>
            </a:pPr>
            <a:r>
              <a:rPr lang="ru-RU" sz="2000" u="sng" dirty="0">
                <a:solidFill>
                  <a:prstClr val="black">
                    <a:lumMod val="50000"/>
                    <a:lumOff val="50000"/>
                  </a:prstClr>
                </a:solidFill>
              </a:rPr>
              <a:t>Суть спора:</a:t>
            </a:r>
          </a:p>
          <a:p>
            <a:pPr marL="0" lvl="0" indent="0" algn="r">
              <a:buNone/>
            </a:pPr>
            <a:r>
              <a:rPr lang="ru-RU" sz="2000" dirty="0">
                <a:solidFill>
                  <a:prstClr val="black">
                    <a:lumMod val="50000"/>
                    <a:lumOff val="50000"/>
                  </a:prstClr>
                </a:solidFill>
              </a:rPr>
              <a:t>Лицо находится в психиатрическом учреждении и не может обратиться в суд по состоянию здоровья</a:t>
            </a:r>
          </a:p>
          <a:p>
            <a:pPr marL="0" lvl="0" indent="0" algn="r">
              <a:buNone/>
            </a:pPr>
            <a:r>
              <a:rPr lang="ru-RU" sz="2000" u="sng" dirty="0">
                <a:solidFill>
                  <a:prstClr val="black">
                    <a:lumMod val="50000"/>
                    <a:lumOff val="50000"/>
                  </a:prstClr>
                </a:solidFill>
              </a:rPr>
              <a:t>Судебные решения:</a:t>
            </a:r>
            <a:endParaRPr lang="ru-RU" sz="2000" dirty="0">
              <a:solidFill>
                <a:prstClr val="black">
                  <a:lumMod val="50000"/>
                  <a:lumOff val="50000"/>
                </a:prstClr>
              </a:solidFill>
            </a:endParaRPr>
          </a:p>
          <a:p>
            <a:pPr marL="0" lvl="0" indent="0" algn="r">
              <a:buNone/>
            </a:pPr>
            <a:r>
              <a:rPr lang="ru-RU" sz="2000" dirty="0">
                <a:solidFill>
                  <a:prstClr val="black">
                    <a:lumMod val="50000"/>
                    <a:lumOff val="50000"/>
                  </a:prstClr>
                </a:solidFill>
              </a:rPr>
              <a:t>Суд приостановил срок исковой давности до момента его выздоровления или признания дееспособным.</a:t>
            </a:r>
            <a:endParaRPr lang="ru-RU" sz="2000" u="sng"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265049380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1600200"/>
          </a:xfrm>
        </p:spPr>
        <p:txBody>
          <a:bodyPr/>
          <a:lstStyle/>
          <a:p>
            <a:pPr>
              <a:lnSpc>
                <a:spcPct val="100000"/>
              </a:lnSpc>
            </a:pPr>
            <a:r>
              <a:rPr lang="ru-RU" sz="4000" dirty="0">
                <a:effectLst>
                  <a:outerShdw blurRad="38100" dist="38100" dir="2700000" algn="tl">
                    <a:srgbClr val="000000">
                      <a:alpha val="43137"/>
                    </a:srgbClr>
                  </a:outerShdw>
                </a:effectLst>
              </a:rPr>
              <a:t>16. Право собственности и другие вещные права</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412776"/>
            <a:ext cx="9144000" cy="5445224"/>
          </a:xfrm>
        </p:spPr>
        <p:txBody>
          <a:bodyPr>
            <a:normAutofit fontScale="77500" lnSpcReduction="20000"/>
          </a:bodyPr>
          <a:lstStyle/>
          <a:p>
            <a:r>
              <a:rPr lang="ru-RU" dirty="0"/>
              <a:t>Объект: </a:t>
            </a:r>
            <a:r>
              <a:rPr lang="ru-RU" dirty="0" smtClean="0"/>
              <a:t>сфера </a:t>
            </a:r>
            <a:r>
              <a:rPr lang="ru-RU" dirty="0"/>
              <a:t>права собственности и других вещных прав</a:t>
            </a:r>
            <a:r>
              <a:rPr lang="ru-RU" dirty="0" smtClean="0"/>
              <a:t>.</a:t>
            </a:r>
          </a:p>
          <a:p>
            <a:endParaRPr lang="ru-RU" dirty="0"/>
          </a:p>
          <a:p>
            <a:r>
              <a:rPr lang="ru-RU" dirty="0"/>
              <a:t>Объективная сторона: </a:t>
            </a:r>
          </a:p>
          <a:p>
            <a:pPr marL="0" indent="0">
              <a:buNone/>
            </a:pPr>
            <a:r>
              <a:rPr lang="ru-RU" dirty="0"/>
              <a:t>Собственнику принадлежат права владения, пользования и распоряжения своим имуществом</a:t>
            </a:r>
            <a:r>
              <a:rPr lang="ru-RU" dirty="0" smtClean="0"/>
              <a:t>.</a:t>
            </a:r>
          </a:p>
          <a:p>
            <a:pPr marL="0" indent="0">
              <a:buNone/>
            </a:pPr>
            <a:r>
              <a:rPr lang="ru-RU" dirty="0" smtClean="0"/>
              <a:t>Собственник </a:t>
            </a:r>
            <a:r>
              <a:rPr lang="ru-RU" dirty="0"/>
              <a:t>вправе по своему усмотрению совершать в отношении принадлежащего ему имущества любые действия, не противоречащие закону и иным правовым актам и не нарушающие права и охраняемые законом интересы других лиц, в том числе отчуждать свое имущество в собственность другим лицам, передавать им, оставаясь собственником, права владения, пользования и распоряжения имуществом, отдавать имущество в залог и обременять его другими способами, распоряжаться им иным образом</a:t>
            </a:r>
            <a:r>
              <a:rPr lang="ru-RU" dirty="0" smtClean="0"/>
              <a:t>.</a:t>
            </a:r>
          </a:p>
          <a:p>
            <a:pPr marL="0" indent="0">
              <a:buNone/>
            </a:pPr>
            <a:endParaRPr lang="ru-RU" dirty="0"/>
          </a:p>
          <a:p>
            <a:r>
              <a:rPr lang="ru-RU" dirty="0"/>
              <a:t>Субъект: </a:t>
            </a:r>
            <a:r>
              <a:rPr lang="ru-RU" dirty="0" smtClean="0"/>
              <a:t>Физическое лицо, Юридическое лицо, Государство.</a:t>
            </a:r>
          </a:p>
          <a:p>
            <a:endParaRPr lang="ru-RU" dirty="0"/>
          </a:p>
          <a:p>
            <a:r>
              <a:rPr lang="ru-RU" dirty="0" smtClean="0"/>
              <a:t>Субъективная </a:t>
            </a:r>
            <a:r>
              <a:rPr lang="ru-RU" dirty="0"/>
              <a:t>сторона: умысел и неосторожность</a:t>
            </a:r>
            <a:r>
              <a:rPr lang="ru-RU" dirty="0" smtClean="0"/>
              <a:t>.</a:t>
            </a:r>
          </a:p>
          <a:p>
            <a:endParaRPr lang="ru-RU" dirty="0"/>
          </a:p>
          <a:p>
            <a:r>
              <a:rPr lang="ru-RU" dirty="0" smtClean="0"/>
              <a:t>Предмет: имущество</a:t>
            </a:r>
            <a:endParaRPr lang="ru-RU" dirty="0"/>
          </a:p>
          <a:p>
            <a:pPr marL="0" indent="0">
              <a:buNone/>
            </a:pPr>
            <a:endParaRPr lang="ru-RU" dirty="0"/>
          </a:p>
        </p:txBody>
      </p:sp>
    </p:spTree>
    <p:extLst>
      <p:ext uri="{BB962C8B-B14F-4D97-AF65-F5344CB8AC3E}">
        <p14:creationId xmlns:p14="http://schemas.microsoft.com/office/powerpoint/2010/main" val="144107149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05" y="404664"/>
            <a:ext cx="9144000" cy="1600200"/>
          </a:xfrm>
        </p:spPr>
        <p:txBody>
          <a:bodyPr/>
          <a:lstStyle/>
          <a:p>
            <a:pPr>
              <a:lnSpc>
                <a:spcPct val="100000"/>
              </a:lnSpc>
            </a:pPr>
            <a:r>
              <a:rPr lang="ru-RU" sz="4000" dirty="0">
                <a:effectLst>
                  <a:outerShdw blurRad="38100" dist="38100" dir="2700000" algn="tl">
                    <a:srgbClr val="000000">
                      <a:alpha val="43137"/>
                    </a:srgbClr>
                  </a:outerShdw>
                </a:effectLst>
              </a:rPr>
              <a:t>16. Право собственности и другие вещные права</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1268760"/>
            <a:ext cx="9144000" cy="5472608"/>
          </a:xfrm>
        </p:spPr>
        <p:txBody>
          <a:bodyPr>
            <a:normAutofit fontScale="62500" lnSpcReduction="20000"/>
          </a:bodyPr>
          <a:lstStyle/>
          <a:p>
            <a:r>
              <a:rPr lang="ru-RU" dirty="0" smtClean="0"/>
              <a:t>Объект:</a:t>
            </a:r>
          </a:p>
          <a:p>
            <a:pPr marL="0" indent="0">
              <a:buNone/>
            </a:pPr>
            <a:r>
              <a:rPr lang="ru-RU" dirty="0" smtClean="0"/>
              <a:t>Объектом </a:t>
            </a:r>
            <a:r>
              <a:rPr lang="ru-RU" dirty="0"/>
              <a:t>являются </a:t>
            </a:r>
            <a:r>
              <a:rPr lang="ru-RU" dirty="0" smtClean="0"/>
              <a:t>правоотношения в сфере права собственности и других вещных прав.</a:t>
            </a:r>
          </a:p>
          <a:p>
            <a:endParaRPr lang="ru-RU" dirty="0" smtClean="0"/>
          </a:p>
          <a:p>
            <a:r>
              <a:rPr lang="ru-RU" dirty="0"/>
              <a:t>Объективная сторона: </a:t>
            </a:r>
          </a:p>
          <a:p>
            <a:pPr marL="0" indent="0">
              <a:buNone/>
            </a:pPr>
            <a:r>
              <a:rPr lang="ru-RU" dirty="0"/>
              <a:t>Право собственности является естественным и неотъемлемым правом человека. Право собственности представляет собой разновидность вещных прав, которые закрепляют принадлежность вещей субъектам гражданских правоотношений. Право собственности и другие вещные права опосредуют отношения по присвоению материальных </a:t>
            </a:r>
            <a:r>
              <a:rPr lang="ru-RU" dirty="0" smtClean="0"/>
              <a:t>благ. Владение</a:t>
            </a:r>
            <a:r>
              <a:rPr lang="ru-RU" dirty="0"/>
              <a:t>, пользование и распоряжение землей и другими природными ресурсами в той мере, в какой их оборот допускается законом (статья 129), осуществляются их собственником свободно, если это не наносит ущерба окружающей среде и не нарушает прав и законных интересов других </a:t>
            </a:r>
            <a:r>
              <a:rPr lang="ru-RU" dirty="0" smtClean="0"/>
              <a:t>лиц. Собственник </a:t>
            </a:r>
            <a:r>
              <a:rPr lang="ru-RU" dirty="0"/>
              <a:t>может передать свое имущество в доверительное управление другому лицу (доверительному управляющему). Передача имущества в доверительное управление не влечет перехода права собственности к доверительному управляющему, который обязан осуществлять управление имуществом в интересах собственника или указанного им третьего лица</a:t>
            </a:r>
          </a:p>
          <a:p>
            <a:pPr marL="0" indent="0">
              <a:buNone/>
            </a:pPr>
            <a:r>
              <a:rPr lang="ru-RU" dirty="0"/>
              <a:t>Вещными правами наряду с правом собственности, в частности, являются:</a:t>
            </a:r>
          </a:p>
          <a:p>
            <a:pPr>
              <a:buFont typeface="Courier New" pitchFamily="49" charset="0"/>
              <a:buChar char="o"/>
            </a:pPr>
            <a:r>
              <a:rPr lang="ru-RU" dirty="0"/>
              <a:t>право пожизненного наследуемого владения земельным участком (статья 265);</a:t>
            </a:r>
          </a:p>
          <a:p>
            <a:pPr>
              <a:buFont typeface="Courier New" pitchFamily="49" charset="0"/>
              <a:buChar char="o"/>
            </a:pPr>
            <a:r>
              <a:rPr lang="ru-RU" dirty="0"/>
              <a:t>право постоянного (бессрочного) пользования земельным участком (статья 268);</a:t>
            </a:r>
          </a:p>
          <a:p>
            <a:pPr>
              <a:buFont typeface="Courier New" pitchFamily="49" charset="0"/>
              <a:buChar char="o"/>
            </a:pPr>
            <a:r>
              <a:rPr lang="ru-RU" dirty="0"/>
              <a:t>сервитуты (статьи 274, 277);</a:t>
            </a:r>
          </a:p>
          <a:p>
            <a:pPr>
              <a:buFont typeface="Courier New" pitchFamily="49" charset="0"/>
              <a:buChar char="o"/>
            </a:pPr>
            <a:r>
              <a:rPr lang="ru-RU" dirty="0"/>
              <a:t>право хозяйственного ведения имуществом (статья 294) и право оперативного управления имуществом (статья 296</a:t>
            </a:r>
            <a:r>
              <a:rPr lang="ru-RU" dirty="0" smtClean="0"/>
              <a:t>).</a:t>
            </a:r>
          </a:p>
          <a:p>
            <a:pPr marL="0" indent="0">
              <a:buNone/>
            </a:pPr>
            <a:r>
              <a:rPr lang="ru-RU" dirty="0"/>
              <a:t>Вещные права на имущество могут принадлежать лицам, не являющимся собственниками этого </a:t>
            </a:r>
            <a:r>
              <a:rPr lang="ru-RU" dirty="0" smtClean="0"/>
              <a:t>имущества. Переход </a:t>
            </a:r>
            <a:r>
              <a:rPr lang="ru-RU" dirty="0"/>
              <a:t>права собственности на имущество к другому лицу не является основанием для прекращения иных вещных прав на это имущество.</a:t>
            </a:r>
          </a:p>
          <a:p>
            <a:pPr>
              <a:buFont typeface="Courier New" pitchFamily="49" charset="0"/>
              <a:buChar char="o"/>
            </a:pPr>
            <a:endParaRPr lang="ru-RU" dirty="0"/>
          </a:p>
          <a:p>
            <a:pPr marL="0" indent="0">
              <a:buNone/>
            </a:pPr>
            <a:endParaRPr lang="ru-RU" dirty="0"/>
          </a:p>
          <a:p>
            <a:endParaRPr lang="ru-RU" dirty="0"/>
          </a:p>
        </p:txBody>
      </p:sp>
    </p:spTree>
    <p:extLst>
      <p:ext uri="{BB962C8B-B14F-4D97-AF65-F5344CB8AC3E}">
        <p14:creationId xmlns:p14="http://schemas.microsoft.com/office/powerpoint/2010/main" val="381136553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pPr>
              <a:lnSpc>
                <a:spcPct val="100000"/>
              </a:lnSpc>
            </a:pPr>
            <a:r>
              <a:rPr lang="ru-RU" sz="4000" dirty="0">
                <a:effectLst>
                  <a:outerShdw blurRad="38100" dist="38100" dir="2700000" algn="tl">
                    <a:srgbClr val="000000">
                      <a:alpha val="43137"/>
                    </a:srgbClr>
                  </a:outerShdw>
                </a:effectLst>
              </a:rPr>
              <a:t>16. Право собственности и другие вещные права</a:t>
            </a:r>
            <a:endParaRPr lang="ru-RU" sz="4000" dirty="0"/>
          </a:p>
        </p:txBody>
      </p:sp>
      <p:sp>
        <p:nvSpPr>
          <p:cNvPr id="3" name="Объект 2"/>
          <p:cNvSpPr>
            <a:spLocks noGrp="1"/>
          </p:cNvSpPr>
          <p:nvPr>
            <p:ph idx="1"/>
          </p:nvPr>
        </p:nvSpPr>
        <p:spPr>
          <a:xfrm>
            <a:off x="0" y="1484784"/>
            <a:ext cx="9144000" cy="5373216"/>
          </a:xfrm>
        </p:spPr>
        <p:txBody>
          <a:bodyPr>
            <a:normAutofit fontScale="55000" lnSpcReduction="20000"/>
          </a:bodyPr>
          <a:lstStyle/>
          <a:p>
            <a:r>
              <a:rPr lang="ru-RU" sz="2500" dirty="0"/>
              <a:t>Субъект</a:t>
            </a:r>
            <a:r>
              <a:rPr lang="ru-RU" sz="2500" dirty="0" smtClean="0"/>
              <a:t>:</a:t>
            </a:r>
          </a:p>
          <a:p>
            <a:pPr marL="0" indent="0">
              <a:buNone/>
            </a:pPr>
            <a:r>
              <a:rPr lang="ru-RU" sz="2500" dirty="0"/>
              <a:t>Виды субъектов:</a:t>
            </a:r>
          </a:p>
          <a:p>
            <a:endParaRPr lang="ru-RU" sz="2500" dirty="0"/>
          </a:p>
          <a:p>
            <a:pPr>
              <a:buFont typeface="Courier New" pitchFamily="49" charset="0"/>
              <a:buChar char="o"/>
            </a:pPr>
            <a:r>
              <a:rPr lang="ru-RU" sz="2500" dirty="0"/>
              <a:t>Физическое лицо: Иван Иванов является собственником квартиры. Он может пользоваться квартирой, распоряжаться ею (например, продать или сдать в аренду) и владеть ею.</a:t>
            </a:r>
          </a:p>
          <a:p>
            <a:pPr>
              <a:buFont typeface="Courier New" pitchFamily="49" charset="0"/>
              <a:buChar char="o"/>
            </a:pPr>
            <a:endParaRPr lang="ru-RU" sz="2500" dirty="0"/>
          </a:p>
          <a:p>
            <a:pPr>
              <a:buFont typeface="Courier New" pitchFamily="49" charset="0"/>
              <a:buChar char="o"/>
            </a:pPr>
            <a:r>
              <a:rPr lang="ru-RU" sz="2500" dirty="0"/>
              <a:t>Юридическое лицо: Компания "Ромашка" является собственником офисного здания. Она может пользоваться зданием, распоряжаться им (например, сдать в аренду или продать) и владеть им. </a:t>
            </a:r>
          </a:p>
          <a:p>
            <a:pPr>
              <a:buFont typeface="Courier New" pitchFamily="49" charset="0"/>
              <a:buChar char="o"/>
            </a:pPr>
            <a:endParaRPr lang="ru-RU" sz="2500" dirty="0"/>
          </a:p>
          <a:p>
            <a:pPr>
              <a:buFont typeface="Courier New" pitchFamily="49" charset="0"/>
              <a:buChar char="o"/>
            </a:pPr>
            <a:r>
              <a:rPr lang="ru-RU" sz="2500" dirty="0"/>
              <a:t>Государство: Государство является собственником земельного участка, на котором расположен музей. Государство может пользоваться земельным участком, распоряжаться им (например, продать или сдать в аренду) и владеть им.</a:t>
            </a:r>
          </a:p>
          <a:p>
            <a:endParaRPr lang="ru-RU" sz="2500" dirty="0"/>
          </a:p>
          <a:p>
            <a:r>
              <a:rPr lang="ru-RU" sz="2500" dirty="0"/>
              <a:t>Субъективная сторона</a:t>
            </a:r>
            <a:r>
              <a:rPr lang="ru-RU" sz="2500" dirty="0" smtClean="0"/>
              <a:t>:</a:t>
            </a:r>
          </a:p>
          <a:p>
            <a:pPr marL="0" indent="0">
              <a:buNone/>
            </a:pPr>
            <a:r>
              <a:rPr lang="ru-RU" sz="2500" dirty="0"/>
              <a:t>Умысел или неосторожность в основном влияют на степень ответственности за нарушение вещных прав. </a:t>
            </a:r>
          </a:p>
          <a:p>
            <a:endParaRPr lang="ru-RU" sz="2500" dirty="0"/>
          </a:p>
          <a:p>
            <a:pPr marL="0" indent="0">
              <a:buNone/>
            </a:pPr>
            <a:r>
              <a:rPr lang="ru-RU" sz="2500" i="1" dirty="0"/>
              <a:t>Примеры: </a:t>
            </a:r>
          </a:p>
          <a:p>
            <a:pPr>
              <a:buFont typeface="Courier New" pitchFamily="49" charset="0"/>
              <a:buChar char="o"/>
            </a:pPr>
            <a:r>
              <a:rPr lang="ru-RU" sz="2500" dirty="0"/>
              <a:t>Умышленное уничтожение чужого имущества: В этом случае нарушитель действовал с умыслом, чтобы нанести ущерб владельцу имущества. Ответственность будет более серьезной. </a:t>
            </a:r>
          </a:p>
          <a:p>
            <a:pPr>
              <a:buFont typeface="Courier New" pitchFamily="49" charset="0"/>
              <a:buChar char="o"/>
            </a:pPr>
            <a:endParaRPr lang="ru-RU" sz="2500" dirty="0"/>
          </a:p>
          <a:p>
            <a:pPr>
              <a:buFont typeface="Courier New" pitchFamily="49" charset="0"/>
              <a:buChar char="o"/>
            </a:pPr>
            <a:r>
              <a:rPr lang="ru-RU" sz="2500" dirty="0"/>
              <a:t> Неосторожное уничтожение чужого имущества: В этом случае нарушитель мог не хотеть нанести ущерб, но его действия привели к уничтожению имущества. Ответственность будет менее серьезной.</a:t>
            </a:r>
          </a:p>
          <a:p>
            <a:endParaRPr lang="ru-RU" dirty="0"/>
          </a:p>
        </p:txBody>
      </p:sp>
    </p:spTree>
    <p:extLst>
      <p:ext uri="{BB962C8B-B14F-4D97-AF65-F5344CB8AC3E}">
        <p14:creationId xmlns:p14="http://schemas.microsoft.com/office/powerpoint/2010/main" val="58438162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nSpc>
                <a:spcPct val="100000"/>
              </a:lnSpc>
            </a:pPr>
            <a:r>
              <a:rPr lang="ru-RU" sz="4000" dirty="0">
                <a:effectLst>
                  <a:outerShdw blurRad="38100" dist="38100" dir="2700000" algn="tl">
                    <a:srgbClr val="000000">
                      <a:alpha val="43137"/>
                    </a:srgbClr>
                  </a:outerShdw>
                </a:effectLst>
              </a:rPr>
              <a:t>16. Право собственности и другие вещные права</a:t>
            </a:r>
            <a:endParaRPr lang="ru-RU" sz="4000" dirty="0"/>
          </a:p>
        </p:txBody>
      </p:sp>
      <p:sp>
        <p:nvSpPr>
          <p:cNvPr id="3" name="Объект 2"/>
          <p:cNvSpPr>
            <a:spLocks noGrp="1"/>
          </p:cNvSpPr>
          <p:nvPr>
            <p:ph idx="1"/>
          </p:nvPr>
        </p:nvSpPr>
        <p:spPr>
          <a:xfrm>
            <a:off x="0" y="1628800"/>
            <a:ext cx="9144000" cy="5245402"/>
          </a:xfrm>
        </p:spPr>
        <p:txBody>
          <a:bodyPr>
            <a:normAutofit fontScale="70000" lnSpcReduction="20000"/>
          </a:bodyPr>
          <a:lstStyle/>
          <a:p>
            <a:pPr marL="0" indent="0" algn="ctr">
              <a:buNone/>
            </a:pPr>
            <a:r>
              <a:rPr lang="ru-RU" sz="3400" u="sng" dirty="0"/>
              <a:t>Судебная практика</a:t>
            </a:r>
          </a:p>
          <a:p>
            <a:endParaRPr lang="ru-RU" dirty="0" smtClean="0"/>
          </a:p>
          <a:p>
            <a:r>
              <a:rPr lang="ru-RU" dirty="0"/>
              <a:t>Дело № </a:t>
            </a:r>
            <a:r>
              <a:rPr lang="ru-RU" dirty="0" smtClean="0"/>
              <a:t>А40-789101/2024</a:t>
            </a:r>
          </a:p>
          <a:p>
            <a:endParaRPr lang="ru-RU" dirty="0" smtClean="0"/>
          </a:p>
          <a:p>
            <a:pPr marL="0" indent="0">
              <a:buNone/>
            </a:pPr>
            <a:r>
              <a:rPr lang="ru-RU" u="sng" dirty="0"/>
              <a:t>Суть спора</a:t>
            </a:r>
            <a:r>
              <a:rPr lang="ru-RU" u="sng" dirty="0" smtClean="0"/>
              <a:t>: </a:t>
            </a:r>
            <a:r>
              <a:rPr lang="ru-RU" dirty="0"/>
              <a:t>Компания "А" арендовала здание у компании "Б". По окончании срока аренды компания "А" отказалась освобождать здание. </a:t>
            </a:r>
            <a:endParaRPr lang="ru-RU" dirty="0" smtClean="0"/>
          </a:p>
          <a:p>
            <a:pPr marL="0" indent="0">
              <a:buNone/>
            </a:pPr>
            <a:endParaRPr lang="ru-RU" dirty="0"/>
          </a:p>
          <a:p>
            <a:pPr marL="0" indent="0">
              <a:buNone/>
            </a:pPr>
            <a:r>
              <a:rPr lang="ru-RU" u="sng" dirty="0"/>
              <a:t>Судебные решения</a:t>
            </a:r>
            <a:r>
              <a:rPr lang="ru-RU" u="sng" dirty="0" smtClean="0"/>
              <a:t>: </a:t>
            </a:r>
            <a:r>
              <a:rPr lang="ru-RU" dirty="0"/>
              <a:t>Суд установил, что право собственности на здание принадлежит компании "Б", и обязал компанию "А" освободить здание</a:t>
            </a:r>
            <a:r>
              <a:rPr lang="ru-RU" dirty="0" smtClean="0"/>
              <a:t>.</a:t>
            </a:r>
          </a:p>
          <a:p>
            <a:pPr marL="0" indent="0">
              <a:buNone/>
            </a:pPr>
            <a:endParaRPr lang="ru-RU" dirty="0"/>
          </a:p>
          <a:p>
            <a:pPr marL="0" indent="0">
              <a:buNone/>
            </a:pPr>
            <a:endParaRPr lang="ru-RU" dirty="0" smtClean="0"/>
          </a:p>
          <a:p>
            <a:pPr algn="r"/>
            <a:r>
              <a:rPr lang="ru-RU" dirty="0"/>
              <a:t>Дело № А40-555666/2024</a:t>
            </a:r>
          </a:p>
          <a:p>
            <a:pPr marL="0" indent="0" algn="r">
              <a:buNone/>
            </a:pPr>
            <a:endParaRPr lang="ru-RU" dirty="0"/>
          </a:p>
          <a:p>
            <a:pPr marL="0" indent="0" algn="r">
              <a:buNone/>
            </a:pPr>
            <a:r>
              <a:rPr lang="ru-RU" u="sng" dirty="0"/>
              <a:t>Суть спора: </a:t>
            </a:r>
            <a:r>
              <a:rPr lang="ru-RU" dirty="0"/>
              <a:t>Иван Иванов сдал свою квартиру в аренду Петру Петрову. Петр Петров не платил арендную плату. Иван Иванов требовал расторжения договора аренды и освобождения квартиры.</a:t>
            </a:r>
          </a:p>
          <a:p>
            <a:pPr marL="0" indent="0" algn="r">
              <a:buNone/>
            </a:pPr>
            <a:endParaRPr lang="ru-RU" dirty="0"/>
          </a:p>
          <a:p>
            <a:pPr marL="0" indent="0" algn="r">
              <a:buNone/>
            </a:pPr>
            <a:r>
              <a:rPr lang="ru-RU" u="sng" dirty="0"/>
              <a:t>Судебные решения: </a:t>
            </a:r>
            <a:r>
              <a:rPr lang="ru-RU" dirty="0"/>
              <a:t>Суд установил, что Иван Иванов имеет право расторгнуть договор аренды в связи с невыполнением Петром Петровым обязательств по оплате арендной платы.</a:t>
            </a:r>
          </a:p>
          <a:p>
            <a:pPr marL="0" indent="0" algn="r">
              <a:buNone/>
            </a:pPr>
            <a:endParaRPr lang="ru-RU" dirty="0"/>
          </a:p>
        </p:txBody>
      </p:sp>
    </p:spTree>
    <p:extLst>
      <p:ext uri="{BB962C8B-B14F-4D97-AF65-F5344CB8AC3E}">
        <p14:creationId xmlns:p14="http://schemas.microsoft.com/office/powerpoint/2010/main" val="423280363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nSpc>
                <a:spcPct val="100000"/>
              </a:lnSpc>
            </a:pPr>
            <a:r>
              <a:rPr lang="ru-RU" sz="4000" dirty="0">
                <a:effectLst>
                  <a:outerShdw blurRad="38100" dist="38100" dir="2700000" algn="tl">
                    <a:srgbClr val="000000">
                      <a:alpha val="43137"/>
                    </a:srgbClr>
                  </a:outerShdw>
                </a:effectLst>
              </a:rPr>
              <a:t>16. Право собственности и другие вещные права</a:t>
            </a:r>
            <a:endParaRPr lang="ru-RU" sz="4000" dirty="0"/>
          </a:p>
        </p:txBody>
      </p:sp>
      <p:sp>
        <p:nvSpPr>
          <p:cNvPr id="3" name="Объект 2"/>
          <p:cNvSpPr>
            <a:spLocks noGrp="1"/>
          </p:cNvSpPr>
          <p:nvPr>
            <p:ph idx="1"/>
          </p:nvPr>
        </p:nvSpPr>
        <p:spPr>
          <a:xfrm>
            <a:off x="0" y="1556792"/>
            <a:ext cx="9144000" cy="5301208"/>
          </a:xfrm>
        </p:spPr>
        <p:txBody>
          <a:bodyPr>
            <a:noAutofit/>
          </a:bodyPr>
          <a:lstStyle/>
          <a:p>
            <a:pPr marL="0" indent="0">
              <a:buNone/>
            </a:pPr>
            <a:r>
              <a:rPr lang="ru-RU" sz="1400" b="1" dirty="0"/>
              <a:t>ГК РФ Статья 237. Обращение взыскания на имущество по обязательствам </a:t>
            </a:r>
            <a:r>
              <a:rPr lang="ru-RU" sz="1400" b="1" dirty="0" smtClean="0"/>
              <a:t>собственника</a:t>
            </a:r>
            <a:endParaRPr lang="ru-RU" sz="1400" b="1" dirty="0"/>
          </a:p>
          <a:p>
            <a:r>
              <a:rPr lang="ru-RU" sz="1400" u="sng" dirty="0"/>
              <a:t>Объект</a:t>
            </a:r>
            <a:r>
              <a:rPr lang="ru-RU" sz="1100" dirty="0"/>
              <a:t>: Сфера о</a:t>
            </a:r>
            <a:r>
              <a:rPr lang="ru-RU" sz="1100" dirty="0" smtClean="0"/>
              <a:t>бращения </a:t>
            </a:r>
            <a:r>
              <a:rPr lang="ru-RU" sz="1100" dirty="0"/>
              <a:t>взыскания на имущество по обязательствам </a:t>
            </a:r>
            <a:r>
              <a:rPr lang="ru-RU" sz="1100" dirty="0" smtClean="0"/>
              <a:t>собственника.</a:t>
            </a:r>
            <a:endParaRPr lang="ru-RU" sz="1100" dirty="0"/>
          </a:p>
          <a:p>
            <a:r>
              <a:rPr lang="ru-RU" sz="1400" u="sng" dirty="0" smtClean="0"/>
              <a:t>Объективная </a:t>
            </a:r>
            <a:r>
              <a:rPr lang="ru-RU" sz="1400" u="sng" dirty="0"/>
              <a:t>сторона: </a:t>
            </a:r>
            <a:endParaRPr lang="ru-RU" sz="1400" u="sng" dirty="0" smtClean="0"/>
          </a:p>
          <a:p>
            <a:pPr marL="0" indent="0">
              <a:buNone/>
            </a:pPr>
            <a:r>
              <a:rPr lang="ru-RU" sz="1100" dirty="0"/>
              <a:t>Изъятие имущества путем обращения взыскания на него по обязательствам собственника производится на основании решения суда, если иной порядок обращения взыскания не предусмотрен </a:t>
            </a:r>
            <a:r>
              <a:rPr lang="ru-RU" sz="1100" dirty="0" smtClean="0"/>
              <a:t>законом</a:t>
            </a:r>
            <a:r>
              <a:rPr lang="ru-RU" sz="1100" dirty="0"/>
              <a:t> или договором.</a:t>
            </a:r>
          </a:p>
          <a:p>
            <a:pPr marL="0" indent="0">
              <a:buNone/>
            </a:pPr>
            <a:r>
              <a:rPr lang="ru-RU" sz="1100" dirty="0" smtClean="0"/>
              <a:t>Право </a:t>
            </a:r>
            <a:r>
              <a:rPr lang="ru-RU" sz="1100" dirty="0"/>
              <a:t>собственности на имущество, на которое обращается взыскание, прекращается у собственника с момента возникновения права собственности на изъятое имущество у лица, к которому переходит это имущество.</a:t>
            </a:r>
            <a:endParaRPr lang="ru-RU" sz="1100" u="sng" dirty="0" smtClean="0"/>
          </a:p>
          <a:p>
            <a:r>
              <a:rPr lang="ru-RU" sz="1100" dirty="0"/>
              <a:t> </a:t>
            </a:r>
            <a:r>
              <a:rPr lang="ru-RU" sz="1400" u="sng" dirty="0"/>
              <a:t>Субъект</a:t>
            </a:r>
            <a:r>
              <a:rPr lang="ru-RU" sz="1100" u="sng" dirty="0"/>
              <a:t>: </a:t>
            </a:r>
          </a:p>
          <a:p>
            <a:pPr>
              <a:buFont typeface="Courier New" pitchFamily="49" charset="0"/>
              <a:buChar char="o"/>
            </a:pPr>
            <a:r>
              <a:rPr lang="ru-RU" sz="1100" dirty="0"/>
              <a:t>Кредитор: </a:t>
            </a:r>
            <a:r>
              <a:rPr lang="ru-RU" sz="1100" dirty="0" smtClean="0"/>
              <a:t>Это </a:t>
            </a:r>
            <a:r>
              <a:rPr lang="ru-RU" sz="1100" dirty="0"/>
              <a:t>главный субъект взыскания. Кредитор – лицо, которому должник обязан выполнить обязательство</a:t>
            </a:r>
            <a:r>
              <a:rPr lang="ru-RU" sz="1100" dirty="0" smtClean="0"/>
              <a:t>. </a:t>
            </a:r>
            <a:r>
              <a:rPr lang="ru-RU" sz="1100" dirty="0"/>
              <a:t>Кредитор имеет право обратиться в суд с требованием о взыскании имущества должника для удовлетворения своих требований по обязательствам, если должник не может или не хочет выполнять обязательство иными способами. </a:t>
            </a:r>
            <a:endParaRPr lang="ru-RU" sz="1100" dirty="0" smtClean="0"/>
          </a:p>
          <a:p>
            <a:pPr>
              <a:buFont typeface="Courier New" pitchFamily="49" charset="0"/>
              <a:buChar char="o"/>
            </a:pPr>
            <a:r>
              <a:rPr lang="ru-RU" sz="1100" dirty="0" smtClean="0"/>
              <a:t>Иные </a:t>
            </a:r>
            <a:r>
              <a:rPr lang="ru-RU" sz="1100" dirty="0"/>
              <a:t>лица с соответствующими правами: </a:t>
            </a:r>
            <a:r>
              <a:rPr lang="ru-RU" sz="1100" dirty="0" smtClean="0"/>
              <a:t> </a:t>
            </a:r>
            <a:r>
              <a:rPr lang="ru-RU" sz="1100" dirty="0"/>
              <a:t>В некоторых случаях взыскание имущества может осуществляться не только кредитором, но и иными лицами, имеющими соответствующие права на это имущество. </a:t>
            </a:r>
            <a:r>
              <a:rPr lang="ru-RU" sz="1100" i="1" dirty="0" smtClean="0"/>
              <a:t>Например</a:t>
            </a:r>
            <a:r>
              <a:rPr lang="ru-RU" sz="1100" dirty="0"/>
              <a:t>, это могут быть супруги в браке (в случае наличия совместной собственности), наследники (в случае наследования имущества), иные правопреемники (в случае перехода прав на имущество по другим основаниям). </a:t>
            </a:r>
          </a:p>
          <a:p>
            <a:pPr>
              <a:buFont typeface="Courier New" pitchFamily="49" charset="0"/>
              <a:buChar char="o"/>
            </a:pPr>
            <a:r>
              <a:rPr lang="ru-RU" sz="1100" dirty="0" smtClean="0"/>
              <a:t>Государство</a:t>
            </a:r>
            <a:r>
              <a:rPr lang="ru-RU" sz="1100" dirty="0"/>
              <a:t>: </a:t>
            </a:r>
            <a:r>
              <a:rPr lang="ru-RU" sz="1100" dirty="0" smtClean="0"/>
              <a:t>В </a:t>
            </a:r>
            <a:r>
              <a:rPr lang="ru-RU" sz="1100" dirty="0"/>
              <a:t>некоторых случаях государство может иметь право на взыскание имущества по обязательствам собственника. </a:t>
            </a:r>
            <a:r>
              <a:rPr lang="ru-RU" sz="1100" i="1" dirty="0" smtClean="0"/>
              <a:t>Например</a:t>
            </a:r>
            <a:r>
              <a:rPr lang="ru-RU" sz="1100" dirty="0"/>
              <a:t>, в случае неуплаты налогов или штрафов государство может взыскать имущество должника в судебном порядке</a:t>
            </a:r>
            <a:r>
              <a:rPr lang="ru-RU" sz="1100" dirty="0" smtClean="0"/>
              <a:t>.</a:t>
            </a:r>
          </a:p>
          <a:p>
            <a:r>
              <a:rPr lang="ru-RU" sz="1400" u="sng" dirty="0" smtClean="0"/>
              <a:t>Субъективная </a:t>
            </a:r>
            <a:r>
              <a:rPr lang="ru-RU" sz="1400" u="sng" dirty="0"/>
              <a:t>сторона</a:t>
            </a:r>
            <a:r>
              <a:rPr lang="ru-RU" sz="1400" u="sng" dirty="0" smtClean="0"/>
              <a:t>:</a:t>
            </a:r>
          </a:p>
          <a:p>
            <a:pPr marL="0" indent="0">
              <a:buNone/>
            </a:pPr>
            <a:r>
              <a:rPr lang="ru-RU" sz="1100" dirty="0"/>
              <a:t>У</a:t>
            </a:r>
            <a:r>
              <a:rPr lang="ru-RU" sz="1100" dirty="0" smtClean="0"/>
              <a:t>мысел </a:t>
            </a:r>
            <a:r>
              <a:rPr lang="ru-RU" sz="1100" dirty="0"/>
              <a:t>может проявляться в намеренном уклонении должника от исполнения обязательства и сознательном приведении себя к несостоятельности. </a:t>
            </a:r>
            <a:r>
              <a:rPr lang="ru-RU" sz="1100" i="1" dirty="0" smtClean="0"/>
              <a:t>Например</a:t>
            </a:r>
            <a:r>
              <a:rPr lang="ru-RU" sz="1100" dirty="0"/>
              <a:t>, должник может намеренно переписать свое имущество на другое лицо или разрушить его с целью избежать взыскания. </a:t>
            </a:r>
            <a:endParaRPr lang="ru-RU" sz="1100" dirty="0" smtClean="0"/>
          </a:p>
          <a:p>
            <a:pPr marL="0" indent="0">
              <a:buNone/>
            </a:pPr>
            <a:r>
              <a:rPr lang="ru-RU" sz="1100" dirty="0" smtClean="0"/>
              <a:t>Неосторожность </a:t>
            </a:r>
            <a:r>
              <a:rPr lang="ru-RU" sz="1100" dirty="0"/>
              <a:t>может проявляться в небрежном отношении должника к своим финансовым обязательствам. </a:t>
            </a:r>
            <a:r>
              <a:rPr lang="ru-RU" sz="1100" i="1" dirty="0" smtClean="0"/>
              <a:t>Например</a:t>
            </a:r>
            <a:r>
              <a:rPr lang="ru-RU" sz="1100" dirty="0"/>
              <a:t>, должник может не оплачивать свои кредиты из-за небрежного отношения к финансовому планированию или незнание правил обязательств. </a:t>
            </a:r>
            <a:endParaRPr lang="ru-RU" sz="1100" dirty="0" smtClean="0"/>
          </a:p>
          <a:p>
            <a:r>
              <a:rPr lang="ru-RU" sz="1400" u="sng" dirty="0" smtClean="0"/>
              <a:t>Предмет</a:t>
            </a:r>
            <a:r>
              <a:rPr lang="ru-RU" sz="1100" dirty="0" smtClean="0"/>
              <a:t>: имущество</a:t>
            </a:r>
            <a:endParaRPr lang="ru-RU" sz="1100" dirty="0"/>
          </a:p>
        </p:txBody>
      </p:sp>
    </p:spTree>
    <p:extLst>
      <p:ext uri="{BB962C8B-B14F-4D97-AF65-F5344CB8AC3E}">
        <p14:creationId xmlns:p14="http://schemas.microsoft.com/office/powerpoint/2010/main" val="217064983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16. Право собственности и другие вещные права</a:t>
            </a:r>
            <a:endParaRPr lang="ru-RU" dirty="0"/>
          </a:p>
        </p:txBody>
      </p:sp>
      <p:sp>
        <p:nvSpPr>
          <p:cNvPr id="3" name="Объект 2"/>
          <p:cNvSpPr>
            <a:spLocks noGrp="1"/>
          </p:cNvSpPr>
          <p:nvPr>
            <p:ph idx="1"/>
          </p:nvPr>
        </p:nvSpPr>
        <p:spPr>
          <a:xfrm>
            <a:off x="0" y="1484784"/>
            <a:ext cx="9144000" cy="5373216"/>
          </a:xfrm>
        </p:spPr>
        <p:txBody>
          <a:bodyPr>
            <a:normAutofit fontScale="85000" lnSpcReduction="20000"/>
          </a:bodyPr>
          <a:lstStyle/>
          <a:p>
            <a:pPr marL="0" lvl="0" indent="0">
              <a:buNone/>
            </a:pPr>
            <a:r>
              <a:rPr lang="ru-RU" sz="1900" b="1" dirty="0">
                <a:solidFill>
                  <a:prstClr val="black">
                    <a:lumMod val="50000"/>
                    <a:lumOff val="50000"/>
                  </a:prstClr>
                </a:solidFill>
              </a:rPr>
              <a:t>ГК РФ Статья 237. Обращение взыскания на имущество по обязательствам собственника</a:t>
            </a:r>
          </a:p>
          <a:p>
            <a:r>
              <a:rPr lang="ru-RU" dirty="0"/>
              <a:t>Пункт 1 комментируемой статьи устанавливает общее правило, согласно которому обращения взыскания на имущество должника с целью удовлетворения требований кредиторов осуществляется на основании решения суда. Понятие обязательства в контексте данной статьи не ограничивается только обязательствами гражданско-правового </a:t>
            </a:r>
            <a:r>
              <a:rPr lang="ru-RU" dirty="0" smtClean="0"/>
              <a:t>характера.</a:t>
            </a:r>
          </a:p>
          <a:p>
            <a:r>
              <a:rPr lang="ru-RU" dirty="0"/>
              <a:t>Пункт 2 комментируемой статьи устанавливает, что право собственности при обращении взыскания прекращается у должника с момента приобретения права собственности на имущество иным лицом. Момент прекращения права собственности имеет существенное значение для выяснения момента прекращения прав и обязанностей собственника в отношении имущества и его приращений (плодов, продукции, доходов). При переходе права собственности на недвижимость требуется государственная регистрация соответствующего права (ст. 131 ГК). Соответственно, права на имущество собственника, у которого имущество изымается, прекращаются с момента государственной регистрации прав нового собственника на указанное имущество.</a:t>
            </a:r>
          </a:p>
        </p:txBody>
      </p:sp>
    </p:spTree>
    <p:extLst>
      <p:ext uri="{BB962C8B-B14F-4D97-AF65-F5344CB8AC3E}">
        <p14:creationId xmlns:p14="http://schemas.microsoft.com/office/powerpoint/2010/main" val="393575960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16. Право собственности и другие вещные права</a:t>
            </a:r>
            <a:endParaRPr lang="ru-RU" dirty="0"/>
          </a:p>
        </p:txBody>
      </p:sp>
      <p:sp>
        <p:nvSpPr>
          <p:cNvPr id="3" name="Объект 2"/>
          <p:cNvSpPr>
            <a:spLocks noGrp="1"/>
          </p:cNvSpPr>
          <p:nvPr>
            <p:ph idx="1"/>
          </p:nvPr>
        </p:nvSpPr>
        <p:spPr>
          <a:xfrm>
            <a:off x="0" y="1484784"/>
            <a:ext cx="9144000" cy="5373216"/>
          </a:xfrm>
        </p:spPr>
        <p:txBody>
          <a:bodyPr>
            <a:normAutofit fontScale="85000" lnSpcReduction="20000"/>
          </a:bodyPr>
          <a:lstStyle/>
          <a:p>
            <a:pPr marL="0" lvl="0" indent="0" algn="ctr">
              <a:buNone/>
            </a:pPr>
            <a:r>
              <a:rPr lang="ru-RU" sz="3100" i="1" u="sng" dirty="0">
                <a:solidFill>
                  <a:prstClr val="black">
                    <a:lumMod val="50000"/>
                    <a:lumOff val="50000"/>
                  </a:prstClr>
                </a:solidFill>
              </a:rPr>
              <a:t>Судебная практика</a:t>
            </a:r>
          </a:p>
          <a:p>
            <a:pPr marL="0" lvl="0" indent="0" algn="ctr">
              <a:buNone/>
            </a:pPr>
            <a:r>
              <a:rPr lang="ru-RU" sz="2000" b="1" dirty="0"/>
              <a:t>ГК РФ Статья 237 </a:t>
            </a:r>
            <a:endParaRPr lang="ru-RU" sz="2000" b="1" dirty="0" smtClean="0"/>
          </a:p>
          <a:p>
            <a:r>
              <a:rPr lang="ru-RU" sz="1900" dirty="0" smtClean="0"/>
              <a:t>Взыскание </a:t>
            </a:r>
            <a:r>
              <a:rPr lang="ru-RU" sz="1900" dirty="0"/>
              <a:t>жилого </a:t>
            </a:r>
            <a:r>
              <a:rPr lang="ru-RU" sz="1900" dirty="0" smtClean="0"/>
              <a:t>помещения</a:t>
            </a:r>
          </a:p>
          <a:p>
            <a:pPr marL="0" lvl="0" indent="0">
              <a:buNone/>
            </a:pPr>
            <a:r>
              <a:rPr lang="ru-RU" sz="1900" u="sng" dirty="0" smtClean="0">
                <a:solidFill>
                  <a:prstClr val="black">
                    <a:lumMod val="50000"/>
                    <a:lumOff val="50000"/>
                  </a:prstClr>
                </a:solidFill>
              </a:rPr>
              <a:t>Суть </a:t>
            </a:r>
            <a:r>
              <a:rPr lang="ru-RU" sz="1900" u="sng" dirty="0">
                <a:solidFill>
                  <a:prstClr val="black">
                    <a:lumMod val="50000"/>
                    <a:lumOff val="50000"/>
                  </a:prstClr>
                </a:solidFill>
              </a:rPr>
              <a:t>спора:</a:t>
            </a:r>
          </a:p>
          <a:p>
            <a:pPr marL="0" lvl="0" indent="0">
              <a:buNone/>
            </a:pPr>
            <a:r>
              <a:rPr lang="ru-RU" sz="1900" dirty="0"/>
              <a:t>Должник, имеющий задолженность по кредиту, владеет квартирой. Кредитор обращается в суд с иском о взыскании задолженности и обращении взыскания на квартиру должника. </a:t>
            </a:r>
            <a:endParaRPr lang="ru-RU" sz="1900" dirty="0" smtClean="0"/>
          </a:p>
          <a:p>
            <a:pPr marL="0" lvl="0" indent="0">
              <a:buNone/>
            </a:pPr>
            <a:r>
              <a:rPr lang="ru-RU" sz="1900" u="sng" dirty="0" smtClean="0">
                <a:solidFill>
                  <a:prstClr val="black">
                    <a:lumMod val="50000"/>
                    <a:lumOff val="50000"/>
                  </a:prstClr>
                </a:solidFill>
              </a:rPr>
              <a:t>Судебные </a:t>
            </a:r>
            <a:r>
              <a:rPr lang="ru-RU" sz="1900" u="sng" dirty="0">
                <a:solidFill>
                  <a:prstClr val="black">
                    <a:lumMod val="50000"/>
                    <a:lumOff val="50000"/>
                  </a:prstClr>
                </a:solidFill>
              </a:rPr>
              <a:t>решения: </a:t>
            </a:r>
          </a:p>
          <a:p>
            <a:pPr marL="0" lvl="0" indent="0">
              <a:buNone/>
            </a:pPr>
            <a:r>
              <a:rPr lang="ru-RU" sz="1900" dirty="0"/>
              <a:t>Суд может удовлетворить требования кредитора и вынести решение об обращении взыскания на квартиру должника, если будет установлено, что должник не может исполнить свои обязательства иными способами</a:t>
            </a:r>
            <a:r>
              <a:rPr lang="ru-RU" sz="1900" dirty="0" smtClean="0"/>
              <a:t>.</a:t>
            </a:r>
          </a:p>
          <a:p>
            <a:pPr marL="0" lvl="0" indent="0">
              <a:buNone/>
            </a:pPr>
            <a:endParaRPr lang="ru-RU" sz="1900" dirty="0">
              <a:solidFill>
                <a:prstClr val="black">
                  <a:lumMod val="50000"/>
                  <a:lumOff val="50000"/>
                </a:prstClr>
              </a:solidFill>
            </a:endParaRPr>
          </a:p>
          <a:p>
            <a:pPr marL="0" lvl="0" indent="0">
              <a:buNone/>
            </a:pPr>
            <a:endParaRPr lang="ru-RU" sz="1900" dirty="0">
              <a:solidFill>
                <a:prstClr val="black">
                  <a:lumMod val="50000"/>
                  <a:lumOff val="50000"/>
                </a:prstClr>
              </a:solidFill>
            </a:endParaRPr>
          </a:p>
          <a:p>
            <a:pPr lvl="0" algn="r"/>
            <a:r>
              <a:rPr lang="ru-RU" sz="1900" dirty="0"/>
              <a:t>Взыскание транспортного средства </a:t>
            </a:r>
            <a:endParaRPr lang="ru-RU" sz="1900" dirty="0" smtClean="0"/>
          </a:p>
          <a:p>
            <a:pPr marL="0" lvl="0" indent="0" algn="r">
              <a:buNone/>
            </a:pPr>
            <a:r>
              <a:rPr lang="ru-RU" sz="1900" u="sng" dirty="0" smtClean="0">
                <a:solidFill>
                  <a:prstClr val="black">
                    <a:lumMod val="50000"/>
                    <a:lumOff val="50000"/>
                  </a:prstClr>
                </a:solidFill>
              </a:rPr>
              <a:t>Суть </a:t>
            </a:r>
            <a:r>
              <a:rPr lang="ru-RU" sz="1900" u="sng" dirty="0">
                <a:solidFill>
                  <a:prstClr val="black">
                    <a:lumMod val="50000"/>
                    <a:lumOff val="50000"/>
                  </a:prstClr>
                </a:solidFill>
              </a:rPr>
              <a:t>спора:</a:t>
            </a:r>
          </a:p>
          <a:p>
            <a:pPr marL="0" lvl="0" indent="0" algn="r">
              <a:buNone/>
            </a:pPr>
            <a:r>
              <a:rPr lang="ru-RU" sz="1900" dirty="0"/>
              <a:t>Должник, имеющий задолженность по алиментам, владеет автомобилем. Взыскатель (бывшая супруга) обращается в суд с иском о взыскании задолженности по алиментам и обращении взыскания на автомобиль должника. </a:t>
            </a:r>
            <a:endParaRPr lang="ru-RU" sz="1900" dirty="0" smtClean="0"/>
          </a:p>
          <a:p>
            <a:pPr marL="0" lvl="0" indent="0" algn="r">
              <a:buNone/>
            </a:pPr>
            <a:r>
              <a:rPr lang="ru-RU" sz="1900" u="sng" dirty="0" smtClean="0">
                <a:solidFill>
                  <a:prstClr val="black">
                    <a:lumMod val="50000"/>
                    <a:lumOff val="50000"/>
                  </a:prstClr>
                </a:solidFill>
              </a:rPr>
              <a:t>Судебные </a:t>
            </a:r>
            <a:r>
              <a:rPr lang="ru-RU" sz="1900" u="sng" dirty="0">
                <a:solidFill>
                  <a:prstClr val="black">
                    <a:lumMod val="50000"/>
                    <a:lumOff val="50000"/>
                  </a:prstClr>
                </a:solidFill>
              </a:rPr>
              <a:t>решения:</a:t>
            </a:r>
            <a:endParaRPr lang="ru-RU" sz="1900" dirty="0">
              <a:solidFill>
                <a:prstClr val="black">
                  <a:lumMod val="50000"/>
                  <a:lumOff val="50000"/>
                </a:prstClr>
              </a:solidFill>
            </a:endParaRPr>
          </a:p>
          <a:p>
            <a:pPr marL="0" lvl="0" indent="0" algn="r">
              <a:buNone/>
            </a:pPr>
            <a:r>
              <a:rPr lang="ru-RU" sz="1900" dirty="0"/>
              <a:t>Суд может удовлетворить требования взыскателя и вынести решение об обращении взыскания на автомобиль должника, если будет установлено, что автомобиль является единственным имуществом должника, на которое можно обратить взыскание.</a:t>
            </a:r>
          </a:p>
        </p:txBody>
      </p:sp>
    </p:spTree>
    <p:extLst>
      <p:ext uri="{BB962C8B-B14F-4D97-AF65-F5344CB8AC3E}">
        <p14:creationId xmlns:p14="http://schemas.microsoft.com/office/powerpoint/2010/main" val="371843842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1600200"/>
          </a:xfrm>
        </p:spPr>
        <p:txBody>
          <a:bodyPr/>
          <a:lstStyle/>
          <a:p>
            <a:pPr>
              <a:lnSpc>
                <a:spcPct val="100000"/>
              </a:lnSpc>
            </a:pPr>
            <a:r>
              <a:rPr lang="ru-RU" sz="4000" dirty="0">
                <a:effectLst>
                  <a:outerShdw blurRad="38100" dist="38100" dir="2700000" algn="tl">
                    <a:srgbClr val="000000">
                      <a:alpha val="43137"/>
                    </a:srgbClr>
                  </a:outerShdw>
                </a:effectLst>
              </a:rPr>
              <a:t>17.  Приобретение права собственности</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07504" y="1340768"/>
            <a:ext cx="8856984" cy="5256584"/>
          </a:xfrm>
        </p:spPr>
        <p:txBody>
          <a:bodyPr>
            <a:normAutofit lnSpcReduction="10000"/>
          </a:bodyPr>
          <a:lstStyle/>
          <a:p>
            <a:pPr marL="0" indent="0">
              <a:buNone/>
            </a:pPr>
            <a:r>
              <a:rPr lang="ru-RU" sz="2000" dirty="0" smtClean="0"/>
              <a:t>Объект: </a:t>
            </a:r>
            <a:r>
              <a:rPr lang="ru-RU" sz="1800" dirty="0"/>
              <a:t>сфера приобретения права собственности.</a:t>
            </a:r>
          </a:p>
          <a:p>
            <a:endParaRPr lang="ru-RU" sz="2000" dirty="0" smtClean="0"/>
          </a:p>
          <a:p>
            <a:r>
              <a:rPr lang="ru-RU" sz="2000" dirty="0" smtClean="0"/>
              <a:t>Объективная сторона: </a:t>
            </a:r>
          </a:p>
          <a:p>
            <a:pPr marL="0" indent="0">
              <a:buNone/>
            </a:pPr>
            <a:r>
              <a:rPr lang="ru-RU" sz="1800" dirty="0"/>
              <a:t>Право собственности на новую вещь, изготовленную или созданную лицом для себя с соблюдением закона и иных правовых актов, приобретается этим лицом.</a:t>
            </a:r>
          </a:p>
          <a:p>
            <a:pPr marL="0" indent="0">
              <a:buNone/>
            </a:pPr>
            <a:r>
              <a:rPr lang="ru-RU" sz="1800" dirty="0" smtClean="0"/>
              <a:t>Право собственности </a:t>
            </a:r>
            <a:r>
              <a:rPr lang="ru-RU" sz="1800" dirty="0"/>
              <a:t>на плоды, продукцию, доходы, полученные в результате использования имущества, приобретается по основаниям, предусмотренным </a:t>
            </a:r>
            <a:r>
              <a:rPr lang="ru-RU" sz="1800" dirty="0" smtClean="0"/>
              <a:t>ст. 136настоящего </a:t>
            </a:r>
            <a:r>
              <a:rPr lang="ru-RU" sz="1800" dirty="0"/>
              <a:t>Кодекса</a:t>
            </a:r>
            <a:r>
              <a:rPr lang="ru-RU" sz="1800" dirty="0" smtClean="0"/>
              <a:t>.</a:t>
            </a:r>
          </a:p>
          <a:p>
            <a:pPr marL="0" indent="0">
              <a:buNone/>
            </a:pPr>
            <a:endParaRPr lang="ru-RU" sz="2000" dirty="0" smtClean="0"/>
          </a:p>
          <a:p>
            <a:r>
              <a:rPr lang="ru-RU" sz="2000" dirty="0" smtClean="0"/>
              <a:t>Субъект: Физическое лицо, Юридическое лицо, Государство, </a:t>
            </a:r>
            <a:r>
              <a:rPr lang="ru-RU" sz="2000" dirty="0"/>
              <a:t>Муниципальные </a:t>
            </a:r>
            <a:r>
              <a:rPr lang="ru-RU" sz="2000" dirty="0" smtClean="0"/>
              <a:t>образования.</a:t>
            </a:r>
          </a:p>
          <a:p>
            <a:endParaRPr lang="ru-RU" sz="2000" dirty="0" smtClean="0"/>
          </a:p>
          <a:p>
            <a:r>
              <a:rPr lang="ru-RU" sz="2000" dirty="0" smtClean="0"/>
              <a:t>Субъективная сторона: умысел и неосторожность.</a:t>
            </a:r>
          </a:p>
          <a:p>
            <a:endParaRPr lang="ru-RU" sz="2000" dirty="0" smtClean="0"/>
          </a:p>
          <a:p>
            <a:r>
              <a:rPr lang="ru-RU" sz="2000" dirty="0" smtClean="0"/>
              <a:t>Предмет: имущество</a:t>
            </a:r>
          </a:p>
          <a:p>
            <a:pPr marL="0" indent="0">
              <a:buNone/>
            </a:pPr>
            <a:endParaRPr lang="ru-RU" sz="2000" dirty="0"/>
          </a:p>
        </p:txBody>
      </p:sp>
    </p:spTree>
    <p:extLst>
      <p:ext uri="{BB962C8B-B14F-4D97-AF65-F5344CB8AC3E}">
        <p14:creationId xmlns:p14="http://schemas.microsoft.com/office/powerpoint/2010/main" val="121475349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1600200"/>
          </a:xfrm>
        </p:spPr>
        <p:txBody>
          <a:bodyPr/>
          <a:lstStyle/>
          <a:p>
            <a:pPr>
              <a:lnSpc>
                <a:spcPct val="100000"/>
              </a:lnSpc>
            </a:pPr>
            <a:r>
              <a:rPr lang="ru-RU" sz="4000" dirty="0">
                <a:effectLst>
                  <a:outerShdw blurRad="38100" dist="38100" dir="2700000" algn="tl">
                    <a:srgbClr val="000000">
                      <a:alpha val="43137"/>
                    </a:srgbClr>
                  </a:outerShdw>
                </a:effectLst>
              </a:rPr>
              <a:t>17.  Приобретение права собственности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179512" y="1484784"/>
            <a:ext cx="8856984" cy="5184576"/>
          </a:xfrm>
        </p:spPr>
        <p:txBody>
          <a:bodyPr>
            <a:normAutofit fontScale="85000" lnSpcReduction="20000"/>
          </a:bodyPr>
          <a:lstStyle/>
          <a:p>
            <a:r>
              <a:rPr lang="ru-RU" dirty="0"/>
              <a:t>Объект:</a:t>
            </a:r>
          </a:p>
          <a:p>
            <a:pPr marL="0" indent="0">
              <a:buNone/>
            </a:pPr>
            <a:r>
              <a:rPr lang="ru-RU" dirty="0" smtClean="0"/>
              <a:t>Объектом является сфера приобретения права собственности.</a:t>
            </a:r>
          </a:p>
          <a:p>
            <a:endParaRPr lang="ru-RU" dirty="0" smtClean="0"/>
          </a:p>
          <a:p>
            <a:r>
              <a:rPr lang="ru-RU" dirty="0"/>
              <a:t>Объективная сторона: </a:t>
            </a:r>
          </a:p>
          <a:p>
            <a:pPr marL="0" indent="0">
              <a:buNone/>
            </a:pPr>
            <a:r>
              <a:rPr lang="ru-RU" dirty="0"/>
              <a:t>Право собственности на имущество, которое имеет собственника, может быть приобретено другим лицом на основании договора купли-продажи, мены, дарения или иной </a:t>
            </a:r>
            <a:r>
              <a:rPr lang="ru-RU" dirty="0" smtClean="0"/>
              <a:t>сделки </a:t>
            </a:r>
            <a:r>
              <a:rPr lang="ru-RU" dirty="0"/>
              <a:t>об отчуждении этого имущества</a:t>
            </a:r>
            <a:r>
              <a:rPr lang="ru-RU" dirty="0" smtClean="0"/>
              <a:t>.</a:t>
            </a:r>
          </a:p>
          <a:p>
            <a:pPr marL="0" indent="0">
              <a:buNone/>
            </a:pPr>
            <a:r>
              <a:rPr lang="ru-RU" dirty="0"/>
              <a:t>В случае смерти гражданина право собственности на принадлежавшее ему имущество переходит по наследству к другим лицам в соответствии с </a:t>
            </a:r>
            <a:r>
              <a:rPr lang="ru-RU" dirty="0" smtClean="0"/>
              <a:t>завещанием</a:t>
            </a:r>
            <a:r>
              <a:rPr lang="ru-RU" dirty="0"/>
              <a:t> или </a:t>
            </a:r>
            <a:r>
              <a:rPr lang="ru-RU" dirty="0" smtClean="0"/>
              <a:t>законом.</a:t>
            </a:r>
            <a:endParaRPr lang="ru-RU" dirty="0"/>
          </a:p>
          <a:p>
            <a:pPr marL="0" indent="0">
              <a:buNone/>
            </a:pPr>
            <a:r>
              <a:rPr lang="ru-RU" dirty="0"/>
              <a:t>В случае реорганизации юридического лица право собственности на принадлежавшее ему имущество переходит к юридическим лицам - правопреемникам реорганизованного юридического лица</a:t>
            </a:r>
            <a:r>
              <a:rPr lang="ru-RU" dirty="0" smtClean="0"/>
              <a:t>.</a:t>
            </a:r>
          </a:p>
          <a:p>
            <a:pPr marL="0" indent="0">
              <a:buNone/>
            </a:pPr>
            <a:r>
              <a:rPr lang="ru-RU" dirty="0"/>
              <a:t>Право собственности на здания, сооружения и другое вновь создаваемое недвижимое имущество, подлежащее государственной регистрации, возникает с момента такой </a:t>
            </a:r>
            <a:r>
              <a:rPr lang="ru-RU" dirty="0" smtClean="0"/>
              <a:t>регистрации.</a:t>
            </a:r>
          </a:p>
        </p:txBody>
      </p:sp>
    </p:spTree>
    <p:extLst>
      <p:ext uri="{BB962C8B-B14F-4D97-AF65-F5344CB8AC3E}">
        <p14:creationId xmlns:p14="http://schemas.microsoft.com/office/powerpoint/2010/main" val="4246999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817" y="13855"/>
            <a:ext cx="9083352" cy="1600200"/>
          </a:xfrm>
        </p:spPr>
        <p:txBody>
          <a:bodyPr/>
          <a:lstStyle/>
          <a:p>
            <a:r>
              <a:rPr lang="ru-RU" sz="2800" dirty="0">
                <a:effectLst>
                  <a:outerShdw blurRad="38100" dist="38100" dir="2700000" algn="tl">
                    <a:srgbClr val="000000">
                      <a:alpha val="43137"/>
                    </a:srgbClr>
                  </a:outerShdw>
                </a:effectLst>
              </a:rPr>
              <a:t>2.  Возникновение гражданских прав и обязанностей, осуществление и защита гражданских прав</a:t>
            </a:r>
            <a:endParaRPr lang="ru-RU" sz="2800" dirty="0"/>
          </a:p>
        </p:txBody>
      </p:sp>
      <p:sp>
        <p:nvSpPr>
          <p:cNvPr id="3" name="Объект 2"/>
          <p:cNvSpPr>
            <a:spLocks noGrp="1"/>
          </p:cNvSpPr>
          <p:nvPr>
            <p:ph idx="1"/>
          </p:nvPr>
        </p:nvSpPr>
        <p:spPr>
          <a:xfrm>
            <a:off x="179512" y="1600200"/>
            <a:ext cx="8507288" cy="5257800"/>
          </a:xfrm>
        </p:spPr>
        <p:txBody>
          <a:bodyPr>
            <a:normAutofit fontScale="62500" lnSpcReduction="20000"/>
          </a:bodyPr>
          <a:lstStyle/>
          <a:p>
            <a:r>
              <a:rPr lang="ru-RU" dirty="0"/>
              <a:t>Объект: </a:t>
            </a:r>
            <a:endParaRPr lang="ru-RU" dirty="0" smtClean="0"/>
          </a:p>
          <a:p>
            <a:pPr marL="0" indent="0">
              <a:buNone/>
            </a:pPr>
            <a:r>
              <a:rPr lang="ru-RU" dirty="0" smtClean="0"/>
              <a:t>Объектом является сфера </a:t>
            </a:r>
            <a:r>
              <a:rPr lang="ru-RU" dirty="0"/>
              <a:t>возникновения гражданских прав и обязанностей, осуществления и защиты гражданских прав</a:t>
            </a:r>
            <a:r>
              <a:rPr lang="ru-RU" dirty="0" smtClean="0"/>
              <a:t>.</a:t>
            </a:r>
          </a:p>
          <a:p>
            <a:pPr marL="0" indent="0">
              <a:buNone/>
            </a:pPr>
            <a:endParaRPr lang="ru-RU" dirty="0" smtClean="0"/>
          </a:p>
          <a:p>
            <a:r>
              <a:rPr lang="ru-RU" dirty="0"/>
              <a:t>Объективная сторона: </a:t>
            </a:r>
          </a:p>
          <a:p>
            <a:pPr marL="0" indent="0">
              <a:buNone/>
            </a:pPr>
            <a:r>
              <a:rPr lang="ru-RU" i="1" u="sng" dirty="0"/>
              <a:t>Гражданские права и обязанности возникают</a:t>
            </a:r>
            <a:r>
              <a:rPr lang="ru-RU" i="1" u="sng" dirty="0" smtClean="0"/>
              <a:t>:</a:t>
            </a:r>
            <a:endParaRPr lang="ru-RU" dirty="0"/>
          </a:p>
          <a:p>
            <a:pPr>
              <a:buAutoNum type="arabicParenR"/>
            </a:pPr>
            <a:r>
              <a:rPr lang="ru-RU" dirty="0"/>
              <a:t>из договоров и иных сделок, предусмотренных законом, а также из договоров и иных сделок, хотя и не предусмотренных законом, но не противоречащих ему</a:t>
            </a:r>
            <a:r>
              <a:rPr lang="ru-RU" dirty="0" smtClean="0"/>
              <a:t>;</a:t>
            </a:r>
            <a:endParaRPr lang="ru-RU" dirty="0"/>
          </a:p>
          <a:p>
            <a:pPr marL="0" indent="0">
              <a:buNone/>
            </a:pPr>
            <a:r>
              <a:rPr lang="ru-RU" dirty="0"/>
              <a:t>1.1) из решений собраний в случаях, предусмотренных законом</a:t>
            </a:r>
            <a:r>
              <a:rPr lang="ru-RU" dirty="0" smtClean="0"/>
              <a:t>;</a:t>
            </a:r>
            <a:endParaRPr lang="ru-RU" dirty="0"/>
          </a:p>
          <a:p>
            <a:pPr marL="0" indent="0">
              <a:buNone/>
            </a:pPr>
            <a:r>
              <a:rPr lang="ru-RU" dirty="0" smtClean="0"/>
              <a:t>2</a:t>
            </a:r>
            <a:r>
              <a:rPr lang="ru-RU" dirty="0"/>
              <a:t>) из актов государственных органов и органов местного самоуправления, которые предусмотрены законом в качестве основания возникновения гражданских прав и обязанностей</a:t>
            </a:r>
            <a:r>
              <a:rPr lang="ru-RU" dirty="0" smtClean="0"/>
              <a:t>;</a:t>
            </a:r>
            <a:endParaRPr lang="ru-RU" dirty="0"/>
          </a:p>
          <a:p>
            <a:pPr marL="0" indent="0">
              <a:buNone/>
            </a:pPr>
            <a:r>
              <a:rPr lang="ru-RU" dirty="0"/>
              <a:t>3) из судебного решения, установившего гражданские права и обязанности</a:t>
            </a:r>
            <a:r>
              <a:rPr lang="ru-RU" dirty="0" smtClean="0"/>
              <a:t>;</a:t>
            </a:r>
            <a:endParaRPr lang="ru-RU" dirty="0"/>
          </a:p>
          <a:p>
            <a:pPr marL="0" indent="0">
              <a:buNone/>
            </a:pPr>
            <a:r>
              <a:rPr lang="ru-RU" dirty="0"/>
              <a:t>4) в результате приобретения имущества по основаниям, допускаемым законом</a:t>
            </a:r>
            <a:r>
              <a:rPr lang="ru-RU" dirty="0" smtClean="0"/>
              <a:t>;</a:t>
            </a:r>
          </a:p>
          <a:p>
            <a:pPr marL="0" indent="0">
              <a:buNone/>
            </a:pPr>
            <a:r>
              <a:rPr lang="ru-RU" dirty="0"/>
              <a:t>5) в результате создания произведений науки, литературы, искусства, изобретений и иных результатов интеллектуальной деятельности</a:t>
            </a:r>
            <a:r>
              <a:rPr lang="ru-RU" dirty="0" smtClean="0"/>
              <a:t>;</a:t>
            </a:r>
            <a:endParaRPr lang="ru-RU" dirty="0"/>
          </a:p>
          <a:p>
            <a:pPr marL="0" indent="0">
              <a:buNone/>
            </a:pPr>
            <a:r>
              <a:rPr lang="ru-RU" dirty="0"/>
              <a:t>6) вследствие причинения вреда другому лицу</a:t>
            </a:r>
            <a:r>
              <a:rPr lang="ru-RU" dirty="0" smtClean="0"/>
              <a:t>;</a:t>
            </a:r>
            <a:endParaRPr lang="ru-RU" dirty="0"/>
          </a:p>
          <a:p>
            <a:pPr marL="0" indent="0">
              <a:buNone/>
            </a:pPr>
            <a:r>
              <a:rPr lang="ru-RU" dirty="0"/>
              <a:t>7) вследствие неосновательного обогащения</a:t>
            </a:r>
            <a:r>
              <a:rPr lang="ru-RU" dirty="0" smtClean="0"/>
              <a:t>;</a:t>
            </a:r>
            <a:endParaRPr lang="ru-RU" dirty="0"/>
          </a:p>
          <a:p>
            <a:pPr marL="0" indent="0">
              <a:buNone/>
            </a:pPr>
            <a:r>
              <a:rPr lang="ru-RU" dirty="0"/>
              <a:t>8) вследствие иных действий граждан и юридических лиц</a:t>
            </a:r>
            <a:r>
              <a:rPr lang="ru-RU" dirty="0" smtClean="0"/>
              <a:t>;</a:t>
            </a:r>
            <a:endParaRPr lang="ru-RU" dirty="0"/>
          </a:p>
          <a:p>
            <a:pPr marL="0" indent="0">
              <a:buNone/>
            </a:pPr>
            <a:r>
              <a:rPr lang="ru-RU" dirty="0"/>
              <a:t>9) вследствие событий, с которыми закон или иной правовой акт связывает наступление гражданско-правовых последствий.</a:t>
            </a:r>
          </a:p>
          <a:p>
            <a:pPr marL="0" indent="0">
              <a:buNone/>
            </a:pPr>
            <a:r>
              <a:rPr lang="ru-RU" dirty="0"/>
              <a:t/>
            </a:r>
            <a:br>
              <a:rPr lang="ru-RU" dirty="0"/>
            </a:br>
            <a:endParaRPr lang="ru-RU" dirty="0"/>
          </a:p>
          <a:p>
            <a:pPr marL="0" indent="0">
              <a:buNone/>
            </a:pPr>
            <a:endParaRPr lang="ru-RU" dirty="0"/>
          </a:p>
          <a:p>
            <a:pPr marL="0" indent="0">
              <a:buNone/>
            </a:pPr>
            <a:endParaRPr lang="ru-RU" dirty="0" smtClean="0"/>
          </a:p>
          <a:p>
            <a:pPr marL="0" indent="0">
              <a:buNone/>
            </a:pPr>
            <a:endParaRPr lang="ru-RU" dirty="0"/>
          </a:p>
          <a:p>
            <a:pPr marL="0" indent="0">
              <a:buNone/>
            </a:pPr>
            <a:endParaRPr lang="ru-RU" dirty="0"/>
          </a:p>
          <a:p>
            <a:pPr marL="0" indent="0">
              <a:buNone/>
            </a:pPr>
            <a:endParaRPr lang="ru-RU" dirty="0"/>
          </a:p>
        </p:txBody>
      </p:sp>
    </p:spTree>
    <p:extLst>
      <p:ext uri="{BB962C8B-B14F-4D97-AF65-F5344CB8AC3E}">
        <p14:creationId xmlns:p14="http://schemas.microsoft.com/office/powerpoint/2010/main" val="3330647719"/>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32656"/>
            <a:ext cx="9144000" cy="1600200"/>
          </a:xfrm>
        </p:spPr>
        <p:txBody>
          <a:bodyPr/>
          <a:lstStyle/>
          <a:p>
            <a:pPr>
              <a:lnSpc>
                <a:spcPct val="100000"/>
              </a:lnSpc>
            </a:pPr>
            <a:r>
              <a:rPr lang="ru-RU" sz="4000" dirty="0">
                <a:effectLst>
                  <a:outerShdw blurRad="38100" dist="38100" dir="2700000" algn="tl">
                    <a:srgbClr val="000000">
                      <a:alpha val="43137"/>
                    </a:srgbClr>
                  </a:outerShdw>
                </a:effectLst>
              </a:rPr>
              <a:t>17.  Приобретение права собственности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1052736"/>
            <a:ext cx="9144000" cy="5805264"/>
          </a:xfrm>
        </p:spPr>
        <p:txBody>
          <a:bodyPr>
            <a:normAutofit fontScale="55000" lnSpcReduction="20000"/>
          </a:bodyPr>
          <a:lstStyle/>
          <a:p>
            <a:r>
              <a:rPr lang="ru-RU" dirty="0"/>
              <a:t>Субъект</a:t>
            </a:r>
            <a:r>
              <a:rPr lang="ru-RU" dirty="0" smtClean="0"/>
              <a:t>:</a:t>
            </a:r>
          </a:p>
          <a:p>
            <a:pPr marL="0" indent="0">
              <a:buNone/>
            </a:pPr>
            <a:r>
              <a:rPr lang="ru-RU" dirty="0"/>
              <a:t>Субъекты могут быть: </a:t>
            </a:r>
          </a:p>
          <a:p>
            <a:endParaRPr lang="ru-RU" dirty="0"/>
          </a:p>
          <a:p>
            <a:pPr>
              <a:buFont typeface="Courier New" pitchFamily="49" charset="0"/>
              <a:buChar char="o"/>
            </a:pPr>
            <a:r>
              <a:rPr lang="ru-RU" dirty="0"/>
              <a:t>Физические лица: Граждане, имеющие гражданство определенной страны или не имеющие гражданства. </a:t>
            </a:r>
          </a:p>
          <a:p>
            <a:pPr>
              <a:buFont typeface="Courier New" pitchFamily="49" charset="0"/>
              <a:buChar char="o"/>
            </a:pPr>
            <a:endParaRPr lang="ru-RU" dirty="0"/>
          </a:p>
          <a:p>
            <a:pPr>
              <a:buFont typeface="Courier New" pitchFamily="49" charset="0"/>
              <a:buChar char="o"/>
            </a:pPr>
            <a:r>
              <a:rPr lang="ru-RU" dirty="0"/>
              <a:t>Юридические лица: Организации, зарегистрированные в установленном законом порядке (например, ООО, АО, государственные учреждения). </a:t>
            </a:r>
          </a:p>
          <a:p>
            <a:pPr>
              <a:buFont typeface="Courier New" pitchFamily="49" charset="0"/>
              <a:buChar char="o"/>
            </a:pPr>
            <a:endParaRPr lang="ru-RU" dirty="0"/>
          </a:p>
          <a:p>
            <a:pPr>
              <a:buFont typeface="Courier New" pitchFamily="49" charset="0"/>
              <a:buChar char="o"/>
            </a:pPr>
            <a:r>
              <a:rPr lang="ru-RU" dirty="0"/>
              <a:t>Государство: В России земля, недра, воды, леса и другие природные ресурсы, как правило, являются собственностью государства. </a:t>
            </a:r>
          </a:p>
          <a:p>
            <a:pPr>
              <a:buFont typeface="Courier New" pitchFamily="49" charset="0"/>
              <a:buChar char="o"/>
            </a:pPr>
            <a:endParaRPr lang="ru-RU" dirty="0"/>
          </a:p>
          <a:p>
            <a:pPr>
              <a:buFont typeface="Courier New" pitchFamily="49" charset="0"/>
              <a:buChar char="o"/>
            </a:pPr>
            <a:r>
              <a:rPr lang="ru-RU" dirty="0"/>
              <a:t>Муниципальные образования: В определенных случаях могут быть собственниками имущества, находящегося на их территории. </a:t>
            </a:r>
          </a:p>
          <a:p>
            <a:endParaRPr lang="ru-RU" dirty="0" smtClean="0"/>
          </a:p>
          <a:p>
            <a:endParaRPr lang="ru-RU" dirty="0"/>
          </a:p>
          <a:p>
            <a:r>
              <a:rPr lang="ru-RU" dirty="0"/>
              <a:t>Субъективная сторона</a:t>
            </a:r>
            <a:r>
              <a:rPr lang="ru-RU" dirty="0" smtClean="0"/>
              <a:t>:</a:t>
            </a:r>
          </a:p>
          <a:p>
            <a:pPr marL="0" indent="0">
              <a:buNone/>
            </a:pPr>
            <a:r>
              <a:rPr lang="ru-RU" dirty="0" smtClean="0"/>
              <a:t>Вина </a:t>
            </a:r>
            <a:r>
              <a:rPr lang="ru-RU" dirty="0"/>
              <a:t>может играть роль в следующих ситуациях: </a:t>
            </a:r>
            <a:endParaRPr lang="ru-RU" dirty="0" smtClean="0"/>
          </a:p>
          <a:p>
            <a:pPr marL="0" indent="0">
              <a:buNone/>
            </a:pPr>
            <a:endParaRPr lang="ru-RU" dirty="0"/>
          </a:p>
          <a:p>
            <a:pPr>
              <a:buFont typeface="Courier New" pitchFamily="49" charset="0"/>
              <a:buChar char="o"/>
            </a:pPr>
            <a:r>
              <a:rPr lang="ru-RU" dirty="0" smtClean="0"/>
              <a:t>Недобросовестное </a:t>
            </a:r>
            <a:r>
              <a:rPr lang="ru-RU" dirty="0"/>
              <a:t>приобретение права собственности: Если лицо знало или должно было знать, что продавец не имеет права распоряжаться вещью, то приобретенное им право собственности может быть признано недействительным. </a:t>
            </a:r>
            <a:endParaRPr lang="ru-RU" dirty="0" smtClean="0"/>
          </a:p>
          <a:p>
            <a:pPr>
              <a:buFont typeface="Courier New" pitchFamily="49" charset="0"/>
              <a:buChar char="o"/>
            </a:pPr>
            <a:endParaRPr lang="ru-RU" dirty="0"/>
          </a:p>
          <a:p>
            <a:pPr>
              <a:buFont typeface="Courier New" pitchFamily="49" charset="0"/>
              <a:buChar char="o"/>
            </a:pPr>
            <a:r>
              <a:rPr lang="ru-RU" dirty="0" smtClean="0"/>
              <a:t> </a:t>
            </a:r>
            <a:r>
              <a:rPr lang="ru-RU" dirty="0"/>
              <a:t>Приобретение права собственности на вещь, полученную в результате преступления: В этом случае вина правонарушителя в совершении преступления имеет значение для признания права собственности недействительным</a:t>
            </a:r>
            <a:r>
              <a:rPr lang="ru-RU" dirty="0" smtClean="0"/>
              <a:t>.</a:t>
            </a:r>
          </a:p>
          <a:p>
            <a:pPr>
              <a:buFont typeface="Courier New" pitchFamily="49" charset="0"/>
              <a:buChar char="o"/>
            </a:pPr>
            <a:endParaRPr lang="ru-RU" dirty="0"/>
          </a:p>
          <a:p>
            <a:pPr>
              <a:buFont typeface="Courier New" pitchFamily="49" charset="0"/>
              <a:buChar char="o"/>
            </a:pPr>
            <a:r>
              <a:rPr lang="ru-RU" dirty="0" smtClean="0"/>
              <a:t> </a:t>
            </a:r>
            <a:r>
              <a:rPr lang="ru-RU" dirty="0"/>
              <a:t>Приобретение права собственности на вещь, полученную в результате неправомерных действий третьих лиц: Если лицо знало или должно было знать о неправомерных действиях третьих лиц, то приобретенное им право собственности может быть признано недействительным.</a:t>
            </a:r>
          </a:p>
        </p:txBody>
      </p:sp>
    </p:spTree>
    <p:extLst>
      <p:ext uri="{BB962C8B-B14F-4D97-AF65-F5344CB8AC3E}">
        <p14:creationId xmlns:p14="http://schemas.microsoft.com/office/powerpoint/2010/main" val="87671352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48680"/>
            <a:ext cx="9144000" cy="1600200"/>
          </a:xfrm>
        </p:spPr>
        <p:txBody>
          <a:bodyPr/>
          <a:lstStyle/>
          <a:p>
            <a:r>
              <a:rPr lang="ru-RU" sz="4000" dirty="0">
                <a:effectLst>
                  <a:outerShdw blurRad="38100" dist="38100" dir="2700000" algn="tl">
                    <a:srgbClr val="000000">
                      <a:alpha val="43137"/>
                    </a:srgbClr>
                  </a:outerShdw>
                </a:effectLst>
              </a:rPr>
              <a:t>17.  Приобретение права собственности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1268760"/>
            <a:ext cx="9144000" cy="5589240"/>
          </a:xfrm>
        </p:spPr>
        <p:txBody>
          <a:bodyPr>
            <a:normAutofit fontScale="55000" lnSpcReduction="20000"/>
          </a:bodyPr>
          <a:lstStyle/>
          <a:p>
            <a:pPr marL="0" indent="0" algn="ctr">
              <a:buNone/>
            </a:pPr>
            <a:r>
              <a:rPr lang="ru-RU" sz="3800" u="sng" dirty="0" smtClean="0"/>
              <a:t>Судебная практика</a:t>
            </a:r>
          </a:p>
          <a:p>
            <a:endParaRPr lang="ru-RU" dirty="0" smtClean="0"/>
          </a:p>
          <a:p>
            <a:r>
              <a:rPr lang="ru-RU" sz="2900" dirty="0" smtClean="0"/>
              <a:t>Приобретение права собственности по договору дарения</a:t>
            </a:r>
          </a:p>
          <a:p>
            <a:pPr marL="0" indent="0">
              <a:buNone/>
            </a:pPr>
            <a:endParaRPr lang="ru-RU" sz="2900" dirty="0" smtClean="0"/>
          </a:p>
          <a:p>
            <a:pPr marL="0" indent="0">
              <a:buNone/>
            </a:pPr>
            <a:r>
              <a:rPr lang="ru-RU" sz="2900" u="sng" dirty="0" smtClean="0"/>
              <a:t>Суть спора: </a:t>
            </a:r>
            <a:r>
              <a:rPr lang="ru-RU" sz="2900" dirty="0" smtClean="0"/>
              <a:t>Иван Иванов подарил свою квартиру своей дочери Марии Ивановой. Позже Иван Иванов решил отменить дарение. </a:t>
            </a:r>
          </a:p>
          <a:p>
            <a:pPr marL="0" indent="0">
              <a:buNone/>
            </a:pPr>
            <a:endParaRPr lang="ru-RU" sz="2900" dirty="0" smtClean="0"/>
          </a:p>
          <a:p>
            <a:pPr marL="0" indent="0">
              <a:buNone/>
            </a:pPr>
            <a:r>
              <a:rPr lang="ru-RU" sz="2900" u="sng" dirty="0" smtClean="0"/>
              <a:t>Судебные решения: </a:t>
            </a:r>
            <a:r>
              <a:rPr lang="ru-RU" sz="2900" dirty="0" smtClean="0"/>
              <a:t>Суд установил, что дарение является безвозмездной сделкой и Иван Иванов не имеет права отменить дарение, поскольку Мария Иванова уже стала собственником квартиры. </a:t>
            </a:r>
          </a:p>
          <a:p>
            <a:pPr marL="0" indent="0">
              <a:buNone/>
            </a:pPr>
            <a:endParaRPr lang="ru-RU" sz="2900" dirty="0" smtClean="0"/>
          </a:p>
          <a:p>
            <a:pPr marL="0" indent="0">
              <a:buNone/>
            </a:pPr>
            <a:endParaRPr lang="ru-RU" sz="2900" dirty="0"/>
          </a:p>
          <a:p>
            <a:pPr marL="0" indent="0" algn="r">
              <a:buNone/>
            </a:pPr>
            <a:endParaRPr lang="ru-RU" sz="2900" dirty="0" smtClean="0"/>
          </a:p>
          <a:p>
            <a:pPr algn="r"/>
            <a:r>
              <a:rPr lang="ru-RU" sz="2900" dirty="0"/>
              <a:t>Приобретение права собственности по договору купли-продажи</a:t>
            </a:r>
          </a:p>
          <a:p>
            <a:pPr marL="0" indent="0" algn="r">
              <a:buNone/>
            </a:pPr>
            <a:endParaRPr lang="ru-RU" sz="2900" dirty="0"/>
          </a:p>
          <a:p>
            <a:pPr marL="0" indent="0" algn="r">
              <a:buNone/>
            </a:pPr>
            <a:r>
              <a:rPr lang="ru-RU" sz="2900" u="sng" dirty="0"/>
              <a:t>Суть спора: </a:t>
            </a:r>
            <a:r>
              <a:rPr lang="ru-RU" sz="2900" dirty="0"/>
              <a:t>Компания "А" купила у компании "Б" оборудование. Позже оказалось, что компания "Б" не являлась собственником оборудования. </a:t>
            </a:r>
          </a:p>
          <a:p>
            <a:pPr marL="0" indent="0" algn="r">
              <a:buNone/>
            </a:pPr>
            <a:endParaRPr lang="ru-RU" sz="2900" dirty="0"/>
          </a:p>
          <a:p>
            <a:pPr marL="0" indent="0" algn="r">
              <a:buNone/>
            </a:pPr>
            <a:r>
              <a:rPr lang="ru-RU" sz="2900" u="sng" dirty="0"/>
              <a:t>Судебные решения: </a:t>
            </a:r>
            <a:r>
              <a:rPr lang="ru-RU" sz="2900" dirty="0"/>
              <a:t>Суд установил, что компания "А" приобрела право собственности на оборудование в силу договора купли-продажи, но обязал ее вернуть оборудование законному собственнику. </a:t>
            </a:r>
          </a:p>
          <a:p>
            <a:pPr marL="0" indent="0">
              <a:buNone/>
            </a:pPr>
            <a:r>
              <a:rPr lang="ru-RU" sz="2900" dirty="0" smtClean="0"/>
              <a:t/>
            </a:r>
            <a:br>
              <a:rPr lang="ru-RU" sz="2900" dirty="0" smtClean="0"/>
            </a:br>
            <a:endParaRPr lang="ru-RU" sz="2900" dirty="0"/>
          </a:p>
        </p:txBody>
      </p:sp>
    </p:spTree>
    <p:extLst>
      <p:ext uri="{BB962C8B-B14F-4D97-AF65-F5344CB8AC3E}">
        <p14:creationId xmlns:p14="http://schemas.microsoft.com/office/powerpoint/2010/main" val="188627035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439" y="260648"/>
            <a:ext cx="9144000" cy="1600200"/>
          </a:xfrm>
        </p:spPr>
        <p:txBody>
          <a:bodyPr/>
          <a:lstStyle/>
          <a:p>
            <a:pPr>
              <a:lnSpc>
                <a:spcPct val="100000"/>
              </a:lnSpc>
            </a:pPr>
            <a:r>
              <a:rPr lang="ru-RU" sz="4000" dirty="0">
                <a:effectLst>
                  <a:outerShdw blurRad="38100" dist="38100" dir="2700000" algn="tl">
                    <a:srgbClr val="000000">
                      <a:alpha val="43137"/>
                    </a:srgbClr>
                  </a:outerShdw>
                </a:effectLst>
              </a:rPr>
              <a:t>17.  Приобретение права собственности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1124744"/>
            <a:ext cx="9144000" cy="5733256"/>
          </a:xfrm>
        </p:spPr>
        <p:txBody>
          <a:bodyPr>
            <a:normAutofit fontScale="47500" lnSpcReduction="20000"/>
          </a:bodyPr>
          <a:lstStyle/>
          <a:p>
            <a:pPr marL="0" indent="0">
              <a:buNone/>
            </a:pPr>
            <a:r>
              <a:rPr lang="ru-RU" sz="3400" b="1" dirty="0"/>
              <a:t>ГК РФ Статья 222. Самовольная </a:t>
            </a:r>
            <a:r>
              <a:rPr lang="ru-RU" sz="3400" b="1" dirty="0" smtClean="0"/>
              <a:t>постройка</a:t>
            </a:r>
          </a:p>
          <a:p>
            <a:r>
              <a:rPr lang="ru-RU" sz="3400" u="sng" dirty="0" smtClean="0"/>
              <a:t>Объект</a:t>
            </a:r>
            <a:r>
              <a:rPr lang="ru-RU" sz="2500" dirty="0"/>
              <a:t>: Сфера с</a:t>
            </a:r>
            <a:r>
              <a:rPr lang="ru-RU" sz="2500" dirty="0" smtClean="0"/>
              <a:t>амовольной постройки</a:t>
            </a:r>
          </a:p>
          <a:p>
            <a:r>
              <a:rPr lang="ru-RU" sz="3400" u="sng" dirty="0" smtClean="0"/>
              <a:t>Объективная </a:t>
            </a:r>
            <a:r>
              <a:rPr lang="ru-RU" sz="3400" u="sng" dirty="0"/>
              <a:t>сторона: </a:t>
            </a:r>
          </a:p>
          <a:p>
            <a:pPr marL="0" indent="0">
              <a:buNone/>
            </a:pPr>
            <a:r>
              <a:rPr lang="ru-RU" sz="2500" dirty="0"/>
              <a:t>С</a:t>
            </a:r>
            <a:r>
              <a:rPr lang="ru-RU" sz="2500" dirty="0" smtClean="0"/>
              <a:t>амовольной постройкой</a:t>
            </a:r>
            <a:r>
              <a:rPr lang="ru-RU" sz="2500" dirty="0"/>
              <a:t> является здание, сооружение или другое строение, возведенные или созданные на земельном участке, не предоставленном в установленном порядке, или на земельном участке, разрешенное использование которого не допускает строительства на нем данного объекта, либо возведенные или созданные без получения на это необходимых в силу закона согласований, </a:t>
            </a:r>
            <a:r>
              <a:rPr lang="ru-RU" sz="2500" dirty="0" smtClean="0"/>
              <a:t>разрешений</a:t>
            </a:r>
            <a:r>
              <a:rPr lang="ru-RU" sz="2500" dirty="0"/>
              <a:t> или с нарушением градостроительных и строительных норм и правил, если разрешенное использование земельного участка, требование о получении соответствующих согласований, разрешений и (или) указанные градостроительные и строительные нормы и правила установлены на дату начала возведения или создания самовольной постройки и являются действующими на дату выявления самовольной постройки.  </a:t>
            </a:r>
            <a:endParaRPr lang="ru-RU" sz="2500" dirty="0" smtClean="0"/>
          </a:p>
          <a:p>
            <a:r>
              <a:rPr lang="ru-RU" sz="3400" u="sng" dirty="0" smtClean="0"/>
              <a:t>Субъект</a:t>
            </a:r>
            <a:r>
              <a:rPr lang="ru-RU" sz="2500" u="sng" dirty="0"/>
              <a:t>: </a:t>
            </a:r>
            <a:endParaRPr lang="ru-RU" sz="2500" u="sng" dirty="0" smtClean="0"/>
          </a:p>
          <a:p>
            <a:pPr>
              <a:buFont typeface="Courier New" pitchFamily="49" charset="0"/>
              <a:buChar char="o"/>
            </a:pPr>
            <a:r>
              <a:rPr lang="ru-RU" sz="2500" dirty="0" smtClean="0"/>
              <a:t>Физическое </a:t>
            </a:r>
            <a:r>
              <a:rPr lang="ru-RU" sz="2500" dirty="0"/>
              <a:t>лицо: </a:t>
            </a:r>
            <a:r>
              <a:rPr lang="ru-RU" sz="2500" dirty="0" smtClean="0"/>
              <a:t>Любой </a:t>
            </a:r>
            <a:r>
              <a:rPr lang="ru-RU" sz="2500" dirty="0"/>
              <a:t>гражданин может стать субъектом самовольной постройки, если он без необходимых разрешений и документов создал здания или сооружения. </a:t>
            </a:r>
          </a:p>
          <a:p>
            <a:pPr marL="0" indent="0">
              <a:buNone/>
            </a:pPr>
            <a:r>
              <a:rPr lang="ru-RU" sz="2500" i="1" dirty="0" smtClean="0"/>
              <a:t>Например</a:t>
            </a:r>
            <a:r>
              <a:rPr lang="ru-RU" sz="2500" dirty="0"/>
              <a:t>, человек может построить беседку на своем садовом участке, не получив необходимых разрешений на строительство. </a:t>
            </a:r>
          </a:p>
          <a:p>
            <a:pPr>
              <a:buFont typeface="Courier New" pitchFamily="49" charset="0"/>
              <a:buChar char="o"/>
            </a:pPr>
            <a:r>
              <a:rPr lang="ru-RU" sz="2500" dirty="0" smtClean="0"/>
              <a:t>Юридическое </a:t>
            </a:r>
            <a:r>
              <a:rPr lang="ru-RU" sz="2500" dirty="0"/>
              <a:t>лицо</a:t>
            </a:r>
            <a:r>
              <a:rPr lang="ru-RU" sz="2500" dirty="0" smtClean="0"/>
              <a:t>: </a:t>
            </a:r>
            <a:r>
              <a:rPr lang="ru-RU" sz="2500" dirty="0"/>
              <a:t>Организация (компания, предприятие) также может стать субъектом самовольной постройки, если она создала здания или сооружения без необходимых разрешений и документов. </a:t>
            </a:r>
          </a:p>
          <a:p>
            <a:pPr marL="0" indent="0">
              <a:buNone/>
            </a:pPr>
            <a:r>
              <a:rPr lang="ru-RU" sz="2500" i="1" dirty="0" smtClean="0"/>
              <a:t>Например</a:t>
            </a:r>
            <a:r>
              <a:rPr lang="ru-RU" sz="2500" dirty="0"/>
              <a:t>, компания может построить склад на земельном участке, не имея права на строительство на этом участке</a:t>
            </a:r>
            <a:r>
              <a:rPr lang="ru-RU" sz="2500" dirty="0" smtClean="0"/>
              <a:t>.</a:t>
            </a:r>
          </a:p>
          <a:p>
            <a:r>
              <a:rPr lang="ru-RU" sz="3400" u="sng" dirty="0" smtClean="0"/>
              <a:t>Субъективная </a:t>
            </a:r>
            <a:r>
              <a:rPr lang="ru-RU" sz="3400" u="sng" dirty="0"/>
              <a:t>сторона</a:t>
            </a:r>
            <a:r>
              <a:rPr lang="ru-RU" sz="3400" u="sng" dirty="0" smtClean="0"/>
              <a:t>:</a:t>
            </a:r>
          </a:p>
          <a:p>
            <a:pPr>
              <a:buFont typeface="Courier New" pitchFamily="49" charset="0"/>
              <a:buChar char="o"/>
            </a:pPr>
            <a:r>
              <a:rPr lang="ru-RU" sz="2500" dirty="0" smtClean="0"/>
              <a:t>Умысел </a:t>
            </a:r>
            <a:r>
              <a:rPr lang="ru-RU" sz="2500" dirty="0"/>
              <a:t>может проявляться в намеренном создании постройки без разрешений, зная о необходимости их получения. </a:t>
            </a:r>
          </a:p>
          <a:p>
            <a:pPr marL="0" indent="0">
              <a:buNone/>
            </a:pPr>
            <a:r>
              <a:rPr lang="ru-RU" sz="2500" i="1" dirty="0" smtClean="0"/>
              <a:t>Например</a:t>
            </a:r>
            <a:r>
              <a:rPr lang="ru-RU" sz="2500" dirty="0"/>
              <a:t>, человек может сознательно построить дом на земельном участке, не имея права на строительство на этом участке, зная, что это нарушает законодательство. </a:t>
            </a:r>
            <a:endParaRPr lang="ru-RU" sz="2500" dirty="0" smtClean="0"/>
          </a:p>
          <a:p>
            <a:pPr>
              <a:buFont typeface="Courier New" pitchFamily="49" charset="0"/>
              <a:buChar char="o"/>
            </a:pPr>
            <a:r>
              <a:rPr lang="ru-RU" sz="2500" dirty="0" smtClean="0"/>
              <a:t>Неосторожность </a:t>
            </a:r>
            <a:r>
              <a:rPr lang="ru-RU" sz="2500" dirty="0"/>
              <a:t>может проявляться в небрежном отношении к получению необходимых разрешений и документов. </a:t>
            </a:r>
          </a:p>
          <a:p>
            <a:pPr marL="0" indent="0">
              <a:buNone/>
            </a:pPr>
            <a:r>
              <a:rPr lang="ru-RU" sz="2500" i="1" dirty="0" smtClean="0"/>
              <a:t>Например</a:t>
            </a:r>
            <a:r>
              <a:rPr lang="ru-RU" sz="2500" dirty="0"/>
              <a:t>, человек может построить гараж на своем участке, не знал о необходимости получения разрешений на строительство, или не счел это важным.</a:t>
            </a:r>
            <a:endParaRPr lang="ru-RU" sz="2500" u="sng" dirty="0"/>
          </a:p>
          <a:p>
            <a:r>
              <a:rPr lang="ru-RU" sz="3400" u="sng" dirty="0" smtClean="0"/>
              <a:t>Предмет</a:t>
            </a:r>
            <a:r>
              <a:rPr lang="ru-RU" sz="2500" dirty="0"/>
              <a:t>: </a:t>
            </a:r>
            <a:r>
              <a:rPr lang="ru-RU" sz="2500" dirty="0" smtClean="0"/>
              <a:t>здание</a:t>
            </a:r>
            <a:r>
              <a:rPr lang="ru-RU" sz="2500" dirty="0"/>
              <a:t>, сооружение или другое </a:t>
            </a:r>
            <a:r>
              <a:rPr lang="ru-RU" sz="2500" dirty="0" smtClean="0"/>
              <a:t>строение.</a:t>
            </a:r>
            <a:endParaRPr lang="ru-RU" sz="2500" dirty="0"/>
          </a:p>
        </p:txBody>
      </p:sp>
    </p:spTree>
    <p:extLst>
      <p:ext uri="{BB962C8B-B14F-4D97-AF65-F5344CB8AC3E}">
        <p14:creationId xmlns:p14="http://schemas.microsoft.com/office/powerpoint/2010/main" val="78308756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92696"/>
            <a:ext cx="9144000" cy="1600200"/>
          </a:xfrm>
        </p:spPr>
        <p:txBody>
          <a:bodyPr/>
          <a:lstStyle/>
          <a:p>
            <a:r>
              <a:rPr lang="ru-RU" sz="4000" dirty="0">
                <a:solidFill>
                  <a:srgbClr val="323232"/>
                </a:solidFill>
                <a:effectLst>
                  <a:outerShdw blurRad="38100" dist="38100" dir="2700000" algn="tl">
                    <a:srgbClr val="000000">
                      <a:alpha val="43137"/>
                    </a:srgbClr>
                  </a:outerShdw>
                </a:effectLst>
              </a:rPr>
              <a:t>17.  Приобретение права собственности</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412776"/>
            <a:ext cx="9144000" cy="5445224"/>
          </a:xfrm>
        </p:spPr>
        <p:txBody>
          <a:bodyPr>
            <a:normAutofit fontScale="40000" lnSpcReduction="20000"/>
          </a:bodyPr>
          <a:lstStyle/>
          <a:p>
            <a:pPr marL="0" lvl="0" indent="0">
              <a:buNone/>
            </a:pPr>
            <a:r>
              <a:rPr lang="ru-RU" sz="4500" b="1" dirty="0">
                <a:solidFill>
                  <a:prstClr val="black">
                    <a:lumMod val="50000"/>
                    <a:lumOff val="50000"/>
                  </a:prstClr>
                </a:solidFill>
              </a:rPr>
              <a:t>ГК РФ Статья 222. Самовольная постройка</a:t>
            </a:r>
          </a:p>
          <a:p>
            <a:r>
              <a:rPr lang="ru-RU" sz="2900" dirty="0"/>
              <a:t>В п. 1 комментируемой статьи дается понятие самовольной постройки. Исходя из данного понятия, можно сделать вывод, что для признания постройки самовольной достаточно наличия хотя бы одного из следующих нарушений:</a:t>
            </a:r>
          </a:p>
          <a:p>
            <a:r>
              <a:rPr lang="ru-RU" sz="2900" dirty="0"/>
              <a:t>- возведение постройки на земельном участке, не отведенном для этих целей в установленном порядке;</a:t>
            </a:r>
          </a:p>
          <a:p>
            <a:r>
              <a:rPr lang="ru-RU" sz="2900" dirty="0"/>
              <a:t>- строительство без получения на это необходимых разрешений;</a:t>
            </a:r>
          </a:p>
          <a:p>
            <a:r>
              <a:rPr lang="ru-RU" sz="2900" dirty="0"/>
              <a:t>- существенное нарушение градостроительных и строительных норм и правил при возведении постройки.</a:t>
            </a:r>
          </a:p>
          <a:p>
            <a:r>
              <a:rPr lang="ru-RU" sz="2900" dirty="0"/>
              <a:t>Самовольная постройка - результат строительства. При этом под строительством понимается создание строений, зданий, </a:t>
            </a:r>
            <a:r>
              <a:rPr lang="ru-RU" sz="2900" dirty="0" smtClean="0"/>
              <a:t>сооружений.</a:t>
            </a:r>
          </a:p>
          <a:p>
            <a:r>
              <a:rPr lang="ru-RU" sz="2900" dirty="0"/>
              <a:t>По общему правилу, установленному в п. 2 комментируемой статьи, лицо, осуществившее самовольную постройку, не приобретает на нее право собственности. Оно не вправе распоряжаться постройкой - продавать, дарить, сдавать в аренду, совершать другие сделки. Самовольная постройка подлежит сносу осуществившим ее лицом либо за его счет. Учитывая, что самовольная постройка не является имуществом, принадлежащим наследодателю на законных основаниях, она не может быть включена в наследственную массу, что не лишает наследников, принявших наследство, при наличии у них необходимых прав на земельный участок, права требовать признания за ними права собственности на самовольную постройку</a:t>
            </a:r>
            <a:r>
              <a:rPr lang="ru-RU" sz="2900" dirty="0" smtClean="0"/>
              <a:t>.</a:t>
            </a:r>
          </a:p>
          <a:p>
            <a:r>
              <a:rPr lang="ru-RU" sz="2900" dirty="0"/>
              <a:t>В п. 3 содержатся основания, позволяющие в судебном порядке признать право собственности владельца участка на самовольную постройку. Право собственности может быть признано при наличии следующих условий:</a:t>
            </a:r>
          </a:p>
          <a:p>
            <a:r>
              <a:rPr lang="ru-RU" sz="2900" dirty="0"/>
              <a:t>- наличие желания (воли) лица сохранить постройку на своем участке;</a:t>
            </a:r>
          </a:p>
          <a:p>
            <a:r>
              <a:rPr lang="ru-RU" sz="2900" dirty="0"/>
              <a:t>- отсутствие нарушения целевого назначения земельного участка;</a:t>
            </a:r>
          </a:p>
          <a:p>
            <a:r>
              <a:rPr lang="ru-RU" sz="2900" dirty="0"/>
              <a:t>- соответствие строения градостроительным и строительным нормам и правилам.</a:t>
            </a:r>
          </a:p>
          <a:p>
            <a:r>
              <a:rPr lang="ru-RU" sz="2900" dirty="0"/>
              <a:t>Пункт 4 комментируемой статьи предусматривает возможность использования административного порядка принятия решения о сносе самовольной постройки. Такое право предоставлено органам местного самоуправления городского округа (муниципального района в случае, если самовольная постройка расположена на межселенной территории) при условии, что постройка возведена (создана) на земельном участке, не предоставленном в установленном порядке для этих целей, если этот земельный участок расположен в зоне с особыми условиями использования территорий (за исключением зоны охраны объектов культурного наследия (памятников истории и культуры) народов РФ) или на территории общего пользования либо в полосе отвода инженерных сетей федерального, регионального или местного значения.</a:t>
            </a:r>
          </a:p>
        </p:txBody>
      </p:sp>
    </p:spTree>
    <p:extLst>
      <p:ext uri="{BB962C8B-B14F-4D97-AF65-F5344CB8AC3E}">
        <p14:creationId xmlns:p14="http://schemas.microsoft.com/office/powerpoint/2010/main" val="127992364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600200"/>
          </a:xfrm>
        </p:spPr>
        <p:txBody>
          <a:bodyPr/>
          <a:lstStyle/>
          <a:p>
            <a:r>
              <a:rPr lang="ru-RU" sz="4000" dirty="0">
                <a:solidFill>
                  <a:srgbClr val="323232"/>
                </a:solidFill>
                <a:effectLst>
                  <a:outerShdw blurRad="38100" dist="38100" dir="2700000" algn="tl">
                    <a:srgbClr val="000000">
                      <a:alpha val="43137"/>
                    </a:srgbClr>
                  </a:outerShdw>
                </a:effectLst>
              </a:rPr>
              <a:t>17.  Приобретение права собственности</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412776"/>
            <a:ext cx="9144000" cy="5445224"/>
          </a:xfrm>
        </p:spPr>
        <p:txBody>
          <a:bodyPr>
            <a:normAutofit fontScale="62500" lnSpcReduction="20000"/>
          </a:bodyPr>
          <a:lstStyle/>
          <a:p>
            <a:pPr marL="0" lvl="0" indent="0" algn="ctr">
              <a:buNone/>
            </a:pPr>
            <a:r>
              <a:rPr lang="ru-RU" sz="3600" i="1" u="sng" dirty="0">
                <a:solidFill>
                  <a:prstClr val="black">
                    <a:lumMod val="50000"/>
                    <a:lumOff val="50000"/>
                  </a:prstClr>
                </a:solidFill>
              </a:rPr>
              <a:t>Судебная практика</a:t>
            </a:r>
          </a:p>
          <a:p>
            <a:pPr marL="0" lvl="0" indent="0" algn="ctr">
              <a:buNone/>
            </a:pPr>
            <a:r>
              <a:rPr lang="ru-RU" b="1" dirty="0"/>
              <a:t>ГК РФ Статья 222 </a:t>
            </a:r>
            <a:endParaRPr lang="ru-RU" b="1" dirty="0" smtClean="0"/>
          </a:p>
          <a:p>
            <a:r>
              <a:rPr lang="ru-RU" dirty="0"/>
              <a:t>Снос самовольной постройки </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a:t>
            </a:r>
          </a:p>
          <a:p>
            <a:pPr marL="0" lvl="0" indent="0">
              <a:buNone/>
            </a:pPr>
            <a:r>
              <a:rPr lang="ru-RU" dirty="0" smtClean="0"/>
              <a:t>Гражданин </a:t>
            </a:r>
            <a:r>
              <a:rPr lang="ru-RU" dirty="0"/>
              <a:t>А. построил на своем земельном участке дом без получения необходимых разрешений и документов. Администрация района обратилась в суд с иском о сносе самовольной постройки.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установил, что дом был построен без необходимых разрешений, и вынес решение о сносе самовольной постройки. Гражданин А. был обязан устранить нарушение законодательства в срок, установленный судом.</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Признание права собственности на самовольную постройку</a:t>
            </a:r>
            <a:r>
              <a:rPr lang="ru-RU" dirty="0" smtClean="0"/>
              <a:t> </a:t>
            </a:r>
            <a:endParaRPr lang="ru-RU" dirty="0"/>
          </a:p>
          <a:p>
            <a:pPr marL="0" lvl="0" indent="0" algn="r">
              <a:buNone/>
            </a:pPr>
            <a:r>
              <a:rPr lang="ru-RU" u="sng" dirty="0">
                <a:solidFill>
                  <a:prstClr val="black">
                    <a:lumMod val="50000"/>
                    <a:lumOff val="50000"/>
                  </a:prstClr>
                </a:solidFill>
              </a:rPr>
              <a:t>Суть спора:</a:t>
            </a:r>
          </a:p>
          <a:p>
            <a:pPr marL="0" lvl="0" indent="0" algn="r">
              <a:buNone/>
            </a:pPr>
            <a:r>
              <a:rPr lang="ru-RU" dirty="0"/>
              <a:t>Гражданин Б. построил гараж на земельном участке, который он арендовал у муниципалитета. Договор аренды не предусматривал право на строительство. Администрация района потребовала снести гараж, но гражданин Б. обратился в суд с иском о признании права собственности на гараж.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endParaRPr lang="ru-RU" dirty="0">
              <a:solidFill>
                <a:prstClr val="black">
                  <a:lumMod val="50000"/>
                  <a:lumOff val="50000"/>
                </a:prstClr>
              </a:solidFill>
            </a:endParaRPr>
          </a:p>
          <a:p>
            <a:pPr marL="0" lvl="0" indent="0" algn="r">
              <a:buNone/>
            </a:pPr>
            <a:r>
              <a:rPr lang="ru-RU" dirty="0"/>
              <a:t>Суд установил, что гражданин Б. создал самовольную постройку, но учитывая длительный срок использования гаража, отсутствие претензий со стороны муниципалитета в течение этого времени и отсутствие ущерба для третьих лиц, вынес решение о признании права собственности на гараж за гражданином Б.</a:t>
            </a:r>
          </a:p>
        </p:txBody>
      </p:sp>
    </p:spTree>
    <p:extLst>
      <p:ext uri="{BB962C8B-B14F-4D97-AF65-F5344CB8AC3E}">
        <p14:creationId xmlns:p14="http://schemas.microsoft.com/office/powerpoint/2010/main" val="103712800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5" y="332656"/>
            <a:ext cx="9144000" cy="1600200"/>
          </a:xfrm>
        </p:spPr>
        <p:txBody>
          <a:bodyPr/>
          <a:lstStyle/>
          <a:p>
            <a:pPr>
              <a:lnSpc>
                <a:spcPct val="100000"/>
              </a:lnSpc>
            </a:pPr>
            <a:r>
              <a:rPr lang="ru-RU" sz="4000" dirty="0">
                <a:effectLst>
                  <a:outerShdw blurRad="38100" dist="38100" dir="2700000" algn="tl">
                    <a:srgbClr val="000000">
                      <a:alpha val="43137"/>
                    </a:srgbClr>
                  </a:outerShdw>
                </a:effectLst>
              </a:rPr>
              <a:t>18.  Прекращение права собственности</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268760"/>
            <a:ext cx="9036496" cy="5400600"/>
          </a:xfrm>
        </p:spPr>
        <p:txBody>
          <a:bodyPr>
            <a:normAutofit/>
          </a:bodyPr>
          <a:lstStyle/>
          <a:p>
            <a:r>
              <a:rPr lang="ru-RU" sz="2000" dirty="0"/>
              <a:t>Объект: сфера прекращения права собственности</a:t>
            </a:r>
          </a:p>
          <a:p>
            <a:endParaRPr lang="ru-RU" sz="2000" dirty="0"/>
          </a:p>
          <a:p>
            <a:r>
              <a:rPr lang="ru-RU" sz="2000" dirty="0"/>
              <a:t>Объективная сторона: </a:t>
            </a:r>
          </a:p>
          <a:p>
            <a:pPr marL="0" indent="0">
              <a:buNone/>
            </a:pPr>
            <a:r>
              <a:rPr lang="ru-RU" sz="2000" dirty="0"/>
              <a:t>Право собственности прекращается при отчуждении собственником своего имущества другим лицам, отказе собственника от права собственности, гибели или уничтожении имущества и при утрате права собственности на имущество в иных случаях, предусмотренных </a:t>
            </a:r>
            <a:r>
              <a:rPr lang="ru-RU" sz="2000" dirty="0" smtClean="0"/>
              <a:t>законом.</a:t>
            </a:r>
          </a:p>
          <a:p>
            <a:pPr marL="0" indent="0">
              <a:buNone/>
            </a:pPr>
            <a:endParaRPr lang="ru-RU" sz="2000" dirty="0"/>
          </a:p>
          <a:p>
            <a:r>
              <a:rPr lang="ru-RU" sz="2000" dirty="0"/>
              <a:t>Субъект: </a:t>
            </a:r>
            <a:r>
              <a:rPr lang="ru-RU" sz="2000" dirty="0" smtClean="0"/>
              <a:t>Собственник, Государство, Суд</a:t>
            </a:r>
          </a:p>
          <a:p>
            <a:pPr marL="0" indent="0">
              <a:buNone/>
            </a:pPr>
            <a:endParaRPr lang="ru-RU" sz="2000" dirty="0"/>
          </a:p>
          <a:p>
            <a:r>
              <a:rPr lang="ru-RU" sz="2000" dirty="0"/>
              <a:t>Субъективная сторона: умысел и неосторожность.</a:t>
            </a:r>
          </a:p>
          <a:p>
            <a:endParaRPr lang="ru-RU" sz="2000" dirty="0"/>
          </a:p>
          <a:p>
            <a:r>
              <a:rPr lang="ru-RU" sz="2000" dirty="0"/>
              <a:t>Предмет: имущество</a:t>
            </a:r>
          </a:p>
          <a:p>
            <a:pPr marL="0" indent="0">
              <a:buNone/>
            </a:pPr>
            <a:endParaRPr lang="ru-RU" dirty="0"/>
          </a:p>
        </p:txBody>
      </p:sp>
    </p:spTree>
    <p:extLst>
      <p:ext uri="{BB962C8B-B14F-4D97-AF65-F5344CB8AC3E}">
        <p14:creationId xmlns:p14="http://schemas.microsoft.com/office/powerpoint/2010/main" val="141406492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50" y="332656"/>
            <a:ext cx="9144000" cy="1600200"/>
          </a:xfrm>
        </p:spPr>
        <p:txBody>
          <a:bodyPr/>
          <a:lstStyle/>
          <a:p>
            <a:pPr>
              <a:lnSpc>
                <a:spcPct val="100000"/>
              </a:lnSpc>
            </a:pPr>
            <a:r>
              <a:rPr lang="ru-RU" sz="4000" dirty="0">
                <a:effectLst>
                  <a:outerShdw blurRad="38100" dist="38100" dir="2700000" algn="tl">
                    <a:srgbClr val="000000">
                      <a:alpha val="43137"/>
                    </a:srgbClr>
                  </a:outerShdw>
                </a:effectLst>
              </a:rPr>
              <a:t>18.  Прекращение права собственности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14033" y="980728"/>
            <a:ext cx="9144000" cy="5733256"/>
          </a:xfrm>
        </p:spPr>
        <p:txBody>
          <a:bodyPr>
            <a:normAutofit fontScale="25000" lnSpcReduction="20000"/>
          </a:bodyPr>
          <a:lstStyle/>
          <a:p>
            <a:r>
              <a:rPr lang="ru-RU" sz="6400" dirty="0"/>
              <a:t>Объект</a:t>
            </a:r>
            <a:r>
              <a:rPr lang="ru-RU" sz="4800" dirty="0"/>
              <a:t>:</a:t>
            </a:r>
          </a:p>
          <a:p>
            <a:pPr marL="0" indent="0">
              <a:buNone/>
            </a:pPr>
            <a:r>
              <a:rPr lang="ru-RU" sz="5600" dirty="0" smtClean="0"/>
              <a:t>Объектом являются сфера прекращения права собственности.</a:t>
            </a:r>
          </a:p>
          <a:p>
            <a:pPr marL="0" indent="0">
              <a:buNone/>
            </a:pPr>
            <a:endParaRPr lang="ru-RU" sz="4800" dirty="0" smtClean="0"/>
          </a:p>
          <a:p>
            <a:r>
              <a:rPr lang="ru-RU" sz="6400" dirty="0" smtClean="0"/>
              <a:t>Объективная </a:t>
            </a:r>
            <a:r>
              <a:rPr lang="ru-RU" sz="6400" dirty="0"/>
              <a:t>сторона: </a:t>
            </a:r>
          </a:p>
          <a:p>
            <a:pPr marL="0" indent="0">
              <a:buNone/>
            </a:pPr>
            <a:r>
              <a:rPr lang="ru-RU" sz="5600" dirty="0"/>
              <a:t>Принудительное изъятие у собственника имущества не допускается, кроме случаев, когда по основаниям, предусмотренным законом, производятся:</a:t>
            </a:r>
          </a:p>
          <a:p>
            <a:pPr marL="0" indent="0">
              <a:buNone/>
            </a:pPr>
            <a:endParaRPr lang="ru-RU" sz="4800" dirty="0"/>
          </a:p>
          <a:p>
            <a:pPr marL="0" indent="0">
              <a:buNone/>
            </a:pPr>
            <a:r>
              <a:rPr lang="ru-RU" sz="5600" dirty="0"/>
              <a:t>1) обращение взыскания на имущество по обязательствам ;</a:t>
            </a:r>
          </a:p>
          <a:p>
            <a:pPr marL="0" indent="0">
              <a:buNone/>
            </a:pPr>
            <a:r>
              <a:rPr lang="ru-RU" sz="5600" dirty="0"/>
              <a:t>2) отчуждение имущества, которое в силу закона не может принадлежать данному лицу;</a:t>
            </a:r>
          </a:p>
          <a:p>
            <a:pPr marL="0" indent="0">
              <a:buNone/>
            </a:pPr>
            <a:r>
              <a:rPr lang="ru-RU" sz="5600" dirty="0"/>
              <a:t>3) отчуждение недвижимого имущества в связи с изъятием земельного участка ввиду его ненадлежащего использования;</a:t>
            </a:r>
          </a:p>
          <a:p>
            <a:pPr marL="0" indent="0">
              <a:buNone/>
            </a:pPr>
            <a:r>
              <a:rPr lang="ru-RU" sz="5600" dirty="0"/>
              <a:t>3.1) отчуждение объекта незавершенного строительства в связи с прекращением действия договора аренды земельного участка, находящегося в государственной или муниципальной собственности ;</a:t>
            </a:r>
          </a:p>
          <a:p>
            <a:pPr marL="0" indent="0">
              <a:buNone/>
            </a:pPr>
            <a:r>
              <a:rPr lang="ru-RU" sz="5600" dirty="0"/>
              <a:t>3.2) отчуждение недвижимого имущества в связи с принудительным отчуждением земельного участка для государственных или муниципальных нужд (изъятием земельного участка для государственных или муниципальных нужд </a:t>
            </a:r>
            <a:r>
              <a:rPr lang="ru-RU" sz="5600" dirty="0" smtClean="0"/>
              <a:t>;</a:t>
            </a:r>
          </a:p>
          <a:p>
            <a:pPr marL="0" indent="0">
              <a:buNone/>
            </a:pPr>
            <a:r>
              <a:rPr lang="ru-RU" sz="5600" dirty="0"/>
              <a:t>) выкуп бесхозяйственно содержимых культурных ценностей, домашних животных;</a:t>
            </a:r>
          </a:p>
          <a:p>
            <a:pPr marL="0" indent="0">
              <a:buNone/>
            </a:pPr>
            <a:r>
              <a:rPr lang="ru-RU" sz="5600" dirty="0"/>
              <a:t>5) реквизиция ;</a:t>
            </a:r>
          </a:p>
          <a:p>
            <a:pPr marL="0" indent="0">
              <a:buNone/>
            </a:pPr>
            <a:r>
              <a:rPr lang="ru-RU" sz="5600" dirty="0"/>
              <a:t>6) конфискация ;</a:t>
            </a:r>
          </a:p>
          <a:p>
            <a:pPr marL="0" indent="0">
              <a:buNone/>
            </a:pPr>
            <a:r>
              <a:rPr lang="ru-RU" sz="4800" dirty="0"/>
              <a:t>7) отчуждение имущества в случаях, предусмотренных </a:t>
            </a:r>
            <a:r>
              <a:rPr lang="ru-RU" sz="4800" u="sng" dirty="0">
                <a:hlinkClick r:id="rId2"/>
              </a:rPr>
              <a:t>статьей 239.2</a:t>
            </a:r>
            <a:r>
              <a:rPr lang="ru-RU" sz="4800" dirty="0"/>
              <a:t>, </a:t>
            </a:r>
            <a:r>
              <a:rPr lang="ru-RU" sz="4800" u="sng" dirty="0">
                <a:hlinkClick r:id="rId3"/>
              </a:rPr>
              <a:t>пунктом 4 статьи 252</a:t>
            </a:r>
            <a:r>
              <a:rPr lang="ru-RU" sz="4800" dirty="0"/>
              <a:t>, </a:t>
            </a:r>
            <a:r>
              <a:rPr lang="ru-RU" sz="4800" u="sng" dirty="0">
                <a:hlinkClick r:id="rId4"/>
              </a:rPr>
              <a:t>пунктом 2 статьи 272</a:t>
            </a:r>
            <a:r>
              <a:rPr lang="ru-RU" sz="4800" dirty="0"/>
              <a:t>, </a:t>
            </a:r>
            <a:r>
              <a:rPr lang="ru-RU" sz="4800" u="sng" dirty="0">
                <a:hlinkClick r:id="rId5"/>
              </a:rPr>
              <a:t>статьями 282</a:t>
            </a:r>
            <a:r>
              <a:rPr lang="ru-RU" sz="4800" dirty="0"/>
              <a:t>, </a:t>
            </a:r>
            <a:r>
              <a:rPr lang="ru-RU" sz="4800" u="sng" dirty="0">
                <a:hlinkClick r:id="rId6"/>
              </a:rPr>
              <a:t>285</a:t>
            </a:r>
            <a:r>
              <a:rPr lang="ru-RU" sz="4800" dirty="0"/>
              <a:t>, </a:t>
            </a:r>
            <a:r>
              <a:rPr lang="ru-RU" sz="4800" u="sng" dirty="0">
                <a:hlinkClick r:id="rId7"/>
              </a:rPr>
              <a:t>293</a:t>
            </a:r>
            <a:r>
              <a:rPr lang="ru-RU" sz="4800" dirty="0"/>
              <a:t>, </a:t>
            </a:r>
            <a:r>
              <a:rPr lang="ru-RU" sz="4800" u="sng" dirty="0">
                <a:hlinkClick r:id="rId8"/>
              </a:rPr>
              <a:t>пунктами 4</a:t>
            </a:r>
            <a:r>
              <a:rPr lang="ru-RU" sz="4800" dirty="0"/>
              <a:t> и </a:t>
            </a:r>
            <a:r>
              <a:rPr lang="ru-RU" sz="4800" u="sng" dirty="0">
                <a:hlinkClick r:id="rId9"/>
              </a:rPr>
              <a:t>5 статьи 1252</a:t>
            </a:r>
            <a:r>
              <a:rPr lang="ru-RU" sz="4800" dirty="0"/>
              <a:t> настоящего Кодекса;(в ред. Федеральных законов от 18.12.2006 </a:t>
            </a:r>
            <a:r>
              <a:rPr lang="ru-RU" sz="4800" dirty="0">
                <a:hlinkClick r:id="rId10"/>
              </a:rPr>
              <a:t>N 231-ФЗ</a:t>
            </a:r>
            <a:r>
              <a:rPr lang="ru-RU" sz="4800" dirty="0"/>
              <a:t>, от 31.12.2014 </a:t>
            </a:r>
            <a:r>
              <a:rPr lang="ru-RU" sz="4800" dirty="0">
                <a:hlinkClick r:id="rId11"/>
              </a:rPr>
              <a:t>N 499-ФЗ</a:t>
            </a:r>
            <a:r>
              <a:rPr lang="ru-RU" sz="4800" dirty="0"/>
              <a:t>)</a:t>
            </a:r>
          </a:p>
          <a:p>
            <a:pPr marL="0" indent="0">
              <a:buNone/>
            </a:pPr>
            <a:r>
              <a:rPr lang="ru-RU" sz="5600" dirty="0"/>
              <a:t>8) обращение по решению суда в доход Российской Федерации имущества, в отношении которого не представлены в соответствии с законодательством Российской Федерации о противодействии коррупции доказательства его приобретения на законные доходы</a:t>
            </a:r>
          </a:p>
          <a:p>
            <a:pPr marL="0" indent="0">
              <a:buNone/>
            </a:pPr>
            <a:r>
              <a:rPr lang="ru-RU" sz="5600" dirty="0"/>
              <a:t>9) обращение по решению суда в доход Российской Федерации денег, ценностей, иного имущества и доходов от них, в отношении которых в соответствии с законодательством Российской Федерации о противодействии терроризму лицом не представлены сведения, подтверждающие законность их приобретения.</a:t>
            </a:r>
          </a:p>
          <a:p>
            <a:pPr marL="0" indent="0">
              <a:buNone/>
            </a:pPr>
            <a:endParaRPr lang="ru-RU" sz="4800" dirty="0"/>
          </a:p>
          <a:p>
            <a:pPr marL="0" indent="0">
              <a:buNone/>
            </a:pPr>
            <a:endParaRPr lang="ru-RU" sz="3200" dirty="0" smtClean="0"/>
          </a:p>
          <a:p>
            <a:endParaRPr lang="ru-RU" sz="3200" dirty="0"/>
          </a:p>
          <a:p>
            <a:pPr marL="0" indent="0">
              <a:buNone/>
            </a:pPr>
            <a:r>
              <a:rPr lang="ru-RU" dirty="0"/>
              <a:t/>
            </a:r>
            <a:br>
              <a:rPr lang="ru-RU" dirty="0"/>
            </a:br>
            <a:endParaRPr lang="ru-RU" dirty="0"/>
          </a:p>
        </p:txBody>
      </p:sp>
    </p:spTree>
    <p:extLst>
      <p:ext uri="{BB962C8B-B14F-4D97-AF65-F5344CB8AC3E}">
        <p14:creationId xmlns:p14="http://schemas.microsoft.com/office/powerpoint/2010/main" val="32906943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2" y="260648"/>
            <a:ext cx="9144000" cy="1600200"/>
          </a:xfrm>
        </p:spPr>
        <p:txBody>
          <a:bodyPr/>
          <a:lstStyle/>
          <a:p>
            <a:pPr>
              <a:lnSpc>
                <a:spcPct val="100000"/>
              </a:lnSpc>
            </a:pPr>
            <a:r>
              <a:rPr lang="ru-RU" sz="4000" dirty="0">
                <a:effectLst>
                  <a:outerShdw blurRad="38100" dist="38100" dir="2700000" algn="tl">
                    <a:srgbClr val="000000">
                      <a:alpha val="43137"/>
                    </a:srgbClr>
                  </a:outerShdw>
                </a:effectLst>
              </a:rPr>
              <a:t>18.  Прекращение права собственности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356" y="980728"/>
            <a:ext cx="9144000" cy="5949280"/>
          </a:xfrm>
        </p:spPr>
        <p:txBody>
          <a:bodyPr>
            <a:normAutofit fontScale="40000" lnSpcReduction="20000"/>
          </a:bodyPr>
          <a:lstStyle/>
          <a:p>
            <a:r>
              <a:rPr lang="ru-RU" sz="4000" dirty="0"/>
              <a:t>Субъект</a:t>
            </a:r>
            <a:r>
              <a:rPr lang="ru-RU" sz="2900" dirty="0"/>
              <a:t>: </a:t>
            </a:r>
            <a:endParaRPr lang="ru-RU" sz="2900" dirty="0" smtClean="0"/>
          </a:p>
          <a:p>
            <a:pPr marL="0" indent="0">
              <a:buNone/>
            </a:pPr>
            <a:r>
              <a:rPr lang="ru-RU" sz="2900" dirty="0"/>
              <a:t>Субъекты прекращения права собственности: </a:t>
            </a:r>
          </a:p>
          <a:p>
            <a:pPr marL="0" indent="0">
              <a:buNone/>
            </a:pPr>
            <a:endParaRPr lang="ru-RU" sz="2900" dirty="0"/>
          </a:p>
          <a:p>
            <a:pPr>
              <a:buFont typeface="Courier New" pitchFamily="49" charset="0"/>
              <a:buChar char="o"/>
            </a:pPr>
            <a:r>
              <a:rPr lang="ru-RU" sz="2900" dirty="0"/>
              <a:t>Собственник: В большинстве случаев собственник является инициатором прекращения права собственности. </a:t>
            </a:r>
          </a:p>
          <a:p>
            <a:pPr marL="0" indent="0">
              <a:buNone/>
            </a:pPr>
            <a:r>
              <a:rPr lang="ru-RU" sz="2900" i="1" dirty="0"/>
              <a:t>Пример: </a:t>
            </a:r>
            <a:r>
              <a:rPr lang="ru-RU" sz="2900" dirty="0"/>
              <a:t>Иван Иванов продал свою машину Петру Петрову</a:t>
            </a:r>
            <a:r>
              <a:rPr lang="ru-RU" sz="2900" dirty="0" smtClean="0"/>
              <a:t>.</a:t>
            </a:r>
            <a:endParaRPr lang="ru-RU" sz="2900" dirty="0"/>
          </a:p>
          <a:p>
            <a:pPr>
              <a:buFont typeface="Courier New" pitchFamily="49" charset="0"/>
              <a:buChar char="o"/>
            </a:pPr>
            <a:r>
              <a:rPr lang="ru-RU" sz="2900" dirty="0"/>
              <a:t>Государство: Может прекратить право собственности на имущество в определенных случаях, например, при конфискации или экспроприации. </a:t>
            </a:r>
          </a:p>
          <a:p>
            <a:pPr marL="0" indent="0">
              <a:buNone/>
            </a:pPr>
            <a:r>
              <a:rPr lang="ru-RU" sz="2900" i="1" dirty="0"/>
              <a:t>Пример: </a:t>
            </a:r>
            <a:r>
              <a:rPr lang="ru-RU" sz="2900" dirty="0"/>
              <a:t>Государство конфисковало наркотики у </a:t>
            </a:r>
            <a:r>
              <a:rPr lang="ru-RU" sz="2900" dirty="0" smtClean="0"/>
              <a:t>преступника.</a:t>
            </a:r>
            <a:endParaRPr lang="ru-RU" sz="2900" dirty="0"/>
          </a:p>
          <a:p>
            <a:pPr>
              <a:buFont typeface="Courier New" pitchFamily="49" charset="0"/>
              <a:buChar char="o"/>
            </a:pPr>
            <a:r>
              <a:rPr lang="ru-RU" sz="2900" dirty="0"/>
              <a:t>Суд: Может прекратить право собственности по решению суда в связи с нарушениями закона или договоров. </a:t>
            </a:r>
          </a:p>
          <a:p>
            <a:pPr marL="0" indent="0">
              <a:buNone/>
            </a:pPr>
            <a:r>
              <a:rPr lang="ru-RU" sz="2900" i="1" dirty="0"/>
              <a:t>Пример: </a:t>
            </a:r>
            <a:r>
              <a:rPr lang="ru-RU" sz="2900" dirty="0"/>
              <a:t>Суд признал здание самовольным строением и приговорил его к сносу.</a:t>
            </a:r>
            <a:endParaRPr lang="ru-RU" sz="2900" i="1" dirty="0"/>
          </a:p>
          <a:p>
            <a:pPr marL="0" indent="0">
              <a:buNone/>
            </a:pPr>
            <a:endParaRPr lang="ru-RU" sz="2900" dirty="0"/>
          </a:p>
          <a:p>
            <a:r>
              <a:rPr lang="ru-RU" sz="4000" dirty="0"/>
              <a:t>Субъективная сторона</a:t>
            </a:r>
            <a:r>
              <a:rPr lang="ru-RU" sz="4000" dirty="0" smtClean="0"/>
              <a:t>:</a:t>
            </a:r>
          </a:p>
          <a:p>
            <a:pPr marL="0" indent="0">
              <a:buNone/>
            </a:pPr>
            <a:r>
              <a:rPr lang="ru-RU" sz="2900" dirty="0"/>
              <a:t>В большинстве случаев, вина собственника не является определяющим фактором при прекращении права собственности. </a:t>
            </a:r>
          </a:p>
          <a:p>
            <a:pPr marL="0" indent="0">
              <a:buNone/>
            </a:pPr>
            <a:r>
              <a:rPr lang="ru-RU" sz="2900" i="1" dirty="0"/>
              <a:t>Пример</a:t>
            </a:r>
            <a:r>
              <a:rPr lang="ru-RU" sz="2900" dirty="0"/>
              <a:t>: </a:t>
            </a:r>
          </a:p>
          <a:p>
            <a:pPr>
              <a:buFont typeface="Courier New" pitchFamily="49" charset="0"/>
              <a:buChar char="o"/>
            </a:pPr>
            <a:r>
              <a:rPr lang="ru-RU" sz="2900" dirty="0"/>
              <a:t>Продажа имущества: Если собственник добровольно продал имущество, он несет ответственность только за соблюдение условий договора. Вина в прекращении права собственности здесь не играет роли. </a:t>
            </a:r>
          </a:p>
          <a:p>
            <a:pPr>
              <a:buFont typeface="Courier New" pitchFamily="49" charset="0"/>
              <a:buChar char="o"/>
            </a:pPr>
            <a:r>
              <a:rPr lang="ru-RU" sz="2900" dirty="0"/>
              <a:t>Гибель имущества: Если имущество погибло в результате стихийного бедствия или несчастного случая, собственник, как правило, не несет ответственности за прекращение права собственности. </a:t>
            </a:r>
          </a:p>
          <a:p>
            <a:pPr marL="0" indent="0" algn="r">
              <a:buNone/>
            </a:pPr>
            <a:endParaRPr lang="ru-RU" sz="2900" dirty="0"/>
          </a:p>
          <a:p>
            <a:pPr marL="0" indent="0">
              <a:buNone/>
            </a:pPr>
            <a:r>
              <a:rPr lang="ru-RU" sz="2900" dirty="0"/>
              <a:t>Но есть ситуации, где вина собственника может быть решающим фактором: </a:t>
            </a:r>
          </a:p>
          <a:p>
            <a:pPr marL="0" indent="0">
              <a:buNone/>
            </a:pPr>
            <a:r>
              <a:rPr lang="ru-RU" sz="2900" i="1" dirty="0"/>
              <a:t>Пример</a:t>
            </a:r>
            <a:r>
              <a:rPr lang="ru-RU" sz="2900" dirty="0"/>
              <a:t>:</a:t>
            </a:r>
          </a:p>
          <a:p>
            <a:pPr>
              <a:buFont typeface="Courier New" pitchFamily="49" charset="0"/>
              <a:buChar char="o"/>
            </a:pPr>
            <a:r>
              <a:rPr lang="ru-RU" sz="2900" dirty="0"/>
              <a:t>Конфискация имущества: В этом случае вина собственника в совершении преступления напрямую связана с прекращением права собственности. </a:t>
            </a:r>
          </a:p>
          <a:p>
            <a:pPr>
              <a:buFont typeface="Courier New" pitchFamily="49" charset="0"/>
              <a:buChar char="o"/>
            </a:pPr>
            <a:r>
              <a:rPr lang="ru-RU" sz="2900" dirty="0"/>
              <a:t>Взыскание имущества: Если собственник не выполняет свои обязательства по договору (например, кредитный договор) и его имущество взыскивается в счет долга, то вина в невыполнении обязательств лежит на собственнике. </a:t>
            </a:r>
          </a:p>
          <a:p>
            <a:pPr>
              <a:buFont typeface="Courier New" pitchFamily="49" charset="0"/>
              <a:buChar char="o"/>
            </a:pPr>
            <a:r>
              <a:rPr lang="ru-RU" sz="2900" dirty="0"/>
              <a:t>Самовольное строительство: Если собственник построил объект недвижимости без разрешения, то его вина в нарушении установленных норм ведет к прекращению права собственности. </a:t>
            </a:r>
          </a:p>
          <a:p>
            <a:pPr>
              <a:buFont typeface="Courier New" pitchFamily="49" charset="0"/>
              <a:buChar char="o"/>
            </a:pPr>
            <a:r>
              <a:rPr lang="ru-RU" sz="2900" dirty="0"/>
              <a:t>Недобросовестное приобретение: Если собственник знал или должен был знать о незаконном происхождении имущества, которое он приобрел, то его право собственности может быть оспорено. </a:t>
            </a:r>
          </a:p>
          <a:p>
            <a:endParaRPr lang="ru-RU" dirty="0"/>
          </a:p>
        </p:txBody>
      </p:sp>
    </p:spTree>
    <p:extLst>
      <p:ext uri="{BB962C8B-B14F-4D97-AF65-F5344CB8AC3E}">
        <p14:creationId xmlns:p14="http://schemas.microsoft.com/office/powerpoint/2010/main" val="8093487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4000" dirty="0">
                <a:effectLst>
                  <a:outerShdw blurRad="38100" dist="38100" dir="2700000" algn="tl">
                    <a:srgbClr val="000000">
                      <a:alpha val="43137"/>
                    </a:srgbClr>
                  </a:outerShdw>
                </a:effectLst>
              </a:rPr>
              <a:t>18.  Прекращение права собственности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1268760"/>
            <a:ext cx="9144000" cy="5589240"/>
          </a:xfrm>
        </p:spPr>
        <p:txBody>
          <a:bodyPr>
            <a:normAutofit fontScale="70000" lnSpcReduction="20000"/>
          </a:bodyPr>
          <a:lstStyle/>
          <a:p>
            <a:pPr marL="0" indent="0" algn="ctr">
              <a:buNone/>
            </a:pPr>
            <a:r>
              <a:rPr lang="ru-RU" sz="3400" u="sng" dirty="0"/>
              <a:t>Судебная практика</a:t>
            </a:r>
          </a:p>
          <a:p>
            <a:endParaRPr lang="ru-RU" dirty="0"/>
          </a:p>
          <a:p>
            <a:r>
              <a:rPr lang="ru-RU" dirty="0" smtClean="0"/>
              <a:t>Конфискация</a:t>
            </a:r>
          </a:p>
          <a:p>
            <a:pPr marL="0" indent="0">
              <a:buNone/>
            </a:pPr>
            <a:endParaRPr lang="ru-RU" dirty="0"/>
          </a:p>
          <a:p>
            <a:pPr marL="0" indent="0">
              <a:buNone/>
            </a:pPr>
            <a:r>
              <a:rPr lang="ru-RU" u="sng" dirty="0"/>
              <a:t>Суть спора: </a:t>
            </a:r>
            <a:endParaRPr lang="ru-RU" u="sng" dirty="0" smtClean="0"/>
          </a:p>
          <a:p>
            <a:pPr marL="0" indent="0">
              <a:buNone/>
            </a:pPr>
            <a:r>
              <a:rPr lang="ru-RU" dirty="0" smtClean="0"/>
              <a:t>Иван </a:t>
            </a:r>
            <a:r>
              <a:rPr lang="ru-RU" dirty="0"/>
              <a:t>Иванов был признан виновным в незаконном обороте наркотиков. В качестве наказания ему было конфисковано имущество - автомобиль и квартира. </a:t>
            </a:r>
          </a:p>
          <a:p>
            <a:pPr marL="0" indent="0">
              <a:buNone/>
            </a:pPr>
            <a:r>
              <a:rPr lang="ru-RU" u="sng" dirty="0"/>
              <a:t>Судебные решения</a:t>
            </a:r>
            <a:r>
              <a:rPr lang="ru-RU" u="sng" dirty="0" smtClean="0"/>
              <a:t>: </a:t>
            </a:r>
          </a:p>
          <a:p>
            <a:pPr marL="0" indent="0">
              <a:buNone/>
            </a:pPr>
            <a:r>
              <a:rPr lang="ru-RU" dirty="0" smtClean="0"/>
              <a:t>Суд </a:t>
            </a:r>
            <a:r>
              <a:rPr lang="ru-RU" dirty="0"/>
              <a:t>установил, что конфискация является мера уголовного наказания и прекращает право собственности на конфискованное имущество</a:t>
            </a:r>
            <a:r>
              <a:rPr lang="ru-RU" dirty="0" smtClean="0"/>
              <a:t>.</a:t>
            </a:r>
            <a:endParaRPr lang="ru-RU" dirty="0"/>
          </a:p>
          <a:p>
            <a:pPr marL="0" indent="0">
              <a:buNone/>
            </a:pPr>
            <a:endParaRPr lang="ru-RU" dirty="0" smtClean="0"/>
          </a:p>
          <a:p>
            <a:pPr algn="r"/>
            <a:r>
              <a:rPr lang="ru-RU" dirty="0"/>
              <a:t>Самовольное строительство</a:t>
            </a:r>
          </a:p>
          <a:p>
            <a:pPr marL="0" indent="0" algn="r">
              <a:buNone/>
            </a:pPr>
            <a:endParaRPr lang="ru-RU" dirty="0"/>
          </a:p>
          <a:p>
            <a:pPr marL="0" indent="0" algn="r">
              <a:buNone/>
            </a:pPr>
            <a:r>
              <a:rPr lang="ru-RU" u="sng" dirty="0"/>
              <a:t>Суть спора: </a:t>
            </a:r>
            <a:endParaRPr lang="ru-RU" u="sng" dirty="0" smtClean="0"/>
          </a:p>
          <a:p>
            <a:pPr marL="0" indent="0" algn="r">
              <a:buNone/>
            </a:pPr>
            <a:r>
              <a:rPr lang="ru-RU" dirty="0" smtClean="0"/>
              <a:t>Иван </a:t>
            </a:r>
            <a:r>
              <a:rPr lang="ru-RU" dirty="0"/>
              <a:t>Иванов построил дачный дом на земле, которую он не имел права занимать. </a:t>
            </a:r>
          </a:p>
          <a:p>
            <a:pPr marL="0" indent="0" algn="r">
              <a:buNone/>
            </a:pPr>
            <a:r>
              <a:rPr lang="ru-RU" u="sng" dirty="0"/>
              <a:t>Судебные решения: </a:t>
            </a:r>
            <a:endParaRPr lang="ru-RU" u="sng" dirty="0" smtClean="0"/>
          </a:p>
          <a:p>
            <a:pPr marL="0" indent="0" algn="r">
              <a:buNone/>
            </a:pPr>
            <a:r>
              <a:rPr lang="ru-RU" dirty="0" smtClean="0"/>
              <a:t>Суд </a:t>
            </a:r>
            <a:r>
              <a:rPr lang="ru-RU" dirty="0"/>
              <a:t>установил, что дом является самовольным строением, и вынес решение о его сносе. Право собственности на дом было прекращено.</a:t>
            </a:r>
          </a:p>
          <a:p>
            <a:pPr marL="0" indent="0">
              <a:buNone/>
            </a:pPr>
            <a:endParaRPr lang="ru-RU" dirty="0"/>
          </a:p>
        </p:txBody>
      </p:sp>
    </p:spTree>
    <p:extLst>
      <p:ext uri="{BB962C8B-B14F-4D97-AF65-F5344CB8AC3E}">
        <p14:creationId xmlns:p14="http://schemas.microsoft.com/office/powerpoint/2010/main" val="290440383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1600200"/>
          </a:xfrm>
        </p:spPr>
        <p:txBody>
          <a:bodyPr/>
          <a:lstStyle/>
          <a:p>
            <a:pPr>
              <a:lnSpc>
                <a:spcPct val="100000"/>
              </a:lnSpc>
            </a:pPr>
            <a:r>
              <a:rPr lang="ru-RU" sz="4000" dirty="0">
                <a:effectLst>
                  <a:outerShdw blurRad="38100" dist="38100" dir="2700000" algn="tl">
                    <a:srgbClr val="000000">
                      <a:alpha val="43137"/>
                    </a:srgbClr>
                  </a:outerShdw>
                </a:effectLst>
              </a:rPr>
              <a:t>18.  Прекращение права собственности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1196752"/>
            <a:ext cx="9144000" cy="5661248"/>
          </a:xfrm>
        </p:spPr>
        <p:txBody>
          <a:bodyPr>
            <a:noAutofit/>
          </a:bodyPr>
          <a:lstStyle/>
          <a:p>
            <a:pPr marL="0" lvl="0" indent="0">
              <a:buNone/>
            </a:pPr>
            <a:r>
              <a:rPr lang="ru-RU" sz="1400" b="1" dirty="0">
                <a:solidFill>
                  <a:prstClr val="black">
                    <a:lumMod val="50000"/>
                    <a:lumOff val="50000"/>
                  </a:prstClr>
                </a:solidFill>
              </a:rPr>
              <a:t>ГК РФ Статья 237. Обращение взыскания на имущество по обязательствам собственника</a:t>
            </a:r>
          </a:p>
          <a:p>
            <a:pPr lvl="0"/>
            <a:r>
              <a:rPr lang="ru-RU" sz="1400" u="sng" dirty="0">
                <a:solidFill>
                  <a:prstClr val="black">
                    <a:lumMod val="50000"/>
                    <a:lumOff val="50000"/>
                  </a:prstClr>
                </a:solidFill>
              </a:rPr>
              <a:t>Объект</a:t>
            </a:r>
            <a:r>
              <a:rPr lang="ru-RU" sz="1100" dirty="0">
                <a:solidFill>
                  <a:prstClr val="black">
                    <a:lumMod val="50000"/>
                    <a:lumOff val="50000"/>
                  </a:prstClr>
                </a:solidFill>
              </a:rPr>
              <a:t>: Сфера обращения взыскания на имущество по обязательствам собственника.</a:t>
            </a:r>
          </a:p>
          <a:p>
            <a:pPr lvl="0"/>
            <a:r>
              <a:rPr lang="ru-RU" sz="1400" u="sng" dirty="0">
                <a:solidFill>
                  <a:prstClr val="black">
                    <a:lumMod val="50000"/>
                    <a:lumOff val="50000"/>
                  </a:prstClr>
                </a:solidFill>
              </a:rPr>
              <a:t>Объективная сторона: </a:t>
            </a:r>
          </a:p>
          <a:p>
            <a:pPr marL="0" lvl="0" indent="0">
              <a:buNone/>
            </a:pPr>
            <a:r>
              <a:rPr lang="ru-RU" sz="1100" dirty="0">
                <a:solidFill>
                  <a:prstClr val="black">
                    <a:lumMod val="50000"/>
                    <a:lumOff val="50000"/>
                  </a:prstClr>
                </a:solidFill>
              </a:rPr>
              <a:t>Изъятие имущества путем обращения взыскания на него по обязательствам собственника производится на основании решения суда, если иной порядок обращения взыскания не предусмотрен законом или договором.</a:t>
            </a:r>
          </a:p>
          <a:p>
            <a:pPr marL="0" lvl="0" indent="0">
              <a:buNone/>
            </a:pPr>
            <a:r>
              <a:rPr lang="ru-RU" sz="1100" dirty="0">
                <a:solidFill>
                  <a:prstClr val="black">
                    <a:lumMod val="50000"/>
                    <a:lumOff val="50000"/>
                  </a:prstClr>
                </a:solidFill>
              </a:rPr>
              <a:t>Право собственности на имущество, на которое обращается взыскание, прекращается у собственника с момента возникновения права собственности на изъятое имущество у лица, к которому переходит это имущество.</a:t>
            </a:r>
            <a:endParaRPr lang="ru-RU" sz="1100" u="sng" dirty="0">
              <a:solidFill>
                <a:prstClr val="black">
                  <a:lumMod val="50000"/>
                  <a:lumOff val="50000"/>
                </a:prstClr>
              </a:solidFill>
            </a:endParaRPr>
          </a:p>
          <a:p>
            <a:pPr lvl="0"/>
            <a:r>
              <a:rPr lang="ru-RU" sz="1100" dirty="0">
                <a:solidFill>
                  <a:prstClr val="black">
                    <a:lumMod val="50000"/>
                    <a:lumOff val="50000"/>
                  </a:prstClr>
                </a:solidFill>
              </a:rPr>
              <a:t> </a:t>
            </a:r>
            <a:r>
              <a:rPr lang="ru-RU" sz="1400" u="sng" dirty="0">
                <a:solidFill>
                  <a:prstClr val="black">
                    <a:lumMod val="50000"/>
                    <a:lumOff val="50000"/>
                  </a:prstClr>
                </a:solidFill>
              </a:rPr>
              <a:t>Субъект</a:t>
            </a:r>
            <a:r>
              <a:rPr lang="ru-RU" sz="1100" u="sng" dirty="0">
                <a:solidFill>
                  <a:prstClr val="black">
                    <a:lumMod val="50000"/>
                    <a:lumOff val="50000"/>
                  </a:prstClr>
                </a:solidFill>
              </a:rPr>
              <a:t>: </a:t>
            </a:r>
          </a:p>
          <a:p>
            <a:pPr lvl="0">
              <a:buFont typeface="Courier New" pitchFamily="49" charset="0"/>
              <a:buChar char="o"/>
            </a:pPr>
            <a:r>
              <a:rPr lang="ru-RU" sz="1100" dirty="0">
                <a:solidFill>
                  <a:prstClr val="black">
                    <a:lumMod val="50000"/>
                    <a:lumOff val="50000"/>
                  </a:prstClr>
                </a:solidFill>
              </a:rPr>
              <a:t>Кредитор: Это главный субъект взыскания. Кредитор – лицо, которому должник обязан выполнить обязательство. Кредитор имеет право обратиться в суд с требованием о взыскании имущества должника для удовлетворения своих требований по обязательствам, если должник не может или не хочет выполнять обязательство иными способами. </a:t>
            </a:r>
          </a:p>
          <a:p>
            <a:pPr lvl="0">
              <a:buFont typeface="Courier New" pitchFamily="49" charset="0"/>
              <a:buChar char="o"/>
            </a:pPr>
            <a:r>
              <a:rPr lang="ru-RU" sz="1100" dirty="0">
                <a:solidFill>
                  <a:prstClr val="black">
                    <a:lumMod val="50000"/>
                    <a:lumOff val="50000"/>
                  </a:prstClr>
                </a:solidFill>
              </a:rPr>
              <a:t>Иные лица с соответствующими правами:  В некоторых случаях взыскание имущества может осуществляться не только кредитором, но и иными лицами, имеющими соответствующие права на это имущество. </a:t>
            </a:r>
            <a:r>
              <a:rPr lang="ru-RU" sz="1100" i="1" dirty="0">
                <a:solidFill>
                  <a:prstClr val="black">
                    <a:lumMod val="50000"/>
                    <a:lumOff val="50000"/>
                  </a:prstClr>
                </a:solidFill>
              </a:rPr>
              <a:t>Например</a:t>
            </a:r>
            <a:r>
              <a:rPr lang="ru-RU" sz="1100" dirty="0">
                <a:solidFill>
                  <a:prstClr val="black">
                    <a:lumMod val="50000"/>
                    <a:lumOff val="50000"/>
                  </a:prstClr>
                </a:solidFill>
              </a:rPr>
              <a:t>, это могут быть супруги в браке (в случае наличия совместной собственности), наследники (в случае наследования имущества), иные правопреемники (в случае перехода прав на имущество по другим основаниям). </a:t>
            </a:r>
          </a:p>
          <a:p>
            <a:pPr lvl="0">
              <a:buFont typeface="Courier New" pitchFamily="49" charset="0"/>
              <a:buChar char="o"/>
            </a:pPr>
            <a:r>
              <a:rPr lang="ru-RU" sz="1100" dirty="0">
                <a:solidFill>
                  <a:prstClr val="black">
                    <a:lumMod val="50000"/>
                    <a:lumOff val="50000"/>
                  </a:prstClr>
                </a:solidFill>
              </a:rPr>
              <a:t>Государство: В некоторых случаях государство может иметь право на взыскание имущества по обязательствам собственника. </a:t>
            </a:r>
            <a:r>
              <a:rPr lang="ru-RU" sz="1100" i="1" dirty="0">
                <a:solidFill>
                  <a:prstClr val="black">
                    <a:lumMod val="50000"/>
                    <a:lumOff val="50000"/>
                  </a:prstClr>
                </a:solidFill>
              </a:rPr>
              <a:t>Например</a:t>
            </a:r>
            <a:r>
              <a:rPr lang="ru-RU" sz="1100" dirty="0">
                <a:solidFill>
                  <a:prstClr val="black">
                    <a:lumMod val="50000"/>
                    <a:lumOff val="50000"/>
                  </a:prstClr>
                </a:solidFill>
              </a:rPr>
              <a:t>, в случае неуплаты налогов или штрафов государство может взыскать имущество должника в судебном порядке.</a:t>
            </a:r>
          </a:p>
          <a:p>
            <a:pPr lvl="0"/>
            <a:r>
              <a:rPr lang="ru-RU" sz="1400" u="sng" dirty="0">
                <a:solidFill>
                  <a:prstClr val="black">
                    <a:lumMod val="50000"/>
                    <a:lumOff val="50000"/>
                  </a:prstClr>
                </a:solidFill>
              </a:rPr>
              <a:t>Субъективная сторона:</a:t>
            </a:r>
          </a:p>
          <a:p>
            <a:pPr marL="0" lvl="0" indent="0">
              <a:buNone/>
            </a:pPr>
            <a:r>
              <a:rPr lang="ru-RU" sz="1100" dirty="0">
                <a:solidFill>
                  <a:prstClr val="black">
                    <a:lumMod val="50000"/>
                    <a:lumOff val="50000"/>
                  </a:prstClr>
                </a:solidFill>
              </a:rPr>
              <a:t>Умысел может проявляться в намеренном уклонении должника от исполнения обязательства и сознательном приведении себя к несостоятельности. </a:t>
            </a:r>
            <a:r>
              <a:rPr lang="ru-RU" sz="1100" i="1" dirty="0">
                <a:solidFill>
                  <a:prstClr val="black">
                    <a:lumMod val="50000"/>
                    <a:lumOff val="50000"/>
                  </a:prstClr>
                </a:solidFill>
              </a:rPr>
              <a:t>Например</a:t>
            </a:r>
            <a:r>
              <a:rPr lang="ru-RU" sz="1100" dirty="0">
                <a:solidFill>
                  <a:prstClr val="black">
                    <a:lumMod val="50000"/>
                    <a:lumOff val="50000"/>
                  </a:prstClr>
                </a:solidFill>
              </a:rPr>
              <a:t>, должник может намеренно переписать свое имущество на другое лицо или разрушить его с целью избежать взыскания. </a:t>
            </a:r>
          </a:p>
          <a:p>
            <a:pPr marL="0" lvl="0" indent="0">
              <a:buNone/>
            </a:pPr>
            <a:r>
              <a:rPr lang="ru-RU" sz="1100" dirty="0">
                <a:solidFill>
                  <a:prstClr val="black">
                    <a:lumMod val="50000"/>
                    <a:lumOff val="50000"/>
                  </a:prstClr>
                </a:solidFill>
              </a:rPr>
              <a:t>Неосторожность может проявляться в небрежном отношении должника к своим финансовым обязательствам. </a:t>
            </a:r>
            <a:r>
              <a:rPr lang="ru-RU" sz="1100" i="1" dirty="0">
                <a:solidFill>
                  <a:prstClr val="black">
                    <a:lumMod val="50000"/>
                    <a:lumOff val="50000"/>
                  </a:prstClr>
                </a:solidFill>
              </a:rPr>
              <a:t>Например</a:t>
            </a:r>
            <a:r>
              <a:rPr lang="ru-RU" sz="1100" dirty="0">
                <a:solidFill>
                  <a:prstClr val="black">
                    <a:lumMod val="50000"/>
                    <a:lumOff val="50000"/>
                  </a:prstClr>
                </a:solidFill>
              </a:rPr>
              <a:t>, должник может не оплачивать свои кредиты из-за небрежного отношения к финансовому планированию или незнание правил обязательств. </a:t>
            </a:r>
          </a:p>
          <a:p>
            <a:pPr lvl="0"/>
            <a:r>
              <a:rPr lang="ru-RU" sz="1400" u="sng" dirty="0">
                <a:solidFill>
                  <a:prstClr val="black">
                    <a:lumMod val="50000"/>
                    <a:lumOff val="50000"/>
                  </a:prstClr>
                </a:solidFill>
              </a:rPr>
              <a:t>Предмет</a:t>
            </a:r>
            <a:r>
              <a:rPr lang="ru-RU" sz="1100" dirty="0">
                <a:solidFill>
                  <a:prstClr val="black">
                    <a:lumMod val="50000"/>
                    <a:lumOff val="50000"/>
                  </a:prstClr>
                </a:solidFill>
              </a:rPr>
              <a:t>: имущество</a:t>
            </a:r>
          </a:p>
          <a:p>
            <a:pPr marL="0" indent="0">
              <a:buNone/>
            </a:pPr>
            <a:endParaRPr lang="ru-RU" sz="1400" dirty="0"/>
          </a:p>
        </p:txBody>
      </p:sp>
    </p:spTree>
    <p:extLst>
      <p:ext uri="{BB962C8B-B14F-4D97-AF65-F5344CB8AC3E}">
        <p14:creationId xmlns:p14="http://schemas.microsoft.com/office/powerpoint/2010/main" val="237784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528" y="-27709"/>
            <a:ext cx="9540552" cy="1600200"/>
          </a:xfrm>
        </p:spPr>
        <p:txBody>
          <a:bodyPr/>
          <a:lstStyle/>
          <a:p>
            <a:r>
              <a:rPr lang="ru-RU" sz="2800" dirty="0">
                <a:effectLst>
                  <a:outerShdw blurRad="38100" dist="38100" dir="2700000" algn="tl">
                    <a:srgbClr val="000000">
                      <a:alpha val="43137"/>
                    </a:srgbClr>
                  </a:outerShdw>
                </a:effectLst>
              </a:rPr>
              <a:t>2.  Возникновение гражданских прав и обязанностей, осуществление и защита гражданских прав</a:t>
            </a:r>
            <a:endParaRPr lang="ru-RU" sz="2800" dirty="0"/>
          </a:p>
        </p:txBody>
      </p:sp>
      <p:sp>
        <p:nvSpPr>
          <p:cNvPr id="3" name="Объект 2"/>
          <p:cNvSpPr>
            <a:spLocks noGrp="1"/>
          </p:cNvSpPr>
          <p:nvPr>
            <p:ph idx="1"/>
          </p:nvPr>
        </p:nvSpPr>
        <p:spPr>
          <a:xfrm>
            <a:off x="0" y="1412776"/>
            <a:ext cx="9144000" cy="5445224"/>
          </a:xfrm>
        </p:spPr>
        <p:txBody>
          <a:bodyPr>
            <a:normAutofit fontScale="77500" lnSpcReduction="20000"/>
          </a:bodyPr>
          <a:lstStyle/>
          <a:p>
            <a:r>
              <a:rPr lang="ru-RU" sz="1600" dirty="0"/>
              <a:t>Субъекты гражданских прав и обязанностей: </a:t>
            </a:r>
          </a:p>
          <a:p>
            <a:pPr>
              <a:buFont typeface="Courier New" pitchFamily="49" charset="0"/>
              <a:buChar char="o"/>
            </a:pPr>
            <a:r>
              <a:rPr lang="ru-RU" sz="1600" dirty="0"/>
              <a:t>Физические лица: Это граждане, которые обладают правами и несут обязанности. </a:t>
            </a:r>
          </a:p>
          <a:p>
            <a:pPr>
              <a:buFont typeface="Courier New" pitchFamily="49" charset="0"/>
              <a:buChar char="o"/>
            </a:pPr>
            <a:r>
              <a:rPr lang="ru-RU" sz="1600" dirty="0"/>
              <a:t> Юридические лица: Это организации, которые также обладают правами и несут обязанности. </a:t>
            </a:r>
          </a:p>
          <a:p>
            <a:pPr>
              <a:buFont typeface="Courier New" pitchFamily="49" charset="0"/>
              <a:buChar char="o"/>
            </a:pPr>
            <a:r>
              <a:rPr lang="ru-RU" sz="1600" dirty="0"/>
              <a:t>Государство: Может быть как субъектом, так и объектом гражданских прав и обязанностей</a:t>
            </a:r>
            <a:r>
              <a:rPr lang="ru-RU" sz="1600" dirty="0" smtClean="0"/>
              <a:t>.</a:t>
            </a:r>
          </a:p>
          <a:p>
            <a:endParaRPr lang="ru-RU" sz="1600" i="1" dirty="0" smtClean="0"/>
          </a:p>
          <a:p>
            <a:r>
              <a:rPr lang="ru-RU" sz="1600" dirty="0" smtClean="0"/>
              <a:t>Субъективная сторона:</a:t>
            </a:r>
            <a:endParaRPr lang="ru-RU" sz="1600" dirty="0"/>
          </a:p>
          <a:p>
            <a:pPr marL="0" indent="0">
              <a:buNone/>
            </a:pPr>
            <a:r>
              <a:rPr lang="ru-RU" sz="1600" dirty="0"/>
              <a:t>Как умысел и неосторожность влияют на возникновение, осуществление и защиту гражданских прав</a:t>
            </a:r>
            <a:r>
              <a:rPr lang="ru-RU" sz="1600" dirty="0" smtClean="0"/>
              <a:t>:</a:t>
            </a:r>
            <a:endParaRPr lang="ru-RU" sz="1600" dirty="0"/>
          </a:p>
          <a:p>
            <a:pPr marL="0" indent="0">
              <a:buNone/>
            </a:pPr>
            <a:r>
              <a:rPr lang="ru-RU" sz="1600" dirty="0"/>
              <a:t> 1. Возникновение прав и обязанностей: </a:t>
            </a:r>
          </a:p>
          <a:p>
            <a:pPr>
              <a:buFont typeface="Courier New" pitchFamily="49" charset="0"/>
              <a:buChar char="o"/>
            </a:pPr>
            <a:r>
              <a:rPr lang="ru-RU" sz="1600" dirty="0"/>
              <a:t> Умысел: Умысел не влияет на возникновение прав и обязанностей. Они возникают независимо от того, как человек к ним относится. </a:t>
            </a:r>
          </a:p>
          <a:p>
            <a:pPr marL="0" indent="0">
              <a:buNone/>
            </a:pPr>
            <a:r>
              <a:rPr lang="ru-RU" sz="1600" i="1" dirty="0"/>
              <a:t>Пример</a:t>
            </a:r>
            <a:r>
              <a:rPr lang="ru-RU" sz="1600" dirty="0"/>
              <a:t>: право собственности возникает в результате покупки товара, независимо от того, с каким умыслом купили его. </a:t>
            </a:r>
          </a:p>
          <a:p>
            <a:pPr>
              <a:buFont typeface="Courier New" pitchFamily="49" charset="0"/>
              <a:buChar char="o"/>
            </a:pPr>
            <a:r>
              <a:rPr lang="ru-RU" sz="1600" dirty="0"/>
              <a:t>Неосторожность: Неосторожность также не влияет на возникновение прав и обязанностей. </a:t>
            </a:r>
          </a:p>
          <a:p>
            <a:pPr marL="0" indent="0">
              <a:buNone/>
            </a:pPr>
            <a:r>
              <a:rPr lang="ru-RU" sz="1600" dirty="0"/>
              <a:t>2. Осуществление прав: </a:t>
            </a:r>
          </a:p>
          <a:p>
            <a:pPr>
              <a:buFont typeface="Courier New" pitchFamily="49" charset="0"/>
              <a:buChar char="o"/>
            </a:pPr>
            <a:r>
              <a:rPr lang="ru-RU" sz="1600" dirty="0"/>
              <a:t> Умысел: Осуществление прав с умыслом, чтобы причинить вред другим, может привести к правовым последствиям. </a:t>
            </a:r>
          </a:p>
          <a:p>
            <a:pPr marL="0" indent="0">
              <a:buNone/>
            </a:pPr>
            <a:r>
              <a:rPr lang="ru-RU" sz="1600" i="1" dirty="0"/>
              <a:t>Пример</a:t>
            </a:r>
            <a:r>
              <a:rPr lang="ru-RU" sz="1600" dirty="0"/>
              <a:t>: использование своего имущества для причинения вреда соседу. </a:t>
            </a:r>
          </a:p>
          <a:p>
            <a:pPr>
              <a:buFont typeface="Courier New" pitchFamily="49" charset="0"/>
              <a:buChar char="o"/>
            </a:pPr>
            <a:r>
              <a:rPr lang="ru-RU" sz="1600" dirty="0"/>
              <a:t> Неосторожность: Осуществление прав с неосторожностью может привести к ответственности, если ваши действия привели к ущербу. </a:t>
            </a:r>
          </a:p>
          <a:p>
            <a:pPr marL="0" indent="0">
              <a:buNone/>
            </a:pPr>
            <a:r>
              <a:rPr lang="ru-RU" sz="1600" i="1" dirty="0"/>
              <a:t>Пример</a:t>
            </a:r>
            <a:r>
              <a:rPr lang="ru-RU" sz="1600" dirty="0"/>
              <a:t>: если вы случайно повредили имущество соседа при проведении ремонта в своей квартире.</a:t>
            </a:r>
          </a:p>
          <a:p>
            <a:pPr marL="0" indent="0">
              <a:buNone/>
            </a:pPr>
            <a:r>
              <a:rPr lang="ru-RU" sz="1600" dirty="0"/>
              <a:t> 3. Защита прав: </a:t>
            </a:r>
          </a:p>
          <a:p>
            <a:pPr>
              <a:buFont typeface="Courier New" pitchFamily="49" charset="0"/>
              <a:buChar char="o"/>
            </a:pPr>
            <a:r>
              <a:rPr lang="ru-RU" sz="1600" dirty="0"/>
              <a:t>Умысел: Если нарушение прав произошло с умыслом, суд может применить более строгие меры ответственности. </a:t>
            </a:r>
          </a:p>
          <a:p>
            <a:pPr marL="0" indent="0">
              <a:buNone/>
            </a:pPr>
            <a:r>
              <a:rPr lang="ru-RU" sz="1600" i="1" dirty="0"/>
              <a:t>Пример</a:t>
            </a:r>
            <a:r>
              <a:rPr lang="ru-RU" sz="1600" dirty="0"/>
              <a:t>: в случае умышленного причинения вреда имуществу суд может обязать виновного возместить ущерб в полном объеме и наказать его штрафом или иным видом наказания. </a:t>
            </a:r>
          </a:p>
          <a:p>
            <a:pPr>
              <a:buFont typeface="Courier New" pitchFamily="49" charset="0"/>
              <a:buChar char="o"/>
            </a:pPr>
            <a:r>
              <a:rPr lang="ru-RU" sz="1600" dirty="0"/>
              <a:t>Неосторожность: Если нарушение прав произошло по неосторожности, суд может применить более мягкие меры ответственности. </a:t>
            </a:r>
          </a:p>
          <a:p>
            <a:pPr marL="0" indent="0">
              <a:buNone/>
            </a:pPr>
            <a:r>
              <a:rPr lang="ru-RU" sz="1600" i="1" dirty="0"/>
              <a:t>Пример</a:t>
            </a:r>
            <a:r>
              <a:rPr lang="ru-RU" sz="1600" dirty="0"/>
              <a:t>: в случае неумышленного повреждения имущества суд может обязать виновного возместить ущерб в части или освободить его от ответственности в зависимости от степени вины.;</a:t>
            </a:r>
            <a:endParaRPr lang="ru-RU" sz="1600" i="1" dirty="0"/>
          </a:p>
          <a:p>
            <a:pPr>
              <a:buFont typeface="Courier New" pitchFamily="49" charset="0"/>
              <a:buChar char="o"/>
            </a:pPr>
            <a:endParaRPr lang="ru-RU" sz="1600" dirty="0"/>
          </a:p>
          <a:p>
            <a:pPr>
              <a:buFont typeface="Courier New" pitchFamily="49" charset="0"/>
              <a:buChar char="o"/>
            </a:pPr>
            <a:endParaRPr lang="ru-RU" sz="1600" dirty="0"/>
          </a:p>
          <a:p>
            <a:pPr marL="0" indent="0">
              <a:buNone/>
            </a:pPr>
            <a:endParaRPr lang="ru-RU" sz="1600" dirty="0"/>
          </a:p>
          <a:p>
            <a:pPr marL="0" indent="0" algn="ctr">
              <a:buNone/>
            </a:pPr>
            <a:endParaRPr lang="ru-RU" sz="1600" dirty="0"/>
          </a:p>
        </p:txBody>
      </p:sp>
    </p:spTree>
    <p:extLst>
      <p:ext uri="{BB962C8B-B14F-4D97-AF65-F5344CB8AC3E}">
        <p14:creationId xmlns:p14="http://schemas.microsoft.com/office/powerpoint/2010/main" val="308440447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0688"/>
            <a:ext cx="9144000" cy="1600200"/>
          </a:xfrm>
        </p:spPr>
        <p:txBody>
          <a:bodyPr/>
          <a:lstStyle/>
          <a:p>
            <a:r>
              <a:rPr lang="ru-RU" sz="4000" dirty="0">
                <a:solidFill>
                  <a:srgbClr val="323232"/>
                </a:solidFill>
                <a:effectLst>
                  <a:outerShdw blurRad="38100" dist="38100" dir="2700000" algn="tl">
                    <a:srgbClr val="000000">
                      <a:alpha val="43137"/>
                    </a:srgbClr>
                  </a:outerShdw>
                </a:effectLst>
              </a:rPr>
              <a:t>18.  Прекращение права собственности</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484784"/>
            <a:ext cx="9144000" cy="5373216"/>
          </a:xfrm>
        </p:spPr>
        <p:txBody>
          <a:bodyPr>
            <a:normAutofit fontScale="92500" lnSpcReduction="20000"/>
          </a:bodyPr>
          <a:lstStyle/>
          <a:p>
            <a:pPr marL="0" lvl="0" indent="0">
              <a:buNone/>
            </a:pPr>
            <a:r>
              <a:rPr lang="ru-RU" sz="1900" b="1" dirty="0">
                <a:solidFill>
                  <a:prstClr val="black">
                    <a:lumMod val="50000"/>
                    <a:lumOff val="50000"/>
                  </a:prstClr>
                </a:solidFill>
              </a:rPr>
              <a:t>ГК РФ Статья 237. Обращение взыскания на имущество по обязательствам собственника</a:t>
            </a:r>
          </a:p>
          <a:p>
            <a:pPr lvl="0"/>
            <a:r>
              <a:rPr lang="ru-RU" sz="2000" dirty="0">
                <a:solidFill>
                  <a:prstClr val="black">
                    <a:lumMod val="50000"/>
                    <a:lumOff val="50000"/>
                  </a:prstClr>
                </a:solidFill>
              </a:rPr>
              <a:t>Пункт 1 комментируемой статьи устанавливает общее правило, согласно которому обращения взыскания на имущество должника с целью удовлетворения требований кредиторов осуществляется на основании решения суда. Понятие обязательства в контексте данной статьи не ограничивается только обязательствами гражданско-правового характера.</a:t>
            </a:r>
          </a:p>
          <a:p>
            <a:pPr lvl="0"/>
            <a:r>
              <a:rPr lang="ru-RU" sz="2000" dirty="0">
                <a:solidFill>
                  <a:prstClr val="black">
                    <a:lumMod val="50000"/>
                    <a:lumOff val="50000"/>
                  </a:prstClr>
                </a:solidFill>
              </a:rPr>
              <a:t>Пункт 2 комментируемой статьи устанавливает, что право собственности при обращении взыскания прекращается у должника с момента приобретения права собственности на имущество иным лицом. Момент прекращения права собственности имеет существенное значение для выяснения момента прекращения прав и обязанностей собственника в отношении имущества и его приращений (плодов, продукции, доходов). При переходе права собственности на недвижимость требуется государственная регистрация соответствующего права (ст. 131 ГК). Соответственно, права на имущество собственника, у которого имущество изымается, прекращаются с момента государственной регистрации прав нового собственника на указанное имущество.</a:t>
            </a:r>
          </a:p>
          <a:p>
            <a:endParaRPr lang="ru-RU" dirty="0"/>
          </a:p>
        </p:txBody>
      </p:sp>
    </p:spTree>
    <p:extLst>
      <p:ext uri="{BB962C8B-B14F-4D97-AF65-F5344CB8AC3E}">
        <p14:creationId xmlns:p14="http://schemas.microsoft.com/office/powerpoint/2010/main" val="418458424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4000" dirty="0">
                <a:effectLst>
                  <a:outerShdw blurRad="38100" dist="38100" dir="2700000" algn="tl">
                    <a:srgbClr val="000000">
                      <a:alpha val="43137"/>
                    </a:srgbClr>
                  </a:outerShdw>
                </a:effectLst>
              </a:rPr>
              <a:t>18.  Прекращение права собственности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1196752"/>
            <a:ext cx="9144000" cy="5661248"/>
          </a:xfrm>
        </p:spPr>
        <p:txBody>
          <a:bodyPr>
            <a:normAutofit fontScale="92500"/>
          </a:bodyPr>
          <a:lstStyle/>
          <a:p>
            <a:pPr marL="0" lvl="0" indent="0" algn="ctr">
              <a:buNone/>
            </a:pPr>
            <a:r>
              <a:rPr lang="ru-RU" sz="2600" i="1" u="sng" dirty="0">
                <a:solidFill>
                  <a:prstClr val="black">
                    <a:lumMod val="50000"/>
                    <a:lumOff val="50000"/>
                  </a:prstClr>
                </a:solidFill>
              </a:rPr>
              <a:t>Судебная практика</a:t>
            </a:r>
          </a:p>
          <a:p>
            <a:pPr marL="0" lvl="0" indent="0" algn="ctr">
              <a:buNone/>
            </a:pPr>
            <a:r>
              <a:rPr lang="ru-RU" sz="1700" b="1" dirty="0">
                <a:solidFill>
                  <a:prstClr val="black">
                    <a:lumMod val="50000"/>
                    <a:lumOff val="50000"/>
                  </a:prstClr>
                </a:solidFill>
              </a:rPr>
              <a:t>ГК РФ Статья 237 </a:t>
            </a:r>
          </a:p>
          <a:p>
            <a:pPr lvl="0"/>
            <a:r>
              <a:rPr lang="ru-RU" sz="1600" dirty="0">
                <a:solidFill>
                  <a:prstClr val="black">
                    <a:lumMod val="50000"/>
                    <a:lumOff val="50000"/>
                  </a:prstClr>
                </a:solidFill>
              </a:rPr>
              <a:t>Взыскание жилого помещения</a:t>
            </a:r>
          </a:p>
          <a:p>
            <a:pPr marL="0" lvl="0" indent="0">
              <a:buNone/>
            </a:pPr>
            <a:r>
              <a:rPr lang="ru-RU" sz="1600" u="sng" dirty="0">
                <a:solidFill>
                  <a:prstClr val="black">
                    <a:lumMod val="50000"/>
                    <a:lumOff val="50000"/>
                  </a:prstClr>
                </a:solidFill>
              </a:rPr>
              <a:t>Суть спора:</a:t>
            </a:r>
          </a:p>
          <a:p>
            <a:pPr marL="0" lvl="0" indent="0">
              <a:buNone/>
            </a:pPr>
            <a:r>
              <a:rPr lang="ru-RU" sz="1600" dirty="0">
                <a:solidFill>
                  <a:prstClr val="black">
                    <a:lumMod val="50000"/>
                    <a:lumOff val="50000"/>
                  </a:prstClr>
                </a:solidFill>
              </a:rPr>
              <a:t>Должник, имеющий задолженность по кредиту, владеет квартирой. Кредитор обращается в суд с иском о взыскании задолженности и обращении взыскания на квартиру должника. </a:t>
            </a:r>
          </a:p>
          <a:p>
            <a:pPr marL="0" lvl="0" indent="0">
              <a:buNone/>
            </a:pPr>
            <a:r>
              <a:rPr lang="ru-RU" sz="1600" u="sng" dirty="0">
                <a:solidFill>
                  <a:prstClr val="black">
                    <a:lumMod val="50000"/>
                    <a:lumOff val="50000"/>
                  </a:prstClr>
                </a:solidFill>
              </a:rPr>
              <a:t>Судебные решения: </a:t>
            </a:r>
          </a:p>
          <a:p>
            <a:pPr marL="0" lvl="0" indent="0">
              <a:buNone/>
            </a:pPr>
            <a:r>
              <a:rPr lang="ru-RU" sz="1600" dirty="0">
                <a:solidFill>
                  <a:prstClr val="black">
                    <a:lumMod val="50000"/>
                    <a:lumOff val="50000"/>
                  </a:prstClr>
                </a:solidFill>
              </a:rPr>
              <a:t>Суд может удовлетворить требования кредитора и вынести решение об обращении взыскания на квартиру должника, если будет установлено, что должник не может исполнить свои обязательства иными способами.</a:t>
            </a:r>
          </a:p>
          <a:p>
            <a:pPr marL="0" lvl="0" indent="0">
              <a:buNone/>
            </a:pPr>
            <a:endParaRPr lang="ru-RU" sz="1600" dirty="0">
              <a:solidFill>
                <a:prstClr val="black">
                  <a:lumMod val="50000"/>
                  <a:lumOff val="50000"/>
                </a:prstClr>
              </a:solidFill>
            </a:endParaRPr>
          </a:p>
          <a:p>
            <a:pPr marL="0" lvl="0" indent="0">
              <a:buNone/>
            </a:pPr>
            <a:endParaRPr lang="ru-RU" sz="1600" dirty="0">
              <a:solidFill>
                <a:prstClr val="black">
                  <a:lumMod val="50000"/>
                  <a:lumOff val="50000"/>
                </a:prstClr>
              </a:solidFill>
            </a:endParaRPr>
          </a:p>
          <a:p>
            <a:pPr lvl="0" algn="r"/>
            <a:r>
              <a:rPr lang="ru-RU" sz="1600" dirty="0">
                <a:solidFill>
                  <a:prstClr val="black">
                    <a:lumMod val="50000"/>
                    <a:lumOff val="50000"/>
                  </a:prstClr>
                </a:solidFill>
              </a:rPr>
              <a:t>Взыскание транспортного средства </a:t>
            </a:r>
          </a:p>
          <a:p>
            <a:pPr marL="0" lvl="0" indent="0" algn="r">
              <a:buNone/>
            </a:pPr>
            <a:r>
              <a:rPr lang="ru-RU" sz="1600" u="sng" dirty="0">
                <a:solidFill>
                  <a:prstClr val="black">
                    <a:lumMod val="50000"/>
                    <a:lumOff val="50000"/>
                  </a:prstClr>
                </a:solidFill>
              </a:rPr>
              <a:t>Суть спора:</a:t>
            </a:r>
          </a:p>
          <a:p>
            <a:pPr marL="0" lvl="0" indent="0" algn="r">
              <a:buNone/>
            </a:pPr>
            <a:r>
              <a:rPr lang="ru-RU" sz="1600" dirty="0">
                <a:solidFill>
                  <a:prstClr val="black">
                    <a:lumMod val="50000"/>
                    <a:lumOff val="50000"/>
                  </a:prstClr>
                </a:solidFill>
              </a:rPr>
              <a:t>Должник, имеющий задолженность по алиментам, владеет автомобилем. Взыскатель (бывшая супруга) обращается в суд с иском о взыскании задолженности по алиментам и обращении взыскания на автомобиль должника. </a:t>
            </a:r>
          </a:p>
          <a:p>
            <a:pPr marL="0" lvl="0" indent="0" algn="r">
              <a:buNone/>
            </a:pPr>
            <a:r>
              <a:rPr lang="ru-RU" sz="1600" u="sng" dirty="0">
                <a:solidFill>
                  <a:prstClr val="black">
                    <a:lumMod val="50000"/>
                    <a:lumOff val="50000"/>
                  </a:prstClr>
                </a:solidFill>
              </a:rPr>
              <a:t>Судебные решения:</a:t>
            </a:r>
            <a:endParaRPr lang="ru-RU" sz="1600" dirty="0">
              <a:solidFill>
                <a:prstClr val="black">
                  <a:lumMod val="50000"/>
                  <a:lumOff val="50000"/>
                </a:prstClr>
              </a:solidFill>
            </a:endParaRPr>
          </a:p>
          <a:p>
            <a:pPr marL="0" lvl="0" indent="0" algn="r">
              <a:buNone/>
            </a:pPr>
            <a:r>
              <a:rPr lang="ru-RU" sz="1600" dirty="0">
                <a:solidFill>
                  <a:prstClr val="black">
                    <a:lumMod val="50000"/>
                    <a:lumOff val="50000"/>
                  </a:prstClr>
                </a:solidFill>
              </a:rPr>
              <a:t>Суд может удовлетворить требования взыскателя и вынести решение об обращении взыскания на автомобиль должника, если будет установлено, что автомобиль является единственным имуществом должника, на которое можно обратить взыскание.</a:t>
            </a:r>
          </a:p>
          <a:p>
            <a:pPr marL="0" indent="0" algn="ctr">
              <a:buNone/>
            </a:pPr>
            <a:endParaRPr lang="ru-RU" dirty="0"/>
          </a:p>
        </p:txBody>
      </p:sp>
    </p:spTree>
    <p:extLst>
      <p:ext uri="{BB962C8B-B14F-4D97-AF65-F5344CB8AC3E}">
        <p14:creationId xmlns:p14="http://schemas.microsoft.com/office/powerpoint/2010/main" val="58700700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19.  Общая собственность</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79512" y="980728"/>
            <a:ext cx="8856984" cy="5616624"/>
          </a:xfrm>
        </p:spPr>
        <p:txBody>
          <a:bodyPr>
            <a:normAutofit/>
          </a:bodyPr>
          <a:lstStyle/>
          <a:p>
            <a:r>
              <a:rPr lang="ru-RU" sz="2000" dirty="0"/>
              <a:t>Объект: сфера общей собственности.</a:t>
            </a:r>
          </a:p>
          <a:p>
            <a:endParaRPr lang="ru-RU" sz="2000" dirty="0"/>
          </a:p>
          <a:p>
            <a:r>
              <a:rPr lang="ru-RU" sz="2000" dirty="0"/>
              <a:t>Объективная сторона: </a:t>
            </a:r>
          </a:p>
          <a:p>
            <a:pPr marL="0" indent="0">
              <a:buNone/>
            </a:pPr>
            <a:r>
              <a:rPr lang="ru-RU" sz="2000" dirty="0"/>
              <a:t>Имущество, находящееся в собственности двух или нескольких лиц, принадлежит им на праве общей собственности.</a:t>
            </a:r>
          </a:p>
          <a:p>
            <a:pPr marL="0" indent="0">
              <a:buNone/>
            </a:pPr>
            <a:r>
              <a:rPr lang="ru-RU" sz="2000" dirty="0" smtClean="0"/>
              <a:t>Имущество </a:t>
            </a:r>
            <a:r>
              <a:rPr lang="ru-RU" sz="2000" dirty="0"/>
              <a:t>может находиться в общей собственности с определением доли каждого из собственников в праве собственности (долевая собственность) или без определения таких долей (совместная собственность</a:t>
            </a:r>
            <a:r>
              <a:rPr lang="ru-RU" sz="2000" dirty="0" smtClean="0"/>
              <a:t>).</a:t>
            </a:r>
          </a:p>
          <a:p>
            <a:pPr marL="0" indent="0">
              <a:buNone/>
            </a:pPr>
            <a:endParaRPr lang="ru-RU" sz="2000" dirty="0"/>
          </a:p>
          <a:p>
            <a:r>
              <a:rPr lang="ru-RU" sz="2000" dirty="0"/>
              <a:t>Субъект: Физическое лицо, Юридическое лицо, Государство, Муниципальные образования.</a:t>
            </a:r>
          </a:p>
          <a:p>
            <a:pPr marL="0" indent="0">
              <a:buNone/>
            </a:pPr>
            <a:endParaRPr lang="ru-RU" sz="2000" dirty="0"/>
          </a:p>
          <a:p>
            <a:r>
              <a:rPr lang="ru-RU" sz="2000" dirty="0"/>
              <a:t>Субъективная сторона: умысел и неосторожность.</a:t>
            </a:r>
          </a:p>
          <a:p>
            <a:endParaRPr lang="ru-RU" sz="2000" dirty="0"/>
          </a:p>
          <a:p>
            <a:r>
              <a:rPr lang="ru-RU" sz="2000" dirty="0"/>
              <a:t>Предмет: имущество</a:t>
            </a:r>
          </a:p>
          <a:p>
            <a:pPr marL="0" indent="0">
              <a:buNone/>
            </a:pPr>
            <a:endParaRPr lang="ru-RU" sz="2000" dirty="0"/>
          </a:p>
        </p:txBody>
      </p:sp>
    </p:spTree>
    <p:extLst>
      <p:ext uri="{BB962C8B-B14F-4D97-AF65-F5344CB8AC3E}">
        <p14:creationId xmlns:p14="http://schemas.microsoft.com/office/powerpoint/2010/main" val="142964650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19.  Общая собственность</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764704"/>
            <a:ext cx="9144000" cy="6093296"/>
          </a:xfrm>
        </p:spPr>
        <p:txBody>
          <a:bodyPr>
            <a:normAutofit fontScale="62500" lnSpcReduction="20000"/>
          </a:bodyPr>
          <a:lstStyle/>
          <a:p>
            <a:r>
              <a:rPr lang="ru-RU" sz="2900" dirty="0"/>
              <a:t>Объект</a:t>
            </a:r>
            <a:r>
              <a:rPr lang="ru-RU" dirty="0"/>
              <a:t>:</a:t>
            </a:r>
          </a:p>
          <a:p>
            <a:pPr marL="0" indent="0">
              <a:buNone/>
            </a:pPr>
            <a:r>
              <a:rPr lang="ru-RU" dirty="0" smtClean="0"/>
              <a:t>Объектом является сфера общей собственности.</a:t>
            </a:r>
          </a:p>
          <a:p>
            <a:endParaRPr lang="ru-RU" dirty="0" smtClean="0"/>
          </a:p>
          <a:p>
            <a:r>
              <a:rPr lang="ru-RU" sz="2900" dirty="0"/>
              <a:t>Объективная сторона: </a:t>
            </a:r>
          </a:p>
          <a:p>
            <a:pPr marL="0" indent="0">
              <a:buNone/>
            </a:pPr>
            <a:r>
              <a:rPr lang="ru-RU" dirty="0"/>
              <a:t>Общая собственность на имущество является долевой, за исключением случаев, когда </a:t>
            </a:r>
            <a:r>
              <a:rPr lang="ru-RU" dirty="0" smtClean="0"/>
              <a:t>законом</a:t>
            </a:r>
            <a:r>
              <a:rPr lang="ru-RU" dirty="0"/>
              <a:t> предусмотрено образование совместной собственности на это имущество.</a:t>
            </a:r>
          </a:p>
          <a:p>
            <a:pPr marL="0" indent="0">
              <a:buNone/>
            </a:pPr>
            <a:r>
              <a:rPr lang="ru-RU" dirty="0" smtClean="0"/>
              <a:t>Общая </a:t>
            </a:r>
            <a:r>
              <a:rPr lang="ru-RU" dirty="0"/>
              <a:t>собственность возникает при поступлении в собственность двух или нескольких лиц имущества, которое не может быть разделено без изменения его назначения (неделимые вещи) либо не подлежит разделу в силу </a:t>
            </a:r>
            <a:r>
              <a:rPr lang="ru-RU" dirty="0" smtClean="0"/>
              <a:t>закона.</a:t>
            </a:r>
            <a:endParaRPr lang="ru-RU" dirty="0"/>
          </a:p>
          <a:p>
            <a:pPr marL="0" indent="0">
              <a:buNone/>
            </a:pPr>
            <a:r>
              <a:rPr lang="ru-RU" dirty="0"/>
              <a:t>Общая собственность на делимое имущество возникает в случаях, предусмотренных </a:t>
            </a:r>
            <a:r>
              <a:rPr lang="ru-RU" dirty="0" smtClean="0"/>
              <a:t>законом</a:t>
            </a:r>
            <a:r>
              <a:rPr lang="ru-RU" dirty="0"/>
              <a:t> или договором.</a:t>
            </a:r>
          </a:p>
          <a:p>
            <a:pPr marL="0" indent="0">
              <a:buNone/>
            </a:pPr>
            <a:r>
              <a:rPr lang="ru-RU" dirty="0" smtClean="0"/>
              <a:t>По </a:t>
            </a:r>
            <a:r>
              <a:rPr lang="ru-RU" dirty="0"/>
              <a:t>соглашению участников совместной собственности, а при </a:t>
            </a:r>
            <a:r>
              <a:rPr lang="ru-RU" dirty="0" err="1"/>
              <a:t>недостижении</a:t>
            </a:r>
            <a:r>
              <a:rPr lang="ru-RU" dirty="0"/>
              <a:t> согласия по решению суда на общее имущество может быть установлена долевая собственность этих лиц</a:t>
            </a:r>
            <a:r>
              <a:rPr lang="ru-RU" dirty="0" smtClean="0"/>
              <a:t>.</a:t>
            </a:r>
          </a:p>
          <a:p>
            <a:pPr marL="0" indent="0">
              <a:buNone/>
            </a:pPr>
            <a:r>
              <a:rPr lang="ru-RU" dirty="0"/>
              <a:t>Если доли участников долевой собственности не могут быть определены на основании закона и не установлены соглашением всех ее участников, доли считаются равными</a:t>
            </a:r>
            <a:r>
              <a:rPr lang="ru-RU" dirty="0" smtClean="0"/>
              <a:t>.</a:t>
            </a:r>
          </a:p>
          <a:p>
            <a:pPr marL="0" indent="0">
              <a:buNone/>
            </a:pPr>
            <a:r>
              <a:rPr lang="ru-RU" dirty="0"/>
              <a:t>Соглашением всех участников долевой собственности может быть установлен порядок определения и изменения их долей в зависимости от вклада каждого из них в образование и приращение общего имущества</a:t>
            </a:r>
            <a:r>
              <a:rPr lang="ru-RU" dirty="0" smtClean="0"/>
              <a:t>.</a:t>
            </a:r>
          </a:p>
          <a:p>
            <a:pPr marL="0" indent="0">
              <a:buNone/>
            </a:pPr>
            <a:r>
              <a:rPr lang="ru-RU" dirty="0"/>
              <a:t>Участник долевой собственности, осуществивший за свой счет с соблюдением установленного порядка использования общего имущества неотделимые улучшения этого имущества, имеет право на соответствующее увеличение своей доли в праве на общее имущество.</a:t>
            </a:r>
          </a:p>
          <a:p>
            <a:pPr marL="0" indent="0">
              <a:buNone/>
            </a:pPr>
            <a:r>
              <a:rPr lang="ru-RU" dirty="0"/>
              <a:t>Отделимые улучшения общего имущества, если иное не предусмотрено соглашением участников долевой собственности, поступают в собственность того из участников, который их произвел.</a:t>
            </a:r>
          </a:p>
        </p:txBody>
      </p:sp>
    </p:spTree>
    <p:extLst>
      <p:ext uri="{BB962C8B-B14F-4D97-AF65-F5344CB8AC3E}">
        <p14:creationId xmlns:p14="http://schemas.microsoft.com/office/powerpoint/2010/main" val="3556667094"/>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19.  Общая собственность</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620688"/>
            <a:ext cx="9144000" cy="6237312"/>
          </a:xfrm>
        </p:spPr>
        <p:txBody>
          <a:bodyPr>
            <a:normAutofit fontScale="55000" lnSpcReduction="20000"/>
          </a:bodyPr>
          <a:lstStyle/>
          <a:p>
            <a:r>
              <a:rPr lang="ru-RU" sz="2900" dirty="0"/>
              <a:t>Субъект: </a:t>
            </a:r>
            <a:endParaRPr lang="ru-RU" sz="2900" dirty="0" smtClean="0"/>
          </a:p>
          <a:p>
            <a:pPr marL="0" indent="0">
              <a:buNone/>
            </a:pPr>
            <a:r>
              <a:rPr lang="ru-RU" dirty="0"/>
              <a:t>Виды субъектов: </a:t>
            </a:r>
          </a:p>
          <a:p>
            <a:pPr marL="0" indent="0">
              <a:buNone/>
            </a:pPr>
            <a:endParaRPr lang="ru-RU" dirty="0"/>
          </a:p>
          <a:p>
            <a:pPr>
              <a:buFont typeface="Courier New" pitchFamily="49" charset="0"/>
              <a:buChar char="o"/>
            </a:pPr>
            <a:r>
              <a:rPr lang="ru-RU" dirty="0"/>
              <a:t>Физические лица: Граждане, которые владеют имуществом в общей собственности. </a:t>
            </a:r>
          </a:p>
          <a:p>
            <a:pPr>
              <a:buFont typeface="Courier New" pitchFamily="49" charset="0"/>
              <a:buChar char="o"/>
            </a:pPr>
            <a:r>
              <a:rPr lang="ru-RU" dirty="0"/>
              <a:t> Юридические лица: Организации, которые владеют имуществом в общей собственности. </a:t>
            </a:r>
          </a:p>
          <a:p>
            <a:pPr>
              <a:buFont typeface="Courier New" pitchFamily="49" charset="0"/>
              <a:buChar char="o"/>
            </a:pPr>
            <a:r>
              <a:rPr lang="ru-RU" dirty="0"/>
              <a:t> Государство: Может выступать в качестве участника общей собственности</a:t>
            </a:r>
            <a:r>
              <a:rPr lang="ru-RU" dirty="0" smtClean="0"/>
              <a:t>.</a:t>
            </a:r>
            <a:endParaRPr lang="ru-RU" dirty="0"/>
          </a:p>
          <a:p>
            <a:pPr>
              <a:buFont typeface="Courier New" pitchFamily="49" charset="0"/>
              <a:buChar char="o"/>
            </a:pPr>
            <a:r>
              <a:rPr lang="ru-RU" dirty="0"/>
              <a:t>Муниципальные образования: Также могут быть участниками общей собственности. </a:t>
            </a:r>
          </a:p>
          <a:p>
            <a:pPr marL="0" indent="0">
              <a:buNone/>
            </a:pPr>
            <a:endParaRPr lang="ru-RU" dirty="0"/>
          </a:p>
          <a:p>
            <a:r>
              <a:rPr lang="ru-RU" sz="2900" dirty="0"/>
              <a:t>Субъективная сторона</a:t>
            </a:r>
            <a:r>
              <a:rPr lang="ru-RU" sz="2900" dirty="0" smtClean="0"/>
              <a:t>:</a:t>
            </a:r>
          </a:p>
          <a:p>
            <a:pPr marL="0" indent="0">
              <a:buNone/>
            </a:pPr>
            <a:r>
              <a:rPr lang="ru-RU" dirty="0"/>
              <a:t>В контексте общей собственности понятия "умысел" и "неосторожность" важны для определения степени вины участников, если их действия или бездействие нанесли ущерб имуществу или нарушили права других участников.</a:t>
            </a:r>
          </a:p>
          <a:p>
            <a:pPr marL="0" indent="0">
              <a:buNone/>
            </a:pPr>
            <a:endParaRPr lang="ru-RU" dirty="0"/>
          </a:p>
          <a:p>
            <a:pPr>
              <a:buFont typeface="Courier New" pitchFamily="49" charset="0"/>
              <a:buChar char="o"/>
            </a:pPr>
            <a:r>
              <a:rPr lang="ru-RU" dirty="0"/>
              <a:t>Прямой умысел: Участник осознает, что его действия или бездействие приведут к негативным последствиям для имущества или прав других участников, и желает этого. </a:t>
            </a:r>
          </a:p>
          <a:p>
            <a:pPr marL="0" indent="0">
              <a:buNone/>
            </a:pPr>
            <a:r>
              <a:rPr lang="ru-RU" i="1" dirty="0"/>
              <a:t>Пример</a:t>
            </a:r>
            <a:r>
              <a:rPr lang="ru-RU" dirty="0"/>
              <a:t>:  участник умышленно повреждает имущество других участников в целях мести. </a:t>
            </a:r>
          </a:p>
          <a:p>
            <a:pPr>
              <a:buFont typeface="Courier New" pitchFamily="49" charset="0"/>
              <a:buChar char="o"/>
            </a:pPr>
            <a:endParaRPr lang="ru-RU" dirty="0"/>
          </a:p>
          <a:p>
            <a:pPr>
              <a:buFont typeface="Courier New" pitchFamily="49" charset="0"/>
              <a:buChar char="o"/>
            </a:pPr>
            <a:r>
              <a:rPr lang="ru-RU" dirty="0"/>
              <a:t> Косвенный умысел: Участник осознает, что его действия или бездействие могут привести к негативным последствиям, но не желает этого, но сознательно принимает риск. </a:t>
            </a:r>
          </a:p>
          <a:p>
            <a:pPr marL="0" indent="0">
              <a:buNone/>
            </a:pPr>
            <a:r>
              <a:rPr lang="ru-RU" i="1" dirty="0"/>
              <a:t>Пример</a:t>
            </a:r>
            <a:r>
              <a:rPr lang="ru-RU" dirty="0"/>
              <a:t>: участник оставляет открытым водопроводный кран, осознавая, что это может привести к затоплению, но надеявшись, что это не случится. Неосторожность: </a:t>
            </a:r>
          </a:p>
          <a:p>
            <a:pPr>
              <a:buFont typeface="Courier New" pitchFamily="49" charset="0"/>
              <a:buChar char="o"/>
            </a:pPr>
            <a:endParaRPr lang="ru-RU" dirty="0"/>
          </a:p>
          <a:p>
            <a:pPr>
              <a:buFont typeface="Courier New" pitchFamily="49" charset="0"/>
              <a:buChar char="o"/>
            </a:pPr>
            <a:r>
              <a:rPr lang="ru-RU" dirty="0"/>
              <a:t> Грубая неосторожность: Участник не осознает реальных рисков своих действий, хотя должен был их осознать, и его бездействие является крайне неразумным и небрежным. </a:t>
            </a:r>
          </a:p>
          <a:p>
            <a:pPr marL="0" indent="0">
              <a:buNone/>
            </a:pPr>
            <a:r>
              <a:rPr lang="ru-RU" i="1" dirty="0"/>
              <a:t>Пример</a:t>
            </a:r>
            <a:r>
              <a:rPr lang="ru-RU" dirty="0"/>
              <a:t>: участник оставляет открытым огонь в близи с горючими материалами, не приняв никаких мер предосторожности. </a:t>
            </a:r>
          </a:p>
          <a:p>
            <a:pPr>
              <a:buFont typeface="Courier New" pitchFamily="49" charset="0"/>
              <a:buChar char="o"/>
            </a:pPr>
            <a:endParaRPr lang="ru-RU" dirty="0"/>
          </a:p>
          <a:p>
            <a:pPr>
              <a:buFont typeface="Courier New" pitchFamily="49" charset="0"/>
              <a:buChar char="o"/>
            </a:pPr>
            <a:r>
              <a:rPr lang="ru-RU" dirty="0"/>
              <a:t> Легкая неосторожность: Участник не осознает риски своих действий, хотя должен был их осознать. Его бездействие не является крайне небрежным, но является неразумным и не соответствует уровню должной осторожности. </a:t>
            </a:r>
          </a:p>
          <a:p>
            <a:pPr marL="0" indent="0">
              <a:buNone/>
            </a:pPr>
            <a:r>
              <a:rPr lang="ru-RU" i="1" dirty="0"/>
              <a:t>Пример</a:t>
            </a:r>
            <a:r>
              <a:rPr lang="ru-RU" dirty="0"/>
              <a:t>: участник не проверяет работоспособность электрической проводки, что приводит к ее замыканию.</a:t>
            </a:r>
          </a:p>
          <a:p>
            <a:endParaRPr lang="ru-RU" dirty="0"/>
          </a:p>
        </p:txBody>
      </p:sp>
    </p:spTree>
    <p:extLst>
      <p:ext uri="{BB962C8B-B14F-4D97-AF65-F5344CB8AC3E}">
        <p14:creationId xmlns:p14="http://schemas.microsoft.com/office/powerpoint/2010/main" val="132107819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19.  Общая собственность</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692696"/>
            <a:ext cx="9144000" cy="6165304"/>
          </a:xfrm>
        </p:spPr>
        <p:txBody>
          <a:bodyPr>
            <a:normAutofit fontScale="70000" lnSpcReduction="20000"/>
          </a:bodyPr>
          <a:lstStyle/>
          <a:p>
            <a:pPr marL="0" indent="0" algn="ctr">
              <a:buNone/>
            </a:pPr>
            <a:r>
              <a:rPr lang="ru-RU" u="sng" dirty="0"/>
              <a:t>Судебная практика</a:t>
            </a:r>
          </a:p>
          <a:p>
            <a:endParaRPr lang="ru-RU" dirty="0"/>
          </a:p>
          <a:p>
            <a:r>
              <a:rPr lang="ru-RU" dirty="0"/>
              <a:t>Дело о разделе общей собственности на </a:t>
            </a:r>
            <a:r>
              <a:rPr lang="ru-RU" dirty="0" smtClean="0"/>
              <a:t>квартиру</a:t>
            </a:r>
          </a:p>
          <a:p>
            <a:pPr marL="0" indent="0">
              <a:buNone/>
            </a:pPr>
            <a:endParaRPr lang="ru-RU" dirty="0"/>
          </a:p>
          <a:p>
            <a:pPr marL="0" indent="0">
              <a:buNone/>
            </a:pPr>
            <a:r>
              <a:rPr lang="ru-RU" u="sng" dirty="0"/>
              <a:t>Суть спора: </a:t>
            </a:r>
            <a:r>
              <a:rPr lang="ru-RU" dirty="0"/>
              <a:t>Две сестры владели в общей долевой собственности на квартиру, каждая имела по 1/2 доли. Одна из сестер решила продать свою долю в квартире, но вторая сестра не соглашалась на это. </a:t>
            </a:r>
            <a:endParaRPr lang="ru-RU" dirty="0" smtClean="0"/>
          </a:p>
          <a:p>
            <a:pPr marL="0" indent="0">
              <a:buNone/>
            </a:pPr>
            <a:endParaRPr lang="ru-RU" dirty="0"/>
          </a:p>
          <a:p>
            <a:pPr marL="0" indent="0">
              <a:buNone/>
            </a:pPr>
            <a:r>
              <a:rPr lang="ru-RU" u="sng" dirty="0"/>
              <a:t>Судебные решения</a:t>
            </a:r>
            <a:r>
              <a:rPr lang="ru-RU" u="sng" dirty="0" smtClean="0"/>
              <a:t>: </a:t>
            </a:r>
            <a:r>
              <a:rPr lang="ru-RU" dirty="0"/>
              <a:t>Суд признал право сестры на продажу своей доли в квартире. Суд указал, что участник общей долевой собственности имеет право распоряжаться своей долей по своему усмотрению, в том числе продавать ее. В этом случае суд определил порядок продажи доли в квартире, чтобы обеспечить права другой сестры</a:t>
            </a:r>
            <a:r>
              <a:rPr lang="ru-RU" dirty="0" smtClean="0"/>
              <a:t>.</a:t>
            </a:r>
          </a:p>
          <a:p>
            <a:pPr marL="0" indent="0">
              <a:buNone/>
            </a:pPr>
            <a:endParaRPr lang="ru-RU" dirty="0"/>
          </a:p>
          <a:p>
            <a:pPr marL="0" indent="0">
              <a:buNone/>
            </a:pPr>
            <a:endParaRPr lang="ru-RU" dirty="0" smtClean="0"/>
          </a:p>
          <a:p>
            <a:pPr algn="r"/>
            <a:r>
              <a:rPr lang="ru-RU" dirty="0"/>
              <a:t>Дело о возмещении ущерба в общей собственности на земельный участок</a:t>
            </a:r>
          </a:p>
          <a:p>
            <a:pPr marL="0" indent="0" algn="r">
              <a:buNone/>
            </a:pPr>
            <a:endParaRPr lang="ru-RU" dirty="0"/>
          </a:p>
          <a:p>
            <a:pPr marL="0" indent="0" algn="r">
              <a:buNone/>
            </a:pPr>
            <a:r>
              <a:rPr lang="ru-RU" u="sng" dirty="0"/>
              <a:t>Суть спора: </a:t>
            </a:r>
            <a:r>
              <a:rPr lang="ru-RU" dirty="0"/>
              <a:t>Два соседа владели в общей долевой собственности на земельный участок. Один из соседей построил на этом участке гараж без согласия другого соседа. Второй сосед подал в суд иск о возмещении ущерба за неправомерное использование общего земельного участка.</a:t>
            </a:r>
          </a:p>
          <a:p>
            <a:pPr marL="0" indent="0" algn="r">
              <a:buNone/>
            </a:pPr>
            <a:endParaRPr lang="ru-RU" dirty="0"/>
          </a:p>
          <a:p>
            <a:pPr marL="0" indent="0" algn="r">
              <a:buNone/>
            </a:pPr>
            <a:r>
              <a:rPr lang="ru-RU" u="sng" dirty="0"/>
              <a:t>Судебные решения: </a:t>
            </a:r>
            <a:r>
              <a:rPr lang="ru-RU" dirty="0"/>
              <a:t>Суд признал действия первого соседа неправомерными и обязал его возместить ущерб второму соседу. Суд указал, что участник общей собственности не может распоряжаться общим имуществом без согласия других участников.</a:t>
            </a:r>
          </a:p>
          <a:p>
            <a:pPr marL="0" indent="0">
              <a:buNone/>
            </a:pPr>
            <a:endParaRPr lang="ru-RU" dirty="0"/>
          </a:p>
        </p:txBody>
      </p:sp>
    </p:spTree>
    <p:extLst>
      <p:ext uri="{BB962C8B-B14F-4D97-AF65-F5344CB8AC3E}">
        <p14:creationId xmlns:p14="http://schemas.microsoft.com/office/powerpoint/2010/main" val="407372784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19.  Общая собственность</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692696"/>
            <a:ext cx="9144000" cy="6165304"/>
          </a:xfrm>
        </p:spPr>
        <p:txBody>
          <a:bodyPr>
            <a:normAutofit fontScale="92500" lnSpcReduction="20000"/>
          </a:bodyPr>
          <a:lstStyle/>
          <a:p>
            <a:pPr marL="0" indent="0">
              <a:buNone/>
            </a:pPr>
            <a:r>
              <a:rPr lang="ru-RU" sz="1600" b="1" dirty="0"/>
              <a:t>ГК РФ Статья 246. Распоряжение имуществом, находящимся в долевой </a:t>
            </a:r>
            <a:r>
              <a:rPr lang="ru-RU" sz="1600" b="1" dirty="0" smtClean="0"/>
              <a:t>собственности</a:t>
            </a:r>
          </a:p>
          <a:p>
            <a:pPr lvl="0"/>
            <a:r>
              <a:rPr lang="ru-RU" sz="2000" u="sng" dirty="0">
                <a:solidFill>
                  <a:prstClr val="black">
                    <a:lumMod val="50000"/>
                    <a:lumOff val="50000"/>
                  </a:prstClr>
                </a:solidFill>
              </a:rPr>
              <a:t>Объект</a:t>
            </a:r>
            <a:r>
              <a:rPr lang="ru-RU" sz="1600" dirty="0">
                <a:solidFill>
                  <a:prstClr val="black">
                    <a:lumMod val="50000"/>
                    <a:lumOff val="50000"/>
                  </a:prstClr>
                </a:solidFill>
              </a:rPr>
              <a:t>: Сфера </a:t>
            </a:r>
            <a:r>
              <a:rPr lang="ru-RU" sz="1600" dirty="0" smtClean="0">
                <a:solidFill>
                  <a:prstClr val="black">
                    <a:lumMod val="50000"/>
                    <a:lumOff val="50000"/>
                  </a:prstClr>
                </a:solidFill>
              </a:rPr>
              <a:t>распоряжения </a:t>
            </a:r>
            <a:r>
              <a:rPr lang="ru-RU" sz="1600" dirty="0">
                <a:solidFill>
                  <a:prstClr val="black">
                    <a:lumMod val="50000"/>
                    <a:lumOff val="50000"/>
                  </a:prstClr>
                </a:solidFill>
              </a:rPr>
              <a:t>имуществом, находящимся в долевой </a:t>
            </a:r>
            <a:r>
              <a:rPr lang="ru-RU" sz="1600" dirty="0" smtClean="0">
                <a:solidFill>
                  <a:prstClr val="black">
                    <a:lumMod val="50000"/>
                    <a:lumOff val="50000"/>
                  </a:prstClr>
                </a:solidFill>
              </a:rPr>
              <a:t>собственности.</a:t>
            </a:r>
          </a:p>
          <a:p>
            <a:pPr lvl="0"/>
            <a:r>
              <a:rPr lang="ru-RU" sz="2000" u="sng" dirty="0" smtClean="0">
                <a:solidFill>
                  <a:prstClr val="black">
                    <a:lumMod val="50000"/>
                    <a:lumOff val="50000"/>
                  </a:prstClr>
                </a:solidFill>
              </a:rPr>
              <a:t>Объективная </a:t>
            </a:r>
            <a:r>
              <a:rPr lang="ru-RU" sz="2000" u="sng" dirty="0">
                <a:solidFill>
                  <a:prstClr val="black">
                    <a:lumMod val="50000"/>
                    <a:lumOff val="50000"/>
                  </a:prstClr>
                </a:solidFill>
              </a:rPr>
              <a:t>сторона: </a:t>
            </a:r>
          </a:p>
          <a:p>
            <a:pPr marL="0" lvl="0" indent="0">
              <a:buNone/>
            </a:pPr>
            <a:r>
              <a:rPr lang="ru-RU" sz="1600" dirty="0"/>
              <a:t>Распоряжение имуществом, находящимся в долевой собственности, осуществляется по соглашению всех ее участников</a:t>
            </a:r>
            <a:r>
              <a:rPr lang="ru-RU" sz="1600" dirty="0" smtClean="0"/>
              <a:t>. </a:t>
            </a:r>
            <a:r>
              <a:rPr lang="ru-RU" sz="1400" dirty="0"/>
              <a:t>Участник долевой собственности вправе по своему усмотрению продать, подарить, завещать, отдать в залог свою долю либо распорядиться ею иным образом с соблюдением при ее возмездном отчуждении правил, предусмотренных </a:t>
            </a:r>
            <a:r>
              <a:rPr lang="ru-RU" sz="1400" dirty="0" smtClean="0"/>
              <a:t>ст. 250</a:t>
            </a:r>
            <a:r>
              <a:rPr lang="ru-RU" sz="1400" dirty="0"/>
              <a:t> настоящего Кодекса.</a:t>
            </a:r>
            <a:endParaRPr lang="ru-RU" sz="1600" dirty="0" smtClean="0">
              <a:solidFill>
                <a:prstClr val="black">
                  <a:lumMod val="50000"/>
                  <a:lumOff val="50000"/>
                </a:prstClr>
              </a:solidFill>
            </a:endParaRPr>
          </a:p>
          <a:p>
            <a:pPr lvl="0"/>
            <a:r>
              <a:rPr lang="ru-RU" sz="1600" dirty="0">
                <a:solidFill>
                  <a:prstClr val="black">
                    <a:lumMod val="50000"/>
                    <a:lumOff val="50000"/>
                  </a:prstClr>
                </a:solidFill>
              </a:rPr>
              <a:t> </a:t>
            </a:r>
            <a:r>
              <a:rPr lang="ru-RU" sz="2000" u="sng" dirty="0">
                <a:solidFill>
                  <a:prstClr val="black">
                    <a:lumMod val="50000"/>
                    <a:lumOff val="50000"/>
                  </a:prstClr>
                </a:solidFill>
              </a:rPr>
              <a:t>Субъект</a:t>
            </a:r>
            <a:r>
              <a:rPr lang="ru-RU" sz="1600" u="sng" dirty="0">
                <a:solidFill>
                  <a:prstClr val="black">
                    <a:lumMod val="50000"/>
                    <a:lumOff val="50000"/>
                  </a:prstClr>
                </a:solidFill>
              </a:rPr>
              <a:t>: </a:t>
            </a:r>
            <a:endParaRPr lang="ru-RU" sz="1600" u="sng" dirty="0" smtClean="0">
              <a:solidFill>
                <a:prstClr val="black">
                  <a:lumMod val="50000"/>
                  <a:lumOff val="50000"/>
                </a:prstClr>
              </a:solidFill>
            </a:endParaRPr>
          </a:p>
          <a:p>
            <a:pPr lvl="0">
              <a:buFont typeface="Courier New" pitchFamily="49" charset="0"/>
              <a:buChar char="o"/>
            </a:pPr>
            <a:r>
              <a:rPr lang="ru-RU" sz="1600" dirty="0"/>
              <a:t>Долевые собственники: </a:t>
            </a:r>
            <a:r>
              <a:rPr lang="ru-RU" sz="1600" dirty="0" smtClean="0"/>
              <a:t>Каждый </a:t>
            </a:r>
            <a:r>
              <a:rPr lang="ru-RU" sz="1600" dirty="0"/>
              <a:t>из долевых собственников может распоряжаться своей долей в собственности по своему </a:t>
            </a:r>
            <a:r>
              <a:rPr lang="ru-RU" sz="1600" dirty="0" smtClean="0"/>
              <a:t>усмотрению</a:t>
            </a:r>
          </a:p>
          <a:p>
            <a:pPr lvl="0">
              <a:buFont typeface="Courier New" pitchFamily="49" charset="0"/>
              <a:buChar char="o"/>
            </a:pPr>
            <a:r>
              <a:rPr lang="ru-RU" sz="1600" dirty="0"/>
              <a:t>Представители долевых собственников: </a:t>
            </a:r>
            <a:r>
              <a:rPr lang="ru-RU" sz="1600" dirty="0" smtClean="0"/>
              <a:t>Если </a:t>
            </a:r>
            <a:r>
              <a:rPr lang="ru-RU" sz="1600" dirty="0"/>
              <a:t>собственники не могут лично участвовать в распоряжении имуществом, они могут уполномочить своего представителя (например, поверенного, адвоката) действовать от их имени</a:t>
            </a:r>
            <a:r>
              <a:rPr lang="ru-RU" sz="1600" dirty="0" smtClean="0"/>
              <a:t>.</a:t>
            </a:r>
          </a:p>
          <a:p>
            <a:pPr lvl="0">
              <a:buFont typeface="Courier New" pitchFamily="49" charset="0"/>
              <a:buChar char="o"/>
            </a:pPr>
            <a:r>
              <a:rPr lang="ru-RU" sz="1600" dirty="0"/>
              <a:t>Органы опеки и попечительства: </a:t>
            </a:r>
            <a:r>
              <a:rPr lang="ru-RU" sz="1600" dirty="0" smtClean="0"/>
              <a:t>Если </a:t>
            </a:r>
            <a:r>
              <a:rPr lang="ru-RU" sz="1600" dirty="0"/>
              <a:t>долевой собственник является несовершеннолетним или недееспособным, то распоряжение его долей осуществляется органами опеки и попечительства</a:t>
            </a:r>
            <a:r>
              <a:rPr lang="ru-RU" sz="1600" dirty="0" smtClean="0"/>
              <a:t>.</a:t>
            </a:r>
          </a:p>
          <a:p>
            <a:pPr lvl="0">
              <a:buFont typeface="Courier New" pitchFamily="49" charset="0"/>
              <a:buChar char="o"/>
            </a:pPr>
            <a:r>
              <a:rPr lang="ru-RU" sz="1600" dirty="0"/>
              <a:t>Суд: </a:t>
            </a:r>
            <a:r>
              <a:rPr lang="ru-RU" sz="1600" dirty="0" smtClean="0"/>
              <a:t>В </a:t>
            </a:r>
            <a:r>
              <a:rPr lang="ru-RU" sz="1600" dirty="0"/>
              <a:t>случаях спора между долевыми собственниками о распоряжении имуществом, суд может принять решение о способе распоряжения имуществом.</a:t>
            </a:r>
            <a:endParaRPr lang="ru-RU" sz="1600" u="sng" dirty="0">
              <a:solidFill>
                <a:prstClr val="black">
                  <a:lumMod val="50000"/>
                  <a:lumOff val="50000"/>
                </a:prstClr>
              </a:solidFill>
            </a:endParaRPr>
          </a:p>
          <a:p>
            <a:pPr lvl="0"/>
            <a:r>
              <a:rPr lang="ru-RU" sz="2000" u="sng" dirty="0" smtClean="0">
                <a:solidFill>
                  <a:prstClr val="black">
                    <a:lumMod val="50000"/>
                    <a:lumOff val="50000"/>
                  </a:prstClr>
                </a:solidFill>
              </a:rPr>
              <a:t>Субъективная </a:t>
            </a:r>
            <a:r>
              <a:rPr lang="ru-RU" sz="2000" u="sng" dirty="0">
                <a:solidFill>
                  <a:prstClr val="black">
                    <a:lumMod val="50000"/>
                    <a:lumOff val="50000"/>
                  </a:prstClr>
                </a:solidFill>
              </a:rPr>
              <a:t>сторона:</a:t>
            </a:r>
          </a:p>
          <a:p>
            <a:pPr lvl="0">
              <a:buFont typeface="Courier New" pitchFamily="49" charset="0"/>
              <a:buChar char="o"/>
            </a:pPr>
            <a:r>
              <a:rPr lang="ru-RU" sz="1600" dirty="0">
                <a:solidFill>
                  <a:prstClr val="black">
                    <a:lumMod val="50000"/>
                    <a:lumOff val="50000"/>
                  </a:prstClr>
                </a:solidFill>
              </a:rPr>
              <a:t>Умысел </a:t>
            </a:r>
            <a:endParaRPr lang="ru-RU" sz="1600" dirty="0" smtClean="0">
              <a:solidFill>
                <a:prstClr val="black">
                  <a:lumMod val="50000"/>
                  <a:lumOff val="50000"/>
                </a:prstClr>
              </a:solidFill>
            </a:endParaRPr>
          </a:p>
          <a:p>
            <a:pPr marL="0" lvl="0" indent="0">
              <a:buNone/>
            </a:pPr>
            <a:r>
              <a:rPr lang="ru-RU" sz="1600" i="1" dirty="0"/>
              <a:t>Например</a:t>
            </a:r>
            <a:r>
              <a:rPr lang="ru-RU" sz="1600" dirty="0"/>
              <a:t>, если один из собственников продаёт долю в квартире без согласия других собственников, зная, что он нарушает их права, это свидетельствует об умышленном действии</a:t>
            </a:r>
            <a:r>
              <a:rPr lang="ru-RU" sz="1600" dirty="0" smtClean="0"/>
              <a:t>.</a:t>
            </a:r>
          </a:p>
          <a:p>
            <a:pPr lvl="0">
              <a:buFont typeface="Courier New" pitchFamily="49" charset="0"/>
              <a:buChar char="o"/>
            </a:pPr>
            <a:r>
              <a:rPr lang="ru-RU" sz="1600" dirty="0" smtClean="0">
                <a:solidFill>
                  <a:prstClr val="black">
                    <a:lumMod val="50000"/>
                    <a:lumOff val="50000"/>
                  </a:prstClr>
                </a:solidFill>
              </a:rPr>
              <a:t>Неосторожность </a:t>
            </a:r>
          </a:p>
          <a:p>
            <a:pPr marL="0" lvl="0" indent="0">
              <a:buNone/>
            </a:pPr>
            <a:r>
              <a:rPr lang="ru-RU" sz="1600" i="1" dirty="0"/>
              <a:t>Например</a:t>
            </a:r>
            <a:r>
              <a:rPr lang="ru-RU" sz="1600" dirty="0"/>
              <a:t>, если собственник продаёт свою долю в квартире, не уведомив других собственников, полагая, что они не будут против, это свидетельствует о неосторожном действии.</a:t>
            </a:r>
            <a:endParaRPr lang="ru-RU" sz="1600" dirty="0" smtClean="0">
              <a:solidFill>
                <a:prstClr val="black">
                  <a:lumMod val="50000"/>
                  <a:lumOff val="50000"/>
                </a:prstClr>
              </a:solidFill>
            </a:endParaRPr>
          </a:p>
          <a:p>
            <a:pPr lvl="0"/>
            <a:r>
              <a:rPr lang="ru-RU" sz="2000" u="sng" dirty="0" smtClean="0">
                <a:solidFill>
                  <a:prstClr val="black">
                    <a:lumMod val="50000"/>
                    <a:lumOff val="50000"/>
                  </a:prstClr>
                </a:solidFill>
              </a:rPr>
              <a:t>Предмет</a:t>
            </a:r>
            <a:r>
              <a:rPr lang="ru-RU" sz="1600" dirty="0">
                <a:solidFill>
                  <a:prstClr val="black">
                    <a:lumMod val="50000"/>
                    <a:lumOff val="50000"/>
                  </a:prstClr>
                </a:solidFill>
              </a:rPr>
              <a:t>: имущество</a:t>
            </a:r>
          </a:p>
          <a:p>
            <a:pPr marL="0" indent="0">
              <a:buNone/>
            </a:pPr>
            <a:endParaRPr lang="ru-RU" sz="1600" dirty="0"/>
          </a:p>
        </p:txBody>
      </p:sp>
    </p:spTree>
    <p:extLst>
      <p:ext uri="{BB962C8B-B14F-4D97-AF65-F5344CB8AC3E}">
        <p14:creationId xmlns:p14="http://schemas.microsoft.com/office/powerpoint/2010/main" val="5345784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19.  Общая собственность</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92500" lnSpcReduction="10000"/>
          </a:bodyPr>
          <a:lstStyle/>
          <a:p>
            <a:pPr marL="0" lvl="0" indent="0">
              <a:buNone/>
            </a:pPr>
            <a:r>
              <a:rPr lang="ru-RU" sz="1700" b="1" dirty="0">
                <a:solidFill>
                  <a:prstClr val="black">
                    <a:lumMod val="50000"/>
                    <a:lumOff val="50000"/>
                  </a:prstClr>
                </a:solidFill>
              </a:rPr>
              <a:t>ГК РФ Статья 246. Распоряжение имуществом, находящимся в долевой собственности</a:t>
            </a:r>
          </a:p>
          <a:p>
            <a:r>
              <a:rPr lang="ru-RU" dirty="0"/>
              <a:t>Участник долевой собственности имеет долю в праве собственности, а не реальную долю (часть) общего имущества. Поэтому распорядиться объектом, находящимся в общей долевой собственности, можно только в целом. Любые распорядительные действия с общей вещью осуществляются по общему согласию. Вместе с тем, в некоторых случаях закон допускает решение вопросов, связанных с распоряжением общим имуществом, большинством голосов участников общей собственности. </a:t>
            </a:r>
            <a:endParaRPr lang="ru-RU" dirty="0" smtClean="0"/>
          </a:p>
          <a:p>
            <a:r>
              <a:rPr lang="ru-RU" dirty="0" smtClean="0"/>
              <a:t>В </a:t>
            </a:r>
            <a:r>
              <a:rPr lang="ru-RU" dirty="0"/>
              <a:t>отличие от общей вещи, доля в праве собственности может являться объектом сделок, совершаемых участником общей долевой собственности. Согласия иных собственников на совершение указанных сделок не требуется, однако при возмездном отчуждении у сособственников возникает преимущественное право покупки доли (ст. 250 ГК).</a:t>
            </a:r>
          </a:p>
          <a:p>
            <a:endParaRPr lang="ru-RU" dirty="0"/>
          </a:p>
        </p:txBody>
      </p:sp>
    </p:spTree>
    <p:extLst>
      <p:ext uri="{BB962C8B-B14F-4D97-AF65-F5344CB8AC3E}">
        <p14:creationId xmlns:p14="http://schemas.microsoft.com/office/powerpoint/2010/main" val="2508079783"/>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19.  Общая собственность</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92696"/>
            <a:ext cx="9144000" cy="6165304"/>
          </a:xfrm>
        </p:spPr>
        <p:txBody>
          <a:bodyPr>
            <a:normAutofit/>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sz="1600" b="1" dirty="0"/>
              <a:t>ГК РФ Статья 246</a:t>
            </a:r>
            <a:r>
              <a:rPr lang="ru-RU" sz="1600" b="1" dirty="0" smtClean="0">
                <a:solidFill>
                  <a:prstClr val="black">
                    <a:lumMod val="50000"/>
                    <a:lumOff val="50000"/>
                  </a:prstClr>
                </a:solidFill>
              </a:rPr>
              <a:t> </a:t>
            </a:r>
            <a:endParaRPr lang="ru-RU" sz="1600" b="1" dirty="0">
              <a:solidFill>
                <a:prstClr val="black">
                  <a:lumMod val="50000"/>
                  <a:lumOff val="50000"/>
                </a:prstClr>
              </a:solidFill>
            </a:endParaRPr>
          </a:p>
          <a:p>
            <a:pPr lvl="0"/>
            <a:r>
              <a:rPr lang="ru-RU" sz="1600" dirty="0"/>
              <a:t>Продажа доли в квартире без согласия других собственников </a:t>
            </a:r>
            <a:endParaRPr lang="ru-RU" sz="1600" dirty="0" smtClean="0"/>
          </a:p>
          <a:p>
            <a:pPr marL="0" lvl="0" indent="0">
              <a:buNone/>
            </a:pPr>
            <a:r>
              <a:rPr lang="ru-RU" sz="1500" u="sng" dirty="0" smtClean="0">
                <a:solidFill>
                  <a:prstClr val="black">
                    <a:lumMod val="50000"/>
                    <a:lumOff val="50000"/>
                  </a:prstClr>
                </a:solidFill>
              </a:rPr>
              <a:t>Суть </a:t>
            </a:r>
            <a:r>
              <a:rPr lang="ru-RU" sz="1500" u="sng" dirty="0">
                <a:solidFill>
                  <a:prstClr val="black">
                    <a:lumMod val="50000"/>
                    <a:lumOff val="50000"/>
                  </a:prstClr>
                </a:solidFill>
              </a:rPr>
              <a:t>спора:</a:t>
            </a:r>
          </a:p>
          <a:p>
            <a:pPr marL="0" lvl="0" indent="0">
              <a:buNone/>
            </a:pPr>
            <a:r>
              <a:rPr lang="ru-RU" sz="1600" dirty="0"/>
              <a:t>Гражданин А. владел 1/3 долей в квартире, оставшиеся 2/3 принадлежали его брату Б. Гражданин А. продаёт свою долю гражданину В. без согласия брата Б. Брат Б. обращается в суд с иском о признании сделки недействительной. </a:t>
            </a:r>
            <a:endParaRPr lang="ru-RU" sz="1600" dirty="0" smtClean="0"/>
          </a:p>
          <a:p>
            <a:pPr marL="0" lvl="0" indent="0">
              <a:buNone/>
            </a:pPr>
            <a:r>
              <a:rPr lang="ru-RU" sz="1500" u="sng" dirty="0" smtClean="0">
                <a:solidFill>
                  <a:prstClr val="black">
                    <a:lumMod val="50000"/>
                    <a:lumOff val="50000"/>
                  </a:prstClr>
                </a:solidFill>
              </a:rPr>
              <a:t>Судебные </a:t>
            </a:r>
            <a:r>
              <a:rPr lang="ru-RU" sz="1500" u="sng" dirty="0">
                <a:solidFill>
                  <a:prstClr val="black">
                    <a:lumMod val="50000"/>
                    <a:lumOff val="50000"/>
                  </a:prstClr>
                </a:solidFill>
              </a:rPr>
              <a:t>решения: </a:t>
            </a:r>
          </a:p>
          <a:p>
            <a:pPr marL="0" lvl="0" indent="0">
              <a:buNone/>
            </a:pPr>
            <a:r>
              <a:rPr lang="ru-RU" sz="1600" dirty="0"/>
              <a:t>Суд установил, что сделка была совершена без согласия всех собственников, нарушая их права. Суд признал сделку недействительной и обязал гражданина А. вернуть долю в собственность брату Б.</a:t>
            </a:r>
            <a:endParaRPr lang="ru-RU" sz="1500" dirty="0">
              <a:solidFill>
                <a:prstClr val="black">
                  <a:lumMod val="50000"/>
                  <a:lumOff val="50000"/>
                </a:prstClr>
              </a:solidFill>
            </a:endParaRPr>
          </a:p>
          <a:p>
            <a:pPr marL="0" lvl="0" indent="0">
              <a:buNone/>
            </a:pPr>
            <a:endParaRPr lang="ru-RU" sz="1500" dirty="0">
              <a:solidFill>
                <a:prstClr val="black">
                  <a:lumMod val="50000"/>
                  <a:lumOff val="50000"/>
                </a:prstClr>
              </a:solidFill>
            </a:endParaRPr>
          </a:p>
          <a:p>
            <a:pPr lvl="0" algn="r"/>
            <a:r>
              <a:rPr lang="ru-RU" sz="1600" dirty="0"/>
              <a:t>Раздел имущества в долевой собственности </a:t>
            </a:r>
            <a:endParaRPr lang="ru-RU" sz="1600" dirty="0" smtClean="0"/>
          </a:p>
          <a:p>
            <a:pPr marL="0" lvl="0" indent="0" algn="r">
              <a:buNone/>
            </a:pPr>
            <a:r>
              <a:rPr lang="ru-RU" sz="1500" u="sng" dirty="0" smtClean="0">
                <a:solidFill>
                  <a:prstClr val="black">
                    <a:lumMod val="50000"/>
                    <a:lumOff val="50000"/>
                  </a:prstClr>
                </a:solidFill>
              </a:rPr>
              <a:t>Суть </a:t>
            </a:r>
            <a:r>
              <a:rPr lang="ru-RU" sz="1500" u="sng" dirty="0">
                <a:solidFill>
                  <a:prstClr val="black">
                    <a:lumMod val="50000"/>
                    <a:lumOff val="50000"/>
                  </a:prstClr>
                </a:solidFill>
              </a:rPr>
              <a:t>спора:</a:t>
            </a:r>
          </a:p>
          <a:p>
            <a:pPr marL="0" lvl="0" indent="0" algn="r">
              <a:buNone/>
            </a:pPr>
            <a:r>
              <a:rPr lang="ru-RU" sz="1600" dirty="0"/>
              <a:t>Гражданин С. и гражданка Д. являлись совместными собственниками дачи в долях 1/2 и 1/2. Между ними возник спор о разделе дачи. Гражданин С. требовал раздела дачи в натуре, а гражданка Д. предлагала продажу дачи и раздел вырученных денежных средств. </a:t>
            </a:r>
            <a:endParaRPr lang="ru-RU" sz="1600" dirty="0" smtClean="0"/>
          </a:p>
          <a:p>
            <a:pPr marL="0" lvl="0" indent="0" algn="r">
              <a:buNone/>
            </a:pPr>
            <a:r>
              <a:rPr lang="ru-RU" sz="1500" u="sng" dirty="0" smtClean="0">
                <a:solidFill>
                  <a:prstClr val="black">
                    <a:lumMod val="50000"/>
                    <a:lumOff val="50000"/>
                  </a:prstClr>
                </a:solidFill>
              </a:rPr>
              <a:t>Судебные </a:t>
            </a:r>
            <a:r>
              <a:rPr lang="ru-RU" sz="1500" u="sng" dirty="0">
                <a:solidFill>
                  <a:prstClr val="black">
                    <a:lumMod val="50000"/>
                    <a:lumOff val="50000"/>
                  </a:prstClr>
                </a:solidFill>
              </a:rPr>
              <a:t>решения:</a:t>
            </a:r>
            <a:endParaRPr lang="ru-RU" sz="1500" dirty="0">
              <a:solidFill>
                <a:prstClr val="black">
                  <a:lumMod val="50000"/>
                  <a:lumOff val="50000"/>
                </a:prstClr>
              </a:solidFill>
            </a:endParaRPr>
          </a:p>
          <a:p>
            <a:pPr marL="0" lvl="0" indent="0" algn="r">
              <a:buNone/>
            </a:pPr>
            <a:r>
              <a:rPr lang="ru-RU" sz="1600" dirty="0"/>
              <a:t>Суд установил, что раздел дачи в натуре невозможен, поскольку дача представляет собой единое целое. Суд вынес решение о продаже дачи и разделе вырученных денежных средств в соответствии с долями собственников.</a:t>
            </a:r>
            <a:endParaRPr lang="ru-RU" sz="2200"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156123360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31" y="692696"/>
            <a:ext cx="9144000" cy="1600200"/>
          </a:xfrm>
        </p:spPr>
        <p:txBody>
          <a:bodyPr/>
          <a:lstStyle/>
          <a:p>
            <a:r>
              <a:rPr lang="ru-RU" sz="4000" dirty="0">
                <a:effectLst>
                  <a:outerShdw blurRad="38100" dist="38100" dir="2700000" algn="tl">
                    <a:srgbClr val="000000">
                      <a:alpha val="43137"/>
                    </a:srgbClr>
                  </a:outerShdw>
                </a:effectLst>
              </a:rPr>
              <a:t>20.  Право собственности и другие вещные права на землю</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2289" y="1473277"/>
            <a:ext cx="9144000" cy="5373216"/>
          </a:xfrm>
        </p:spPr>
        <p:txBody>
          <a:bodyPr>
            <a:normAutofit fontScale="70000" lnSpcReduction="20000"/>
          </a:bodyPr>
          <a:lstStyle/>
          <a:p>
            <a:r>
              <a:rPr lang="ru-RU" dirty="0"/>
              <a:t>Объект: сфера права собственности и других вещных прав на землю</a:t>
            </a:r>
            <a:r>
              <a:rPr lang="ru-RU" dirty="0" smtClean="0"/>
              <a:t>.</a:t>
            </a:r>
          </a:p>
          <a:p>
            <a:endParaRPr lang="ru-RU" dirty="0"/>
          </a:p>
          <a:p>
            <a:r>
              <a:rPr lang="ru-RU" dirty="0"/>
              <a:t>Объективная сторона: </a:t>
            </a:r>
          </a:p>
          <a:p>
            <a:pPr marL="0" indent="0">
              <a:buNone/>
            </a:pPr>
            <a:r>
              <a:rPr lang="ru-RU" dirty="0"/>
              <a:t>Лица, имеющие в собственности земельный участок, вправе продавать его, дарить, отдавать в залог или сдавать в аренду и распоряжаться им иным образом </a:t>
            </a:r>
            <a:r>
              <a:rPr lang="ru-RU" dirty="0" smtClean="0"/>
              <a:t>(ст. 209)</a:t>
            </a:r>
            <a:r>
              <a:rPr lang="ru-RU" dirty="0"/>
              <a:t> постольку, поскольку соответствующие земли на основании </a:t>
            </a:r>
            <a:r>
              <a:rPr lang="ru-RU" dirty="0" smtClean="0"/>
              <a:t>закона</a:t>
            </a:r>
            <a:r>
              <a:rPr lang="ru-RU" dirty="0"/>
              <a:t> не исключены из оборота или не ограничены в обороте</a:t>
            </a:r>
            <a:r>
              <a:rPr lang="ru-RU" dirty="0" smtClean="0"/>
              <a:t>.</a:t>
            </a:r>
          </a:p>
          <a:p>
            <a:pPr marL="0" indent="0">
              <a:buNone/>
            </a:pPr>
            <a:r>
              <a:rPr lang="ru-RU" dirty="0"/>
              <a:t>На основании </a:t>
            </a:r>
            <a:r>
              <a:rPr lang="ru-RU" dirty="0" smtClean="0"/>
              <a:t>закона</a:t>
            </a:r>
            <a:r>
              <a:rPr lang="ru-RU" dirty="0"/>
              <a:t> и в установленном им порядке определяются земли сельскохозяйственного и иного целевого назначения, использование которых для других целей не допускается или ограничивается. Пользование земельным участком, отнесенным к таким землям, может осуществляться в пределах, определяемых его целевым назначением</a:t>
            </a:r>
            <a:r>
              <a:rPr lang="ru-RU" dirty="0" smtClean="0"/>
              <a:t>.</a:t>
            </a:r>
          </a:p>
          <a:p>
            <a:pPr marL="0" indent="0">
              <a:buNone/>
            </a:pPr>
            <a:endParaRPr lang="ru-RU" dirty="0"/>
          </a:p>
          <a:p>
            <a:r>
              <a:rPr lang="ru-RU" dirty="0"/>
              <a:t>Субъект: Физическое лицо, Юридическое </a:t>
            </a:r>
            <a:r>
              <a:rPr lang="ru-RU" dirty="0" smtClean="0"/>
              <a:t>лицо.</a:t>
            </a:r>
            <a:endParaRPr lang="ru-RU" dirty="0"/>
          </a:p>
          <a:p>
            <a:pPr marL="0" indent="0">
              <a:buNone/>
            </a:pPr>
            <a:endParaRPr lang="ru-RU" dirty="0"/>
          </a:p>
          <a:p>
            <a:r>
              <a:rPr lang="ru-RU" dirty="0"/>
              <a:t>Субъективная сторона: умысел и неосторожность.</a:t>
            </a:r>
          </a:p>
          <a:p>
            <a:endParaRPr lang="ru-RU" dirty="0"/>
          </a:p>
          <a:p>
            <a:r>
              <a:rPr lang="ru-RU" dirty="0"/>
              <a:t>Предмет: имущество</a:t>
            </a:r>
          </a:p>
          <a:p>
            <a:pPr marL="0" indent="0">
              <a:buNone/>
            </a:pPr>
            <a:endParaRPr lang="ru-RU" dirty="0" smtClean="0"/>
          </a:p>
        </p:txBody>
      </p:sp>
    </p:spTree>
    <p:extLst>
      <p:ext uri="{BB962C8B-B14F-4D97-AF65-F5344CB8AC3E}">
        <p14:creationId xmlns:p14="http://schemas.microsoft.com/office/powerpoint/2010/main" val="3159936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0"/>
            <a:ext cx="9036496" cy="1600200"/>
          </a:xfrm>
        </p:spPr>
        <p:txBody>
          <a:bodyPr/>
          <a:lstStyle/>
          <a:p>
            <a:r>
              <a:rPr lang="ru-RU" sz="2800" dirty="0">
                <a:effectLst>
                  <a:outerShdw blurRad="38100" dist="38100" dir="2700000" algn="tl">
                    <a:srgbClr val="000000">
                      <a:alpha val="43137"/>
                    </a:srgbClr>
                  </a:outerShdw>
                </a:effectLst>
              </a:rPr>
              <a:t>2.  Возникновение гражданских прав и обязанностей, осуществление и защита гражданских прав</a:t>
            </a:r>
            <a:endParaRPr lang="ru-RU" sz="2800" dirty="0"/>
          </a:p>
        </p:txBody>
      </p:sp>
      <p:sp>
        <p:nvSpPr>
          <p:cNvPr id="3" name="Объект 2"/>
          <p:cNvSpPr>
            <a:spLocks noGrp="1"/>
          </p:cNvSpPr>
          <p:nvPr>
            <p:ph idx="1"/>
          </p:nvPr>
        </p:nvSpPr>
        <p:spPr>
          <a:xfrm>
            <a:off x="0" y="1600200"/>
            <a:ext cx="9144000" cy="5257800"/>
          </a:xfrm>
        </p:spPr>
        <p:txBody>
          <a:bodyPr>
            <a:normAutofit fontScale="77500" lnSpcReduction="20000"/>
          </a:bodyPr>
          <a:lstStyle/>
          <a:p>
            <a:pPr marL="0" indent="0" algn="ctr">
              <a:buNone/>
            </a:pPr>
            <a:r>
              <a:rPr lang="ru-RU" sz="3200" i="1" u="sng" dirty="0"/>
              <a:t>Судебная практика</a:t>
            </a:r>
            <a:endParaRPr lang="ru-RU" sz="3200" i="1" dirty="0"/>
          </a:p>
          <a:p>
            <a:r>
              <a:rPr lang="ru-RU" sz="2000" dirty="0"/>
              <a:t>Дело о защите права на неприкосновенность </a:t>
            </a:r>
            <a:r>
              <a:rPr lang="ru-RU" sz="2000" dirty="0" smtClean="0"/>
              <a:t>жилища.</a:t>
            </a:r>
            <a:endParaRPr lang="ru-RU" sz="2000" dirty="0"/>
          </a:p>
          <a:p>
            <a:pPr marL="0" indent="0">
              <a:buNone/>
            </a:pPr>
            <a:r>
              <a:rPr lang="ru-RU" sz="2000" u="sng" dirty="0" smtClean="0"/>
              <a:t>Суть </a:t>
            </a:r>
            <a:r>
              <a:rPr lang="ru-RU" sz="2000" u="sng" dirty="0"/>
              <a:t>спора: </a:t>
            </a:r>
          </a:p>
          <a:p>
            <a:pPr marL="0" indent="0">
              <a:buNone/>
            </a:pPr>
            <a:r>
              <a:rPr lang="ru-RU" sz="2000" dirty="0"/>
              <a:t>Гражданин А, не имея ключей, проник в квартиру гражданина Б под предлогом, что его там ждут друзья. Гражданин Б обратился в суд, требуя возмещения морального вреда за нарушение его права на неприкосновенность жилища</a:t>
            </a:r>
            <a:r>
              <a:rPr lang="ru-RU" sz="2000" dirty="0" smtClean="0"/>
              <a:t>.</a:t>
            </a:r>
            <a:endParaRPr lang="ru-RU" sz="2000" dirty="0"/>
          </a:p>
          <a:p>
            <a:pPr marL="0" indent="0">
              <a:buNone/>
            </a:pPr>
            <a:r>
              <a:rPr lang="ru-RU" sz="2000" u="sng" dirty="0" smtClean="0"/>
              <a:t>Судебные </a:t>
            </a:r>
            <a:r>
              <a:rPr lang="ru-RU" sz="2000" u="sng" dirty="0"/>
              <a:t>решения:</a:t>
            </a:r>
          </a:p>
          <a:p>
            <a:pPr marL="0" indent="0">
              <a:buNone/>
            </a:pPr>
            <a:r>
              <a:rPr lang="ru-RU" sz="2000" dirty="0"/>
              <a:t>Суд удовлетворил иск гражданина Б, признав действия гражданина А неправомерными. Суд указал, что право на неприкосновенность жилища является неотъемлемым правом гражданина и может быть ограничено только в случаях, предусмотренных законом.</a:t>
            </a:r>
          </a:p>
          <a:p>
            <a:pPr marL="0" indent="0">
              <a:buNone/>
            </a:pPr>
            <a:endParaRPr lang="ru-RU" sz="2000" dirty="0" smtClean="0"/>
          </a:p>
          <a:p>
            <a:pPr marL="0" indent="0">
              <a:buNone/>
            </a:pPr>
            <a:endParaRPr lang="ru-RU" sz="2000" dirty="0"/>
          </a:p>
          <a:p>
            <a:pPr algn="r"/>
            <a:r>
              <a:rPr lang="ru-RU" sz="2000" dirty="0"/>
              <a:t>Дело о защите права на имя</a:t>
            </a:r>
          </a:p>
          <a:p>
            <a:pPr marL="0" indent="0" algn="r">
              <a:buNone/>
            </a:pPr>
            <a:r>
              <a:rPr lang="ru-RU" sz="2000" u="sng" dirty="0"/>
              <a:t>Суть спора: </a:t>
            </a:r>
            <a:endParaRPr lang="ru-RU" sz="2000" u="sng" dirty="0" smtClean="0"/>
          </a:p>
          <a:p>
            <a:pPr marL="0" indent="0" algn="r">
              <a:buNone/>
            </a:pPr>
            <a:r>
              <a:rPr lang="ru-RU" sz="2000" dirty="0" smtClean="0"/>
              <a:t>Гражданин </a:t>
            </a:r>
            <a:r>
              <a:rPr lang="ru-RU" sz="2000" dirty="0"/>
              <a:t>Е использовал в коммерческих целях имя известного актера без его согласия. Актер обратился в суд с требованием прекратить использование его имени и возместить моральный вред</a:t>
            </a:r>
            <a:r>
              <a:rPr lang="ru-RU" sz="2000" dirty="0" smtClean="0"/>
              <a:t>.</a:t>
            </a:r>
            <a:endParaRPr lang="ru-RU" sz="2000" dirty="0"/>
          </a:p>
          <a:p>
            <a:pPr marL="0" indent="0" algn="r">
              <a:buNone/>
            </a:pPr>
            <a:r>
              <a:rPr lang="ru-RU" sz="2000" u="sng" dirty="0"/>
              <a:t>Судебные решения</a:t>
            </a:r>
            <a:r>
              <a:rPr lang="ru-RU" sz="2000" u="sng" dirty="0" smtClean="0"/>
              <a:t>:</a:t>
            </a:r>
          </a:p>
          <a:p>
            <a:pPr marL="0" indent="0" algn="r">
              <a:buNone/>
            </a:pPr>
            <a:r>
              <a:rPr lang="ru-RU" sz="2000" u="sng" dirty="0" smtClean="0"/>
              <a:t> </a:t>
            </a:r>
            <a:r>
              <a:rPr lang="ru-RU" sz="2000" dirty="0"/>
              <a:t>Суд удовлетворил иск актера и обязал гражданина Е прекратить использование его имени в коммерческих целях. Суд указал, что право на имя является неотъемлемым правом гражданина и не может быть использовано без его согласия.</a:t>
            </a:r>
          </a:p>
          <a:p>
            <a:pPr algn="r"/>
            <a:endParaRPr lang="ru-RU" sz="2000" dirty="0" smtClean="0"/>
          </a:p>
        </p:txBody>
      </p:sp>
    </p:spTree>
    <p:extLst>
      <p:ext uri="{BB962C8B-B14F-4D97-AF65-F5344CB8AC3E}">
        <p14:creationId xmlns:p14="http://schemas.microsoft.com/office/powerpoint/2010/main" val="391722536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192" y="764704"/>
            <a:ext cx="9144000" cy="1600200"/>
          </a:xfrm>
        </p:spPr>
        <p:txBody>
          <a:bodyPr/>
          <a:lstStyle/>
          <a:p>
            <a:r>
              <a:rPr lang="ru-RU" sz="4000" dirty="0">
                <a:solidFill>
                  <a:srgbClr val="323232"/>
                </a:solidFill>
                <a:effectLst>
                  <a:outerShdw blurRad="38100" dist="38100" dir="2700000" algn="tl">
                    <a:srgbClr val="000000">
                      <a:alpha val="43137"/>
                    </a:srgbClr>
                  </a:outerShdw>
                </a:effectLst>
              </a:rPr>
              <a:t>20.  Право собственности и другие вещные права на землю</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107504" y="1600200"/>
            <a:ext cx="8856984" cy="5069160"/>
          </a:xfrm>
        </p:spPr>
        <p:txBody>
          <a:bodyPr>
            <a:normAutofit fontScale="70000" lnSpcReduction="20000"/>
          </a:bodyPr>
          <a:lstStyle/>
          <a:p>
            <a:r>
              <a:rPr lang="ru-RU" dirty="0"/>
              <a:t>Объект:</a:t>
            </a:r>
          </a:p>
          <a:p>
            <a:pPr marL="0" indent="0">
              <a:buNone/>
            </a:pPr>
            <a:r>
              <a:rPr lang="ru-RU" dirty="0" smtClean="0"/>
              <a:t>Объектом является </a:t>
            </a:r>
            <a:r>
              <a:rPr lang="ru-RU" dirty="0"/>
              <a:t>сфера </a:t>
            </a:r>
            <a:r>
              <a:rPr lang="ru-RU" dirty="0" smtClean="0"/>
              <a:t>права </a:t>
            </a:r>
            <a:r>
              <a:rPr lang="ru-RU" dirty="0"/>
              <a:t>собственности и </a:t>
            </a:r>
            <a:r>
              <a:rPr lang="ru-RU" dirty="0" smtClean="0"/>
              <a:t>других вещных прав </a:t>
            </a:r>
            <a:r>
              <a:rPr lang="ru-RU" dirty="0"/>
              <a:t>на </a:t>
            </a:r>
            <a:r>
              <a:rPr lang="ru-RU" dirty="0" smtClean="0"/>
              <a:t>землю.</a:t>
            </a:r>
          </a:p>
          <a:p>
            <a:pPr marL="0" indent="0">
              <a:buNone/>
            </a:pPr>
            <a:endParaRPr lang="ru-RU" dirty="0" smtClean="0"/>
          </a:p>
          <a:p>
            <a:r>
              <a:rPr lang="ru-RU" dirty="0"/>
              <a:t>Объективная сторона: </a:t>
            </a:r>
          </a:p>
          <a:p>
            <a:pPr marL="0" indent="0">
              <a:buNone/>
            </a:pPr>
            <a:r>
              <a:rPr lang="ru-RU" dirty="0"/>
              <a:t>Собственник земельного участка вправе использовать по своему усмотрению все, что находится над и под поверхностью этого участка, если иное не предусмотрено </a:t>
            </a:r>
            <a:r>
              <a:rPr lang="ru-RU" dirty="0" smtClean="0"/>
              <a:t>законами</a:t>
            </a:r>
            <a:r>
              <a:rPr lang="ru-RU" dirty="0"/>
              <a:t> о недрах, об использовании воздушного пространства, иными  законами  и не нарушает прав других лиц</a:t>
            </a:r>
            <a:r>
              <a:rPr lang="ru-RU" dirty="0" smtClean="0"/>
              <a:t>.</a:t>
            </a:r>
          </a:p>
          <a:p>
            <a:pPr marL="0" indent="0">
              <a:buNone/>
            </a:pPr>
            <a:r>
              <a:rPr lang="ru-RU" dirty="0"/>
              <a:t>Если иное не предусмотрено законом или договором, собственник земельного участка приобретает право собственности на здание, сооружение и иное недвижимое имущество, возведенное или созданное им для себя на принадлежащем ему участке</a:t>
            </a:r>
            <a:r>
              <a:rPr lang="ru-RU" dirty="0" smtClean="0"/>
              <a:t>.</a:t>
            </a:r>
          </a:p>
          <a:p>
            <a:pPr marL="0" indent="0">
              <a:buNone/>
            </a:pPr>
            <a:r>
              <a:rPr lang="ru-RU" dirty="0"/>
              <a:t>Земельные участки могут предоставляться их собственниками другим лицам на условиях и в порядке, которые предусмотрены гражданским и земельным </a:t>
            </a:r>
            <a:r>
              <a:rPr lang="ru-RU" dirty="0" smtClean="0"/>
              <a:t>законодательством.</a:t>
            </a:r>
          </a:p>
          <a:p>
            <a:pPr marL="0" indent="0">
              <a:buNone/>
            </a:pPr>
            <a:r>
              <a:rPr lang="ru-RU" dirty="0"/>
              <a:t>Лицо, не являющееся собственником земельного участка, осуществляет принадлежащие ему права владения и пользования участком на условиях и в пределах, установленных </a:t>
            </a:r>
            <a:r>
              <a:rPr lang="ru-RU" dirty="0" smtClean="0"/>
              <a:t>законом</a:t>
            </a:r>
            <a:r>
              <a:rPr lang="ru-RU" dirty="0"/>
              <a:t> или договором с собственником.</a:t>
            </a:r>
            <a:endParaRPr lang="ru-RU" dirty="0" smtClean="0"/>
          </a:p>
        </p:txBody>
      </p:sp>
    </p:spTree>
    <p:extLst>
      <p:ext uri="{BB962C8B-B14F-4D97-AF65-F5344CB8AC3E}">
        <p14:creationId xmlns:p14="http://schemas.microsoft.com/office/powerpoint/2010/main" val="3421063867"/>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0688"/>
            <a:ext cx="9144000" cy="1600200"/>
          </a:xfrm>
        </p:spPr>
        <p:txBody>
          <a:bodyPr/>
          <a:lstStyle/>
          <a:p>
            <a:r>
              <a:rPr lang="ru-RU" sz="4000" dirty="0">
                <a:solidFill>
                  <a:srgbClr val="323232"/>
                </a:solidFill>
                <a:effectLst>
                  <a:outerShdw blurRad="38100" dist="38100" dir="2700000" algn="tl">
                    <a:srgbClr val="000000">
                      <a:alpha val="43137"/>
                    </a:srgbClr>
                  </a:outerShdw>
                </a:effectLst>
              </a:rPr>
              <a:t>20.  Право собственности и другие вещные права на землю</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268760"/>
            <a:ext cx="9144000" cy="5589240"/>
          </a:xfrm>
        </p:spPr>
        <p:txBody>
          <a:bodyPr>
            <a:normAutofit fontScale="55000" lnSpcReduction="20000"/>
          </a:bodyPr>
          <a:lstStyle/>
          <a:p>
            <a:r>
              <a:rPr lang="ru-RU" dirty="0"/>
              <a:t>Субъект: </a:t>
            </a:r>
            <a:endParaRPr lang="ru-RU" dirty="0" smtClean="0"/>
          </a:p>
          <a:p>
            <a:pPr marL="0" indent="0">
              <a:buNone/>
            </a:pPr>
            <a:r>
              <a:rPr lang="ru-RU" dirty="0"/>
              <a:t>Субъектами права собственности и других вещных прав на землю в Российской Федерации могут быть: </a:t>
            </a:r>
          </a:p>
          <a:p>
            <a:pPr marL="457200" indent="-457200">
              <a:buAutoNum type="arabicPeriod"/>
            </a:pPr>
            <a:r>
              <a:rPr lang="ru-RU" dirty="0"/>
              <a:t>Физические лица: граждане Российской Федерации, иностранные граждане, лица без гражданства.</a:t>
            </a:r>
          </a:p>
          <a:p>
            <a:pPr marL="457200" indent="-457200">
              <a:buAutoNum type="arabicPeriod"/>
            </a:pPr>
            <a:r>
              <a:rPr lang="ru-RU" dirty="0"/>
              <a:t>Юридические лица: </a:t>
            </a:r>
          </a:p>
          <a:p>
            <a:pPr>
              <a:buFont typeface="Courier New" pitchFamily="49" charset="0"/>
              <a:buChar char="o"/>
            </a:pPr>
            <a:r>
              <a:rPr lang="ru-RU" dirty="0"/>
              <a:t> Коммерческие организации: акционерные общества, общества с ограниченной ответственностью, индивидуальные предприниматели и т.д. </a:t>
            </a:r>
          </a:p>
          <a:p>
            <a:pPr>
              <a:buFont typeface="Courier New" pitchFamily="49" charset="0"/>
              <a:buChar char="o"/>
            </a:pPr>
            <a:r>
              <a:rPr lang="ru-RU" dirty="0"/>
              <a:t> Некоммерческие организации: фонды, общественные организации, религиозные организации и т.д. </a:t>
            </a:r>
          </a:p>
          <a:p>
            <a:pPr>
              <a:buFont typeface="Courier New" pitchFamily="49" charset="0"/>
              <a:buChar char="o"/>
            </a:pPr>
            <a:r>
              <a:rPr lang="ru-RU" dirty="0"/>
              <a:t>Государственные органы: Российская Федерация, субъекты Российской Федерации (республики, края, области, города федерального значения, автономные округа, автономные области), муниципальные образования. </a:t>
            </a:r>
          </a:p>
          <a:p>
            <a:pPr>
              <a:buFont typeface="Courier New" pitchFamily="49" charset="0"/>
              <a:buChar char="o"/>
            </a:pPr>
            <a:r>
              <a:rPr lang="ru-RU" dirty="0"/>
              <a:t>Муниципальные предприятия: предприятия, находящиеся в собственности муниципальных образований. </a:t>
            </a:r>
          </a:p>
          <a:p>
            <a:pPr>
              <a:buFont typeface="Courier New" pitchFamily="49" charset="0"/>
              <a:buChar char="o"/>
            </a:pPr>
            <a:r>
              <a:rPr lang="ru-RU" dirty="0"/>
              <a:t> Государственные предприятия: предприятия, находящиеся в собственности Российской Федерации или ее субъектов.</a:t>
            </a:r>
          </a:p>
          <a:p>
            <a:pPr>
              <a:buFont typeface="Courier New" pitchFamily="49" charset="0"/>
              <a:buChar char="o"/>
            </a:pPr>
            <a:endParaRPr lang="ru-RU" dirty="0"/>
          </a:p>
          <a:p>
            <a:r>
              <a:rPr lang="ru-RU" dirty="0"/>
              <a:t>Субъективная сторона</a:t>
            </a:r>
            <a:r>
              <a:rPr lang="ru-RU" dirty="0" smtClean="0"/>
              <a:t>:</a:t>
            </a:r>
          </a:p>
          <a:p>
            <a:pPr>
              <a:buFont typeface="Courier New" pitchFamily="49" charset="0"/>
              <a:buChar char="o"/>
            </a:pPr>
            <a:r>
              <a:rPr lang="ru-RU" dirty="0"/>
              <a:t>Умышленное нарушение прав: </a:t>
            </a:r>
          </a:p>
          <a:p>
            <a:pPr marL="0" indent="0">
              <a:buNone/>
            </a:pPr>
            <a:r>
              <a:rPr lang="ru-RU" dirty="0"/>
              <a:t> Умышленные действия: лицо осознает, что нарушает право собственности или другое вещное право на землю, но делает это сознательно, желая получить для себя определенную выгоду. </a:t>
            </a:r>
          </a:p>
          <a:p>
            <a:pPr marL="0" indent="0">
              <a:buNone/>
            </a:pPr>
            <a:r>
              <a:rPr lang="ru-RU" i="1" dirty="0"/>
              <a:t>Пример</a:t>
            </a:r>
            <a:r>
              <a:rPr lang="ru-RU" dirty="0"/>
              <a:t>: Захват чужого земельного участка, подделка документов, незаконная вырубка леса, строительство без разрешения на чужом участке.</a:t>
            </a:r>
          </a:p>
          <a:p>
            <a:pPr marL="0" indent="0">
              <a:buNone/>
            </a:pPr>
            <a:endParaRPr lang="ru-RU" dirty="0" smtClean="0"/>
          </a:p>
          <a:p>
            <a:pPr>
              <a:buFont typeface="Courier New" pitchFamily="49" charset="0"/>
              <a:buChar char="o"/>
            </a:pPr>
            <a:r>
              <a:rPr lang="ru-RU" dirty="0" smtClean="0"/>
              <a:t>Неосторожное </a:t>
            </a:r>
            <a:r>
              <a:rPr lang="ru-RU" dirty="0"/>
              <a:t>нарушение прав: </a:t>
            </a:r>
          </a:p>
          <a:p>
            <a:pPr marL="0" indent="0">
              <a:buNone/>
            </a:pPr>
            <a:r>
              <a:rPr lang="ru-RU" dirty="0" smtClean="0"/>
              <a:t>Неосторожные </a:t>
            </a:r>
            <a:r>
              <a:rPr lang="ru-RU" dirty="0"/>
              <a:t>действия: лицо не предвидело возможности нарушения прав, хотя могло и должно было предвидеть ее. </a:t>
            </a:r>
          </a:p>
          <a:p>
            <a:pPr marL="0" indent="0">
              <a:buNone/>
            </a:pPr>
            <a:r>
              <a:rPr lang="ru-RU" i="1" dirty="0"/>
              <a:t>Пример</a:t>
            </a:r>
            <a:r>
              <a:rPr lang="ru-RU" dirty="0"/>
              <a:t>: Незаконная постройка, ошибочно выбранное место для строительства на чужой земле.</a:t>
            </a:r>
          </a:p>
          <a:p>
            <a:endParaRPr lang="ru-RU" dirty="0"/>
          </a:p>
        </p:txBody>
      </p:sp>
    </p:spTree>
    <p:extLst>
      <p:ext uri="{BB962C8B-B14F-4D97-AF65-F5344CB8AC3E}">
        <p14:creationId xmlns:p14="http://schemas.microsoft.com/office/powerpoint/2010/main" val="3392305705"/>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89" y="764704"/>
            <a:ext cx="9144000" cy="1600200"/>
          </a:xfrm>
        </p:spPr>
        <p:txBody>
          <a:bodyPr/>
          <a:lstStyle/>
          <a:p>
            <a:r>
              <a:rPr lang="ru-RU" sz="4000" dirty="0">
                <a:solidFill>
                  <a:srgbClr val="323232"/>
                </a:solidFill>
                <a:effectLst>
                  <a:outerShdw blurRad="38100" dist="38100" dir="2700000" algn="tl">
                    <a:srgbClr val="000000">
                      <a:alpha val="43137"/>
                    </a:srgbClr>
                  </a:outerShdw>
                </a:effectLst>
              </a:rPr>
              <a:t>20.  Право собственности и другие вещные права на землю</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484784"/>
            <a:ext cx="9144000" cy="5373216"/>
          </a:xfrm>
        </p:spPr>
        <p:txBody>
          <a:bodyPr>
            <a:normAutofit fontScale="62500" lnSpcReduction="20000"/>
          </a:bodyPr>
          <a:lstStyle/>
          <a:p>
            <a:pPr marL="0" indent="0" algn="ctr">
              <a:buNone/>
            </a:pPr>
            <a:r>
              <a:rPr lang="ru-RU" sz="3800" u="sng" dirty="0"/>
              <a:t>Судебная практика</a:t>
            </a:r>
          </a:p>
          <a:p>
            <a:endParaRPr lang="ru-RU" sz="2600" dirty="0"/>
          </a:p>
          <a:p>
            <a:r>
              <a:rPr lang="ru-RU" sz="2600" dirty="0"/>
              <a:t>Дело о признании права собственности на земельный </a:t>
            </a:r>
            <a:r>
              <a:rPr lang="ru-RU" sz="2600" dirty="0" smtClean="0"/>
              <a:t>участок</a:t>
            </a:r>
          </a:p>
          <a:p>
            <a:pPr marL="0" indent="0">
              <a:buNone/>
            </a:pPr>
            <a:endParaRPr lang="ru-RU" sz="2600" dirty="0"/>
          </a:p>
          <a:p>
            <a:pPr marL="0" indent="0">
              <a:buNone/>
            </a:pPr>
            <a:r>
              <a:rPr lang="ru-RU" sz="2600" u="sng" dirty="0"/>
              <a:t>Суть спора: </a:t>
            </a:r>
            <a:r>
              <a:rPr lang="ru-RU" sz="2600" dirty="0"/>
              <a:t>Гражданин А  заявил  в  суд  требование  о  признании  права  собственности  на  земельный  участок.  Он  предоставил  документы  о  том,  что  он  фактически  владел  участком  в  течение  15  лет,  но  право  собственности  не  было  оформлено  официально. </a:t>
            </a:r>
            <a:endParaRPr lang="ru-RU" sz="2600" dirty="0" smtClean="0"/>
          </a:p>
          <a:p>
            <a:pPr marL="0" indent="0">
              <a:buNone/>
            </a:pPr>
            <a:endParaRPr lang="ru-RU" sz="2600" dirty="0"/>
          </a:p>
          <a:p>
            <a:pPr marL="0" indent="0">
              <a:buNone/>
            </a:pPr>
            <a:r>
              <a:rPr lang="ru-RU" sz="2600" u="sng" dirty="0"/>
              <a:t>Судебные решения: </a:t>
            </a:r>
            <a:r>
              <a:rPr lang="ru-RU" sz="2600" dirty="0"/>
              <a:t>Суд  признал  право  собственности  А  на  участок,  основываясь  на  фактическом  владении  в  течение  длительного  времени  и  отсутствии  у  других  лиц  правовых  оснований  на  собственность  на  этот  участок</a:t>
            </a:r>
            <a:r>
              <a:rPr lang="ru-RU" sz="2600" dirty="0" smtClean="0"/>
              <a:t>.</a:t>
            </a:r>
          </a:p>
          <a:p>
            <a:pPr marL="0" indent="0">
              <a:buNone/>
            </a:pPr>
            <a:endParaRPr lang="ru-RU" sz="2600" dirty="0"/>
          </a:p>
          <a:p>
            <a:pPr marL="0" indent="0">
              <a:buNone/>
            </a:pPr>
            <a:endParaRPr lang="ru-RU" sz="2600" dirty="0" smtClean="0"/>
          </a:p>
          <a:p>
            <a:pPr marL="0" indent="0">
              <a:buNone/>
            </a:pPr>
            <a:endParaRPr lang="ru-RU" sz="2600" dirty="0"/>
          </a:p>
          <a:p>
            <a:pPr algn="r"/>
            <a:r>
              <a:rPr lang="ru-RU" sz="2600" dirty="0"/>
              <a:t>Дело о расторжении договора аренды</a:t>
            </a:r>
          </a:p>
          <a:p>
            <a:pPr marL="0" indent="0" algn="r">
              <a:buNone/>
            </a:pPr>
            <a:endParaRPr lang="ru-RU" sz="2600" dirty="0"/>
          </a:p>
          <a:p>
            <a:pPr marL="0" indent="0" algn="r">
              <a:buNone/>
            </a:pPr>
            <a:r>
              <a:rPr lang="ru-RU" sz="2600" u="sng" dirty="0"/>
              <a:t>Суть спора: </a:t>
            </a:r>
            <a:r>
              <a:rPr lang="ru-RU" sz="2600" dirty="0"/>
              <a:t>Арендатор  земельного  участка  F  не  выполнял  условия  договора  аренды  (не  вносил  арендную  плату).  Арендодатель  обратился  в  суд  с  требованием  о  расторжении  договора  аренды.</a:t>
            </a:r>
          </a:p>
          <a:p>
            <a:pPr marL="0" indent="0" algn="r">
              <a:buNone/>
            </a:pPr>
            <a:endParaRPr lang="ru-RU" sz="2600" dirty="0"/>
          </a:p>
          <a:p>
            <a:pPr marL="0" indent="0" algn="r">
              <a:buNone/>
            </a:pPr>
            <a:r>
              <a:rPr lang="ru-RU" sz="2600" u="sng" dirty="0"/>
              <a:t>Судебные решения: </a:t>
            </a:r>
            <a:r>
              <a:rPr lang="ru-RU" sz="2600" dirty="0"/>
              <a:t>Суд  удовлетворил  требование  арендодателя  и  расторг  договор  аренды  в  связи  с  нарушением  условий  договора  арендатором.</a:t>
            </a:r>
          </a:p>
          <a:p>
            <a:pPr marL="0" indent="0" algn="r">
              <a:buNone/>
            </a:pPr>
            <a:endParaRPr lang="ru-RU" dirty="0"/>
          </a:p>
        </p:txBody>
      </p:sp>
    </p:spTree>
    <p:extLst>
      <p:ext uri="{BB962C8B-B14F-4D97-AF65-F5344CB8AC3E}">
        <p14:creationId xmlns:p14="http://schemas.microsoft.com/office/powerpoint/2010/main" val="2677937747"/>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92696"/>
            <a:ext cx="9144000" cy="1600200"/>
          </a:xfrm>
        </p:spPr>
        <p:txBody>
          <a:bodyPr/>
          <a:lstStyle/>
          <a:p>
            <a:r>
              <a:rPr lang="ru-RU" sz="4000" dirty="0">
                <a:solidFill>
                  <a:srgbClr val="323232"/>
                </a:solidFill>
                <a:effectLst>
                  <a:outerShdw blurRad="38100" dist="38100" dir="2700000" algn="tl">
                    <a:srgbClr val="000000">
                      <a:alpha val="43137"/>
                    </a:srgbClr>
                  </a:outerShdw>
                </a:effectLst>
              </a:rPr>
              <a:t>20.  Право собственности и другие вещные права на землю</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412776"/>
            <a:ext cx="9144000" cy="5445224"/>
          </a:xfrm>
        </p:spPr>
        <p:txBody>
          <a:bodyPr>
            <a:normAutofit fontScale="55000" lnSpcReduction="20000"/>
          </a:bodyPr>
          <a:lstStyle/>
          <a:p>
            <a:pPr marL="0" indent="0">
              <a:buNone/>
            </a:pPr>
            <a:r>
              <a:rPr lang="ru-RU" sz="3300" b="1" dirty="0"/>
              <a:t>ГК РФ Статья 263. Застройка земельного </a:t>
            </a:r>
            <a:r>
              <a:rPr lang="ru-RU" sz="3300" b="1" dirty="0" smtClean="0"/>
              <a:t>участка</a:t>
            </a:r>
          </a:p>
          <a:p>
            <a:r>
              <a:rPr lang="ru-RU" sz="2900" u="sng" dirty="0" smtClean="0">
                <a:solidFill>
                  <a:prstClr val="black">
                    <a:lumMod val="50000"/>
                    <a:lumOff val="50000"/>
                  </a:prstClr>
                </a:solidFill>
              </a:rPr>
              <a:t>Объект</a:t>
            </a:r>
            <a:r>
              <a:rPr lang="ru-RU" sz="2900" dirty="0">
                <a:solidFill>
                  <a:prstClr val="black">
                    <a:lumMod val="50000"/>
                    <a:lumOff val="50000"/>
                  </a:prstClr>
                </a:solidFill>
              </a:rPr>
              <a:t>: Сфера </a:t>
            </a:r>
            <a:r>
              <a:rPr lang="ru-RU" sz="2900" dirty="0" smtClean="0">
                <a:solidFill>
                  <a:prstClr val="black">
                    <a:lumMod val="50000"/>
                    <a:lumOff val="50000"/>
                  </a:prstClr>
                </a:solidFill>
              </a:rPr>
              <a:t>застройки </a:t>
            </a:r>
            <a:r>
              <a:rPr lang="ru-RU" sz="2900" dirty="0">
                <a:solidFill>
                  <a:prstClr val="black">
                    <a:lumMod val="50000"/>
                    <a:lumOff val="50000"/>
                  </a:prstClr>
                </a:solidFill>
              </a:rPr>
              <a:t>земельного </a:t>
            </a:r>
            <a:r>
              <a:rPr lang="ru-RU" sz="2900" dirty="0" smtClean="0">
                <a:solidFill>
                  <a:prstClr val="black">
                    <a:lumMod val="50000"/>
                    <a:lumOff val="50000"/>
                  </a:prstClr>
                </a:solidFill>
              </a:rPr>
              <a:t>участка.</a:t>
            </a:r>
          </a:p>
          <a:p>
            <a:r>
              <a:rPr lang="ru-RU" sz="2900" u="sng" dirty="0" smtClean="0">
                <a:solidFill>
                  <a:prstClr val="black">
                    <a:lumMod val="50000"/>
                    <a:lumOff val="50000"/>
                  </a:prstClr>
                </a:solidFill>
              </a:rPr>
              <a:t>Объективная сторона: </a:t>
            </a:r>
          </a:p>
          <a:p>
            <a:pPr lvl="0"/>
            <a:r>
              <a:rPr lang="ru-RU" sz="2900" dirty="0"/>
              <a:t>Собственник земельного участка может возводить на нем здания и сооружения, осуществлять их перестройку или снос, разрешать строительство на своем участке другим лицам. Эти права осуществляются при условии соблюдения градостроительных и строительных норм и правил, а также требований о </a:t>
            </a:r>
            <a:r>
              <a:rPr lang="ru-RU" sz="2900" dirty="0" smtClean="0"/>
              <a:t>целевом назначении земельного </a:t>
            </a:r>
            <a:r>
              <a:rPr lang="ru-RU" sz="2900" dirty="0"/>
              <a:t>участка </a:t>
            </a:r>
            <a:r>
              <a:rPr lang="ru-RU" sz="2900" dirty="0" smtClean="0"/>
              <a:t>(п. 2 ст. 260).</a:t>
            </a:r>
            <a:endParaRPr lang="ru-RU" sz="2900" dirty="0" smtClean="0">
              <a:solidFill>
                <a:prstClr val="black">
                  <a:lumMod val="50000"/>
                  <a:lumOff val="50000"/>
                </a:prstClr>
              </a:solidFill>
            </a:endParaRPr>
          </a:p>
          <a:p>
            <a:pPr lvl="0"/>
            <a:r>
              <a:rPr lang="ru-RU" sz="2900" dirty="0">
                <a:solidFill>
                  <a:prstClr val="black">
                    <a:lumMod val="50000"/>
                    <a:lumOff val="50000"/>
                  </a:prstClr>
                </a:solidFill>
              </a:rPr>
              <a:t> </a:t>
            </a:r>
            <a:r>
              <a:rPr lang="ru-RU" sz="2900" u="sng" dirty="0">
                <a:solidFill>
                  <a:prstClr val="black">
                    <a:lumMod val="50000"/>
                    <a:lumOff val="50000"/>
                  </a:prstClr>
                </a:solidFill>
              </a:rPr>
              <a:t>Субъект: </a:t>
            </a:r>
          </a:p>
          <a:p>
            <a:pPr lvl="0">
              <a:buFont typeface="Courier New" pitchFamily="49" charset="0"/>
              <a:buChar char="o"/>
            </a:pPr>
            <a:r>
              <a:rPr lang="ru-RU" sz="2900" dirty="0"/>
              <a:t>Собственник земельного участка: </a:t>
            </a:r>
            <a:r>
              <a:rPr lang="ru-RU" sz="2900" dirty="0" smtClean="0"/>
              <a:t>Собственник </a:t>
            </a:r>
            <a:r>
              <a:rPr lang="ru-RU" sz="2900" dirty="0"/>
              <a:t>земли имеет право застраивать свой участок в соответствии с его целевым назначением, градостроительными нормами и законодательством</a:t>
            </a:r>
            <a:r>
              <a:rPr lang="ru-RU" sz="2900" dirty="0" smtClean="0"/>
              <a:t>.</a:t>
            </a:r>
          </a:p>
          <a:p>
            <a:pPr lvl="0">
              <a:buFont typeface="Courier New" pitchFamily="49" charset="0"/>
              <a:buChar char="o"/>
            </a:pPr>
            <a:r>
              <a:rPr lang="ru-RU" sz="2900" dirty="0"/>
              <a:t>Арендатор земельного участка</a:t>
            </a:r>
            <a:r>
              <a:rPr lang="ru-RU" sz="2900" dirty="0" smtClean="0"/>
              <a:t>: </a:t>
            </a:r>
            <a:r>
              <a:rPr lang="ru-RU" sz="2900" dirty="0"/>
              <a:t>Арендатор может застраивать участок только в случаях, если это предусмотрено договором аренды</a:t>
            </a:r>
            <a:r>
              <a:rPr lang="ru-RU" sz="2900" dirty="0" smtClean="0"/>
              <a:t>.</a:t>
            </a:r>
          </a:p>
          <a:p>
            <a:pPr lvl="0">
              <a:buFont typeface="Courier New" pitchFamily="49" charset="0"/>
              <a:buChar char="o"/>
            </a:pPr>
            <a:r>
              <a:rPr lang="ru-RU" sz="2900" dirty="0"/>
              <a:t>Иные лица: </a:t>
            </a:r>
            <a:r>
              <a:rPr lang="ru-RU" sz="2900" dirty="0" smtClean="0"/>
              <a:t>В </a:t>
            </a:r>
            <a:r>
              <a:rPr lang="ru-RU" sz="2900" dirty="0"/>
              <a:t>некоторых случаях застройкой могут заниматься и другие лица, например, инвесторы, строительные компании, государственные органы и т.д.</a:t>
            </a:r>
            <a:endParaRPr lang="ru-RU" sz="2900" u="sng" dirty="0">
              <a:solidFill>
                <a:prstClr val="black">
                  <a:lumMod val="50000"/>
                  <a:lumOff val="50000"/>
                </a:prstClr>
              </a:solidFill>
            </a:endParaRPr>
          </a:p>
          <a:p>
            <a:pPr lvl="0"/>
            <a:r>
              <a:rPr lang="ru-RU" sz="2900" u="sng" dirty="0">
                <a:solidFill>
                  <a:prstClr val="black">
                    <a:lumMod val="50000"/>
                    <a:lumOff val="50000"/>
                  </a:prstClr>
                </a:solidFill>
              </a:rPr>
              <a:t>Субъективная сторона:</a:t>
            </a:r>
          </a:p>
          <a:p>
            <a:pPr lvl="0">
              <a:buFont typeface="Courier New" pitchFamily="49" charset="0"/>
              <a:buChar char="o"/>
            </a:pPr>
            <a:r>
              <a:rPr lang="ru-RU" sz="2900" dirty="0">
                <a:solidFill>
                  <a:prstClr val="black">
                    <a:lumMod val="50000"/>
                    <a:lumOff val="50000"/>
                  </a:prstClr>
                </a:solidFill>
              </a:rPr>
              <a:t>Умысел </a:t>
            </a:r>
          </a:p>
          <a:p>
            <a:pPr marL="0" lvl="0" indent="0">
              <a:buNone/>
            </a:pPr>
            <a:r>
              <a:rPr lang="ru-RU" sz="2900" i="1" dirty="0"/>
              <a:t>Например</a:t>
            </a:r>
            <a:r>
              <a:rPr lang="ru-RU" sz="2900" dirty="0"/>
              <a:t>, Строительство дома без получения необходимых разрешений и документов, зная о том, что это нарушает закон.</a:t>
            </a:r>
          </a:p>
          <a:p>
            <a:pPr lvl="0">
              <a:buFont typeface="Courier New" pitchFamily="49" charset="0"/>
              <a:buChar char="o"/>
            </a:pPr>
            <a:r>
              <a:rPr lang="ru-RU" sz="2900" dirty="0">
                <a:solidFill>
                  <a:prstClr val="black">
                    <a:lumMod val="50000"/>
                    <a:lumOff val="50000"/>
                  </a:prstClr>
                </a:solidFill>
              </a:rPr>
              <a:t>Неосторожность </a:t>
            </a:r>
          </a:p>
          <a:p>
            <a:pPr marL="0" lvl="0" indent="0">
              <a:buNone/>
            </a:pPr>
            <a:r>
              <a:rPr lang="ru-RU" sz="2900" i="1" dirty="0"/>
              <a:t>Например</a:t>
            </a:r>
            <a:r>
              <a:rPr lang="ru-RU" sz="2900" dirty="0"/>
              <a:t>, Строительство дома с нарушением норм градостроительства, не зная о них или не уделяя им достаточно внимания.</a:t>
            </a:r>
            <a:endParaRPr lang="ru-RU" sz="2900" dirty="0">
              <a:solidFill>
                <a:prstClr val="black">
                  <a:lumMod val="50000"/>
                  <a:lumOff val="50000"/>
                </a:prstClr>
              </a:solidFill>
            </a:endParaRPr>
          </a:p>
          <a:p>
            <a:pPr lvl="0"/>
            <a:r>
              <a:rPr lang="ru-RU" sz="2900" u="sng" dirty="0">
                <a:solidFill>
                  <a:prstClr val="black">
                    <a:lumMod val="50000"/>
                    <a:lumOff val="50000"/>
                  </a:prstClr>
                </a:solidFill>
              </a:rPr>
              <a:t>Предмет</a:t>
            </a:r>
            <a:r>
              <a:rPr lang="ru-RU" sz="2900" dirty="0">
                <a:solidFill>
                  <a:prstClr val="black">
                    <a:lumMod val="50000"/>
                    <a:lumOff val="50000"/>
                  </a:prstClr>
                </a:solidFill>
              </a:rPr>
              <a:t>: </a:t>
            </a:r>
            <a:r>
              <a:rPr lang="ru-RU" sz="2900" dirty="0"/>
              <a:t>здания и сооружения</a:t>
            </a:r>
          </a:p>
        </p:txBody>
      </p:sp>
    </p:spTree>
    <p:extLst>
      <p:ext uri="{BB962C8B-B14F-4D97-AF65-F5344CB8AC3E}">
        <p14:creationId xmlns:p14="http://schemas.microsoft.com/office/powerpoint/2010/main" val="249153864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434" y="620688"/>
            <a:ext cx="9144000" cy="1600200"/>
          </a:xfrm>
        </p:spPr>
        <p:txBody>
          <a:bodyPr/>
          <a:lstStyle/>
          <a:p>
            <a:r>
              <a:rPr lang="ru-RU" sz="4000" dirty="0">
                <a:solidFill>
                  <a:srgbClr val="323232"/>
                </a:solidFill>
                <a:effectLst>
                  <a:outerShdw blurRad="38100" dist="38100" dir="2700000" algn="tl">
                    <a:srgbClr val="000000">
                      <a:alpha val="43137"/>
                    </a:srgbClr>
                  </a:outerShdw>
                </a:effectLst>
              </a:rPr>
              <a:t>20.  Право собственности и другие вещные права на землю</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340768"/>
            <a:ext cx="9144000" cy="5517232"/>
          </a:xfrm>
        </p:spPr>
        <p:txBody>
          <a:bodyPr>
            <a:normAutofit fontScale="62500" lnSpcReduction="20000"/>
          </a:bodyPr>
          <a:lstStyle/>
          <a:p>
            <a:pPr marL="0" lvl="0" indent="0">
              <a:buNone/>
            </a:pPr>
            <a:r>
              <a:rPr lang="ru-RU" sz="2600" b="1" dirty="0">
                <a:solidFill>
                  <a:prstClr val="black">
                    <a:lumMod val="50000"/>
                    <a:lumOff val="50000"/>
                  </a:prstClr>
                </a:solidFill>
              </a:rPr>
              <a:t>ГК РФ Статья 263. Застройка земельного участка</a:t>
            </a:r>
          </a:p>
          <a:p>
            <a:r>
              <a:rPr lang="ru-RU" dirty="0"/>
              <a:t>Положения п. 1 комментируемой статьи основаны на положении ст. 36 Конституции РФ, согласно которому владение, пользование и распоряжение землей и другими природными ресурсами осуществляются их собственниками свободно, если это не наносит ущерба окружающей среде и не нарушает прав и законных интересов иных лиц и условий и порядка пользования землей, установленных законом. Собственник земельного участка обладает следующими правомочиями в области застройки земельного участка: он может самостоятельно возводить на нем здания и сооружения, осуществлять их перестройку или снос, разрешать строительство на своем участке другим лицам.</a:t>
            </a:r>
          </a:p>
          <a:p>
            <a:r>
              <a:rPr lang="ru-RU" dirty="0"/>
              <a:t>Реализация указанных правомочий должна осуществляться с учетом требования о целевом использовании земельного участка. Возможности застройки отдельных категорий земель исходя из их целевого назначения определяются земельным законодательством. Также при застройке должны соблюдаться правила землепользования и застройки, утвержденные в соответствии с градостроительным законодательством, иные градостроительные нормы и правила.</a:t>
            </a:r>
          </a:p>
          <a:p>
            <a:r>
              <a:rPr lang="ru-RU" dirty="0" smtClean="0"/>
              <a:t>Пункт </a:t>
            </a:r>
            <a:r>
              <a:rPr lang="ru-RU" dirty="0"/>
              <a:t>2 комментируемой статьи устанавливает диспозитивное положение, согласно которому собственник земельного участка приобретает право собственности на здание, сооружение и иное недвижимое имущество при условии, что это имущество создано им для себя. Данное положение корреспондирует с принципом единства судьбы земельных участков и прочно связанных с ними </a:t>
            </a:r>
            <a:r>
              <a:rPr lang="ru-RU" dirty="0" smtClean="0"/>
              <a:t>объектов. </a:t>
            </a:r>
            <a:r>
              <a:rPr lang="ru-RU" dirty="0"/>
              <a:t>Вместе с тем установлено, что иное может быть предусмотрено законом или договором. Однако, если имущество создается для себя, сложно предположить как оно может оказаться в собственности другого лица, особенно на основании договора. Если вещь создана для себя с соблюдением требований законодательства и иных нормативных правовых актов, она должна поступить в собственность создателя, что предусматривает и ст. 218 Кодекса. Созданное для себя имущество может быть лишь впоследствии отчуждено либо перейти к другому лицу в силу указания закона.</a:t>
            </a:r>
          </a:p>
          <a:p>
            <a:endParaRPr lang="ru-RU" dirty="0"/>
          </a:p>
        </p:txBody>
      </p:sp>
    </p:spTree>
    <p:extLst>
      <p:ext uri="{BB962C8B-B14F-4D97-AF65-F5344CB8AC3E}">
        <p14:creationId xmlns:p14="http://schemas.microsoft.com/office/powerpoint/2010/main" val="3706322604"/>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484" y="620688"/>
            <a:ext cx="9144000" cy="1600200"/>
          </a:xfrm>
        </p:spPr>
        <p:txBody>
          <a:bodyPr/>
          <a:lstStyle/>
          <a:p>
            <a:r>
              <a:rPr lang="ru-RU" sz="4000" dirty="0">
                <a:solidFill>
                  <a:srgbClr val="323232"/>
                </a:solidFill>
                <a:effectLst>
                  <a:outerShdw blurRad="38100" dist="38100" dir="2700000" algn="tl">
                    <a:srgbClr val="000000">
                      <a:alpha val="43137"/>
                    </a:srgbClr>
                  </a:outerShdw>
                </a:effectLst>
              </a:rPr>
              <a:t>20.  Право собственности и другие вещные права на землю</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340768"/>
            <a:ext cx="9144000" cy="5517232"/>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t>ГК РФ Статья 263 </a:t>
            </a:r>
            <a:endParaRPr lang="ru-RU" b="1" dirty="0" smtClean="0"/>
          </a:p>
          <a:p>
            <a:r>
              <a:rPr lang="ru-RU" dirty="0"/>
              <a:t>Нарушение норм градостроительства</a:t>
            </a:r>
            <a:r>
              <a:rPr lang="ru-RU" dirty="0" smtClean="0"/>
              <a:t> </a:t>
            </a:r>
            <a:endParaRPr lang="ru-RU" dirty="0"/>
          </a:p>
          <a:p>
            <a:pPr marL="0" lvl="0" indent="0">
              <a:buNone/>
            </a:pPr>
            <a:r>
              <a:rPr lang="ru-RU" u="sng" dirty="0">
                <a:solidFill>
                  <a:prstClr val="black">
                    <a:lumMod val="50000"/>
                    <a:lumOff val="50000"/>
                  </a:prstClr>
                </a:solidFill>
              </a:rPr>
              <a:t>Суть спора:</a:t>
            </a:r>
          </a:p>
          <a:p>
            <a:pPr marL="0" lvl="0" indent="0">
              <a:buNone/>
            </a:pPr>
            <a:r>
              <a:rPr lang="ru-RU" dirty="0"/>
              <a:t>Строительная компания Б. построила многоквартирный дом с нарушением норм градостроительства, в результате чего было нарушено право соседних владельцев земельных участков на освещение и вентиляцию. Соседи обратились в суд с иском о принуждении строительной компании Б. устранить нарушения.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установил, что строительство дома было осуществлено с нарушением норм градостроительства, что нарушило права соседей. Суд обязал строительную компанию Б. устранить нарушения в установленный срок</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Самовольная застройка </a:t>
            </a:r>
            <a:endParaRPr lang="ru-RU" dirty="0" smtClean="0"/>
          </a:p>
          <a:p>
            <a:pPr marL="0" lv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a:t>
            </a:r>
          </a:p>
          <a:p>
            <a:pPr marL="0" lvl="0" indent="0" algn="r">
              <a:buNone/>
            </a:pPr>
            <a:r>
              <a:rPr lang="ru-RU" dirty="0"/>
              <a:t>Гражданин А. построил на своем земельном участке дом без получения разрешения на строительство. Администрация города обратилась в суд с иском о сносе самовольной постройки.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endParaRPr lang="ru-RU" dirty="0">
              <a:solidFill>
                <a:prstClr val="black">
                  <a:lumMod val="50000"/>
                  <a:lumOff val="50000"/>
                </a:prstClr>
              </a:solidFill>
            </a:endParaRPr>
          </a:p>
          <a:p>
            <a:pPr marL="0" lvl="0" indent="0" algn="r">
              <a:buNone/>
            </a:pPr>
            <a:r>
              <a:rPr lang="ru-RU" dirty="0"/>
              <a:t>Суд установил, что дом был построен без разрешения, нарушая градостроительные нормы. Суд вынес решение о сносе дома за счет гражданина А.</a:t>
            </a:r>
          </a:p>
        </p:txBody>
      </p:sp>
    </p:spTree>
    <p:extLst>
      <p:ext uri="{BB962C8B-B14F-4D97-AF65-F5344CB8AC3E}">
        <p14:creationId xmlns:p14="http://schemas.microsoft.com/office/powerpoint/2010/main" val="4110751476"/>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t>21.  Право собственности и другие вещные права на жилые помещения</a:t>
            </a:r>
          </a:p>
        </p:txBody>
      </p:sp>
      <p:sp>
        <p:nvSpPr>
          <p:cNvPr id="3" name="Объект 2"/>
          <p:cNvSpPr>
            <a:spLocks noGrp="1"/>
          </p:cNvSpPr>
          <p:nvPr>
            <p:ph idx="1"/>
          </p:nvPr>
        </p:nvSpPr>
        <p:spPr>
          <a:xfrm>
            <a:off x="0" y="1484784"/>
            <a:ext cx="9144000" cy="5373216"/>
          </a:xfrm>
        </p:spPr>
        <p:txBody>
          <a:bodyPr>
            <a:normAutofit/>
          </a:bodyPr>
          <a:lstStyle/>
          <a:p>
            <a:pPr lvl="0"/>
            <a:r>
              <a:rPr lang="ru-RU" sz="1700" dirty="0">
                <a:solidFill>
                  <a:prstClr val="black">
                    <a:lumMod val="50000"/>
                    <a:lumOff val="50000"/>
                  </a:prstClr>
                </a:solidFill>
              </a:rPr>
              <a:t>Объект: сфера права </a:t>
            </a:r>
            <a:r>
              <a:rPr lang="ru-RU" sz="1800" dirty="0"/>
              <a:t>собственности и </a:t>
            </a:r>
            <a:r>
              <a:rPr lang="ru-RU" sz="1800" dirty="0" smtClean="0"/>
              <a:t>других вещных прав </a:t>
            </a:r>
            <a:r>
              <a:rPr lang="ru-RU" sz="1800" dirty="0"/>
              <a:t>на жилые </a:t>
            </a:r>
            <a:r>
              <a:rPr lang="ru-RU" sz="1800" dirty="0" smtClean="0"/>
              <a:t>помещения</a:t>
            </a:r>
          </a:p>
          <a:p>
            <a:pPr lvl="0"/>
            <a:endParaRPr lang="ru-RU" sz="1700" dirty="0">
              <a:solidFill>
                <a:prstClr val="black">
                  <a:lumMod val="50000"/>
                  <a:lumOff val="50000"/>
                </a:prstClr>
              </a:solidFill>
            </a:endParaRPr>
          </a:p>
          <a:p>
            <a:pPr lvl="0"/>
            <a:r>
              <a:rPr lang="ru-RU" sz="1700" dirty="0">
                <a:solidFill>
                  <a:prstClr val="black">
                    <a:lumMod val="50000"/>
                    <a:lumOff val="50000"/>
                  </a:prstClr>
                </a:solidFill>
              </a:rPr>
              <a:t>Объективная сторона: </a:t>
            </a:r>
          </a:p>
          <a:p>
            <a:pPr marL="0" indent="0">
              <a:buNone/>
            </a:pPr>
            <a:r>
              <a:rPr lang="ru-RU" sz="1800" dirty="0"/>
              <a:t>Собственник осуществляет </a:t>
            </a:r>
            <a:r>
              <a:rPr lang="ru-RU" sz="1800" dirty="0" smtClean="0"/>
              <a:t>права</a:t>
            </a:r>
            <a:r>
              <a:rPr lang="ru-RU" sz="1800" dirty="0"/>
              <a:t> владения, пользования и распоряжения принадлежащим ему </a:t>
            </a:r>
            <a:r>
              <a:rPr lang="ru-RU" sz="1800" dirty="0" smtClean="0"/>
              <a:t>жилым помещением</a:t>
            </a:r>
            <a:r>
              <a:rPr lang="ru-RU" sz="1800" dirty="0"/>
              <a:t> в соответствии с его </a:t>
            </a:r>
            <a:r>
              <a:rPr lang="ru-RU" sz="1800" dirty="0" smtClean="0"/>
              <a:t>назначением. Жилые </a:t>
            </a:r>
            <a:r>
              <a:rPr lang="ru-RU" sz="1800" dirty="0"/>
              <a:t>помещения предназначены для проживания граждан</a:t>
            </a:r>
            <a:r>
              <a:rPr lang="ru-RU" sz="1800" dirty="0" smtClean="0"/>
              <a:t>.</a:t>
            </a:r>
          </a:p>
          <a:p>
            <a:pPr marL="0" indent="0">
              <a:buNone/>
            </a:pPr>
            <a:endParaRPr lang="ru-RU" sz="1700" dirty="0">
              <a:solidFill>
                <a:prstClr val="black">
                  <a:lumMod val="50000"/>
                  <a:lumOff val="50000"/>
                </a:prstClr>
              </a:solidFill>
            </a:endParaRPr>
          </a:p>
          <a:p>
            <a:pPr lvl="0"/>
            <a:r>
              <a:rPr lang="ru-RU" sz="1700" dirty="0">
                <a:solidFill>
                  <a:prstClr val="black">
                    <a:lumMod val="50000"/>
                    <a:lumOff val="50000"/>
                  </a:prstClr>
                </a:solidFill>
              </a:rPr>
              <a:t>Субъект: </a:t>
            </a:r>
            <a:r>
              <a:rPr lang="ru-RU" sz="1800" dirty="0"/>
              <a:t>Физические </a:t>
            </a:r>
            <a:r>
              <a:rPr lang="ru-RU" sz="1800" dirty="0" smtClean="0"/>
              <a:t>лица, Юридические лица, Государство, Муниципальные образования.</a:t>
            </a:r>
            <a:endParaRPr lang="ru-RU" sz="1700" dirty="0">
              <a:solidFill>
                <a:prstClr val="black">
                  <a:lumMod val="50000"/>
                  <a:lumOff val="50000"/>
                </a:prstClr>
              </a:solidFill>
            </a:endParaRPr>
          </a:p>
          <a:p>
            <a:pPr marL="0" lvl="0" indent="0">
              <a:buNone/>
            </a:pPr>
            <a:endParaRPr lang="ru-RU" sz="1700" dirty="0">
              <a:solidFill>
                <a:prstClr val="black">
                  <a:lumMod val="50000"/>
                  <a:lumOff val="50000"/>
                </a:prstClr>
              </a:solidFill>
            </a:endParaRPr>
          </a:p>
          <a:p>
            <a:pPr lvl="0"/>
            <a:r>
              <a:rPr lang="ru-RU" sz="1700" dirty="0">
                <a:solidFill>
                  <a:prstClr val="black">
                    <a:lumMod val="50000"/>
                    <a:lumOff val="50000"/>
                  </a:prstClr>
                </a:solidFill>
              </a:rPr>
              <a:t>Субъективная сторона: умысел и неосторожность.</a:t>
            </a:r>
          </a:p>
          <a:p>
            <a:pPr lvl="0"/>
            <a:endParaRPr lang="ru-RU" sz="1700" dirty="0">
              <a:solidFill>
                <a:prstClr val="black">
                  <a:lumMod val="50000"/>
                  <a:lumOff val="50000"/>
                </a:prstClr>
              </a:solidFill>
            </a:endParaRPr>
          </a:p>
          <a:p>
            <a:pPr lvl="0"/>
            <a:r>
              <a:rPr lang="ru-RU" sz="1700" dirty="0">
                <a:solidFill>
                  <a:prstClr val="black">
                    <a:lumMod val="50000"/>
                    <a:lumOff val="50000"/>
                  </a:prstClr>
                </a:solidFill>
              </a:rPr>
              <a:t>Предмет: имущество</a:t>
            </a:r>
          </a:p>
          <a:p>
            <a:endParaRPr lang="ru-RU" dirty="0"/>
          </a:p>
        </p:txBody>
      </p:sp>
    </p:spTree>
    <p:extLst>
      <p:ext uri="{BB962C8B-B14F-4D97-AF65-F5344CB8AC3E}">
        <p14:creationId xmlns:p14="http://schemas.microsoft.com/office/powerpoint/2010/main" val="1867298210"/>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rPr>
              <a:t>21.  Право собственности и другие вещные права на жилые помещения</a:t>
            </a:r>
            <a:endParaRPr lang="ru-RU" dirty="0"/>
          </a:p>
        </p:txBody>
      </p:sp>
      <p:sp>
        <p:nvSpPr>
          <p:cNvPr id="3" name="Объект 2"/>
          <p:cNvSpPr>
            <a:spLocks noGrp="1"/>
          </p:cNvSpPr>
          <p:nvPr>
            <p:ph idx="1"/>
          </p:nvPr>
        </p:nvSpPr>
        <p:spPr>
          <a:xfrm>
            <a:off x="0" y="1556792"/>
            <a:ext cx="9144000" cy="5301208"/>
          </a:xfrm>
        </p:spPr>
        <p:txBody>
          <a:bodyPr>
            <a:normAutofit fontScale="62500" lnSpcReduction="20000"/>
          </a:bodyPr>
          <a:lstStyle/>
          <a:p>
            <a:pPr lvl="0"/>
            <a:r>
              <a:rPr lang="ru-RU" dirty="0">
                <a:solidFill>
                  <a:prstClr val="black">
                    <a:lumMod val="50000"/>
                    <a:lumOff val="50000"/>
                  </a:prstClr>
                </a:solidFill>
              </a:rPr>
              <a:t>Объект: </a:t>
            </a:r>
            <a:endParaRPr lang="ru-RU" dirty="0" smtClean="0">
              <a:solidFill>
                <a:prstClr val="black">
                  <a:lumMod val="50000"/>
                  <a:lumOff val="50000"/>
                </a:prstClr>
              </a:solidFill>
            </a:endParaRPr>
          </a:p>
          <a:p>
            <a:pPr marL="0" lvl="0" indent="0">
              <a:buNone/>
            </a:pPr>
            <a:r>
              <a:rPr lang="ru-RU" dirty="0" smtClean="0">
                <a:solidFill>
                  <a:prstClr val="black">
                    <a:lumMod val="50000"/>
                    <a:lumOff val="50000"/>
                  </a:prstClr>
                </a:solidFill>
              </a:rPr>
              <a:t>Объектом является сфера </a:t>
            </a:r>
            <a:r>
              <a:rPr lang="ru-RU" dirty="0">
                <a:solidFill>
                  <a:prstClr val="black">
                    <a:lumMod val="50000"/>
                    <a:lumOff val="50000"/>
                  </a:prstClr>
                </a:solidFill>
              </a:rPr>
              <a:t>права </a:t>
            </a:r>
            <a:r>
              <a:rPr lang="ru-RU" dirty="0"/>
              <a:t>собственности и других вещных прав на жилые помещения</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Гражданин - собственник жилого помещения может использовать его для личного проживания и проживания членов его семьи.</a:t>
            </a:r>
          </a:p>
          <a:p>
            <a:pPr marL="0" indent="0">
              <a:buNone/>
            </a:pPr>
            <a:r>
              <a:rPr lang="ru-RU" dirty="0"/>
              <a:t>Жилые помещения могут сдаваться их собственниками для проживания на основании договора.</a:t>
            </a:r>
          </a:p>
          <a:p>
            <a:pPr marL="0" indent="0">
              <a:buNone/>
            </a:pPr>
            <a:r>
              <a:rPr lang="ru-RU" dirty="0" smtClean="0"/>
              <a:t>Размещение </a:t>
            </a:r>
            <a:r>
              <a:rPr lang="ru-RU" dirty="0"/>
              <a:t>в жилых домах промышленных производств не допускается.</a:t>
            </a:r>
          </a:p>
          <a:p>
            <a:pPr marL="0" indent="0">
              <a:buNone/>
            </a:pPr>
            <a:r>
              <a:rPr lang="ru-RU" dirty="0"/>
              <a:t>Размещение собственником в принадлежащем ему жилом помещении предприятий, учреждений, организаций допускается только после перевода такого помещения в нежилое. Перевод помещений из жилых в нежилые производится в порядке, определяемом жилищным </a:t>
            </a:r>
            <a:r>
              <a:rPr lang="ru-RU" dirty="0" smtClean="0"/>
              <a:t>законодательством.</a:t>
            </a:r>
          </a:p>
          <a:p>
            <a:pPr marL="0" indent="0">
              <a:buNone/>
            </a:pPr>
            <a:r>
              <a:rPr lang="ru-RU" dirty="0"/>
              <a:t>Собственнику квартиры в многоквартирном доме наряду с принадлежащим ему помещением, занимаемым под квартиру, принадлежит также доля в праве собственности на </a:t>
            </a:r>
            <a:r>
              <a:rPr lang="ru-RU" dirty="0" smtClean="0"/>
              <a:t>общее имущество</a:t>
            </a:r>
            <a:r>
              <a:rPr lang="ru-RU" dirty="0"/>
              <a:t> дома </a:t>
            </a:r>
            <a:r>
              <a:rPr lang="ru-RU" dirty="0" smtClean="0"/>
              <a:t>(ст. 290).</a:t>
            </a:r>
          </a:p>
          <a:p>
            <a:pPr marL="0" indent="0">
              <a:buNone/>
            </a:pPr>
            <a:r>
              <a:rPr lang="ru-RU" dirty="0"/>
              <a:t>Члены семьи собственника, проживающие в принадлежащем ему жилом помещении, имеют право пользования этим помещением на условиях, предусмотренных жилищным </a:t>
            </a:r>
            <a:r>
              <a:rPr lang="ru-RU" dirty="0" smtClean="0"/>
              <a:t>законодательством.</a:t>
            </a:r>
            <a:endParaRPr lang="ru-RU" dirty="0"/>
          </a:p>
          <a:p>
            <a:pPr marL="0" indent="0">
              <a:buNone/>
            </a:pPr>
            <a:r>
              <a:rPr lang="ru-RU" dirty="0"/>
              <a:t>Дееспособные и ограниченные судом в дееспособности члены семьи собственника, проживающие в принадлежащем ему жилом помещении, несут солидарную с собственником ответственность по обязательствам, вытекающим из пользования жилым помещением.</a:t>
            </a:r>
          </a:p>
        </p:txBody>
      </p:sp>
    </p:spTree>
    <p:extLst>
      <p:ext uri="{BB962C8B-B14F-4D97-AF65-F5344CB8AC3E}">
        <p14:creationId xmlns:p14="http://schemas.microsoft.com/office/powerpoint/2010/main" val="176757641"/>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rPr>
              <a:t>21.  Право собственности и другие вещные права на жилые помещения</a:t>
            </a:r>
            <a:endParaRPr lang="ru-RU" dirty="0"/>
          </a:p>
        </p:txBody>
      </p:sp>
      <p:sp>
        <p:nvSpPr>
          <p:cNvPr id="3" name="Объект 2"/>
          <p:cNvSpPr>
            <a:spLocks noGrp="1"/>
          </p:cNvSpPr>
          <p:nvPr>
            <p:ph idx="1"/>
          </p:nvPr>
        </p:nvSpPr>
        <p:spPr>
          <a:xfrm>
            <a:off x="0" y="1340768"/>
            <a:ext cx="9144000" cy="5373216"/>
          </a:xfrm>
        </p:spPr>
        <p:txBody>
          <a:bodyPr>
            <a:noAutofit/>
          </a:bodyPr>
          <a:lstStyle/>
          <a:p>
            <a:pPr lvl="0"/>
            <a:r>
              <a:rPr lang="ru-RU" sz="1800" dirty="0">
                <a:solidFill>
                  <a:prstClr val="black">
                    <a:lumMod val="50000"/>
                    <a:lumOff val="50000"/>
                  </a:prstClr>
                </a:solidFill>
              </a:rPr>
              <a:t>Субъект</a:t>
            </a:r>
            <a:r>
              <a:rPr lang="ru-RU" sz="1400" dirty="0" smtClean="0">
                <a:solidFill>
                  <a:prstClr val="black">
                    <a:lumMod val="50000"/>
                    <a:lumOff val="50000"/>
                  </a:prstClr>
                </a:solidFill>
              </a:rPr>
              <a:t>:</a:t>
            </a:r>
          </a:p>
          <a:p>
            <a:pPr lvl="0">
              <a:buFont typeface="Courier New" pitchFamily="49" charset="0"/>
              <a:buChar char="o"/>
            </a:pPr>
            <a:r>
              <a:rPr lang="ru-RU" sz="1400" dirty="0"/>
              <a:t>Физические лица: Самый распространенный случай - граждане РФ могут владеть жилыми помещениями как в индивидуальном, так и в совместном порядке. </a:t>
            </a:r>
            <a:endParaRPr lang="ru-RU" sz="1400" dirty="0" smtClean="0"/>
          </a:p>
          <a:p>
            <a:pPr lvl="0">
              <a:buFont typeface="Courier New" pitchFamily="49" charset="0"/>
              <a:buChar char="o"/>
            </a:pPr>
            <a:r>
              <a:rPr lang="ru-RU" sz="1400" dirty="0" smtClean="0"/>
              <a:t>Юридические </a:t>
            </a:r>
            <a:r>
              <a:rPr lang="ru-RU" sz="1400" dirty="0"/>
              <a:t>лица: Юридические лица, в том числе организации, могут владеть жилыми помещениями, например, для использования в качестве служебных квартир или общежитий</a:t>
            </a:r>
            <a:r>
              <a:rPr lang="ru-RU" sz="1400" dirty="0" smtClean="0"/>
              <a:t>.</a:t>
            </a:r>
          </a:p>
          <a:p>
            <a:pPr lvl="0">
              <a:buFont typeface="Courier New" pitchFamily="49" charset="0"/>
              <a:buChar char="o"/>
            </a:pPr>
            <a:r>
              <a:rPr lang="ru-RU" sz="1400" dirty="0" smtClean="0"/>
              <a:t>Государство</a:t>
            </a:r>
            <a:r>
              <a:rPr lang="ru-RU" sz="1400" dirty="0"/>
              <a:t>: В некоторых случаях государство может быть собственником жилых помещений, например, в государственном фонде жилья</a:t>
            </a:r>
            <a:r>
              <a:rPr lang="ru-RU" sz="1400" dirty="0" smtClean="0"/>
              <a:t>.</a:t>
            </a:r>
          </a:p>
          <a:p>
            <a:pPr lvl="0">
              <a:buFont typeface="Courier New" pitchFamily="49" charset="0"/>
              <a:buChar char="o"/>
            </a:pPr>
            <a:r>
              <a:rPr lang="ru-RU" sz="1400" dirty="0" smtClean="0"/>
              <a:t>Муниципальные </a:t>
            </a:r>
            <a:r>
              <a:rPr lang="ru-RU" sz="1400" dirty="0"/>
              <a:t>образования: Муниципалитеты также могут быть собственниками жилья, например, в муниципальном фонде жилья. </a:t>
            </a:r>
            <a:br>
              <a:rPr lang="ru-RU" sz="1400" dirty="0"/>
            </a:br>
            <a:endParaRPr lang="ru-RU" sz="1400" dirty="0">
              <a:solidFill>
                <a:prstClr val="black">
                  <a:lumMod val="50000"/>
                  <a:lumOff val="50000"/>
                </a:prstClr>
              </a:solidFill>
            </a:endParaRPr>
          </a:p>
          <a:p>
            <a:pPr lvl="0"/>
            <a:r>
              <a:rPr lang="ru-RU" sz="1800" dirty="0">
                <a:solidFill>
                  <a:prstClr val="black">
                    <a:lumMod val="50000"/>
                    <a:lumOff val="50000"/>
                  </a:prstClr>
                </a:solidFill>
              </a:rPr>
              <a:t>Субъективная </a:t>
            </a:r>
            <a:r>
              <a:rPr lang="ru-RU" sz="1800" dirty="0" smtClean="0">
                <a:solidFill>
                  <a:prstClr val="black">
                    <a:lumMod val="50000"/>
                    <a:lumOff val="50000"/>
                  </a:prstClr>
                </a:solidFill>
              </a:rPr>
              <a:t>сторона:</a:t>
            </a:r>
          </a:p>
          <a:p>
            <a:pPr marL="0" lvl="0" indent="0">
              <a:buNone/>
            </a:pPr>
            <a:r>
              <a:rPr lang="ru-RU" sz="1400" dirty="0" smtClean="0"/>
              <a:t>Умысел</a:t>
            </a:r>
          </a:p>
          <a:p>
            <a:pPr marL="0" lvl="0" indent="0">
              <a:buNone/>
            </a:pPr>
            <a:r>
              <a:rPr lang="ru-RU" sz="1400" i="1" dirty="0" smtClean="0"/>
              <a:t>Примеры</a:t>
            </a:r>
            <a:r>
              <a:rPr lang="ru-RU" sz="1400" dirty="0" smtClean="0"/>
              <a:t>:</a:t>
            </a:r>
          </a:p>
          <a:p>
            <a:pPr lvl="0">
              <a:buFont typeface="Courier New" pitchFamily="49" charset="0"/>
              <a:buChar char="o"/>
            </a:pPr>
            <a:r>
              <a:rPr lang="ru-RU" sz="1200" dirty="0" smtClean="0"/>
              <a:t>Незаконное </a:t>
            </a:r>
            <a:r>
              <a:rPr lang="ru-RU" sz="1200" dirty="0"/>
              <a:t>завладение: Лицо проникает в жилое помещение с целью похищения имущества, зная, что это незаконно и нарушает права собственника. </a:t>
            </a:r>
            <a:endParaRPr lang="ru-RU" sz="1200" dirty="0" smtClean="0"/>
          </a:p>
          <a:p>
            <a:pPr lvl="0">
              <a:buFont typeface="Courier New" pitchFamily="49" charset="0"/>
              <a:buChar char="o"/>
            </a:pPr>
            <a:r>
              <a:rPr lang="ru-RU" sz="1200" dirty="0" smtClean="0"/>
              <a:t>Подделка </a:t>
            </a:r>
            <a:r>
              <a:rPr lang="ru-RU" sz="1200" dirty="0"/>
              <a:t>документов: Лицо подделывает документы на право собственности на жилое помещение с целью присвоить его незаконно</a:t>
            </a:r>
            <a:r>
              <a:rPr lang="ru-RU" sz="1200" dirty="0" smtClean="0"/>
              <a:t>.</a:t>
            </a:r>
            <a:endParaRPr lang="ru-RU" sz="1400" dirty="0" smtClean="0"/>
          </a:p>
          <a:p>
            <a:pPr marL="0" lvl="0" indent="0">
              <a:buNone/>
            </a:pPr>
            <a:r>
              <a:rPr lang="ru-RU" sz="1400" dirty="0" smtClean="0"/>
              <a:t>Неосторожность</a:t>
            </a:r>
          </a:p>
          <a:p>
            <a:pPr marL="0" lvl="0" indent="0">
              <a:buNone/>
            </a:pPr>
            <a:r>
              <a:rPr lang="ru-RU" sz="1400" i="1" dirty="0" smtClean="0"/>
              <a:t>Примеры</a:t>
            </a:r>
            <a:r>
              <a:rPr lang="ru-RU" sz="1400" dirty="0" smtClean="0"/>
              <a:t>:</a:t>
            </a:r>
          </a:p>
          <a:p>
            <a:pPr lvl="0">
              <a:buFont typeface="Courier New" pitchFamily="49" charset="0"/>
              <a:buChar char="o"/>
            </a:pPr>
            <a:r>
              <a:rPr lang="ru-RU" sz="1200" dirty="0" smtClean="0"/>
              <a:t>Небрежный </a:t>
            </a:r>
            <a:r>
              <a:rPr lang="ru-RU" sz="1200" dirty="0"/>
              <a:t>ремонт: Лицо производит ремонт в своем жилом помещении, не соблюдая технологию, в результате чего происходит затопление соседского помещения. </a:t>
            </a:r>
            <a:endParaRPr lang="ru-RU" sz="1200" dirty="0" smtClean="0"/>
          </a:p>
          <a:p>
            <a:pPr lvl="0">
              <a:buFont typeface="Courier New" pitchFamily="49" charset="0"/>
              <a:buChar char="o"/>
            </a:pPr>
            <a:r>
              <a:rPr lang="ru-RU" sz="1200" dirty="0" smtClean="0"/>
              <a:t>Нарушение </a:t>
            </a:r>
            <a:r>
              <a:rPr lang="ru-RU" sz="1200" dirty="0"/>
              <a:t>правил эксплуатации: Лицо не соблюдает правила эксплуатации жилого помещения, что приводит к ухудшению его состояния и нарушению прав соседей. </a:t>
            </a:r>
          </a:p>
        </p:txBody>
      </p:sp>
    </p:spTree>
    <p:extLst>
      <p:ext uri="{BB962C8B-B14F-4D97-AF65-F5344CB8AC3E}">
        <p14:creationId xmlns:p14="http://schemas.microsoft.com/office/powerpoint/2010/main" val="2171572537"/>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rPr>
              <a:t>21.  Право собственности и другие вещные права на жилые помещения</a:t>
            </a:r>
            <a:endParaRPr lang="ru-RU" dirty="0"/>
          </a:p>
        </p:txBody>
      </p:sp>
      <p:sp>
        <p:nvSpPr>
          <p:cNvPr id="3" name="Объект 2"/>
          <p:cNvSpPr>
            <a:spLocks noGrp="1"/>
          </p:cNvSpPr>
          <p:nvPr>
            <p:ph idx="1"/>
          </p:nvPr>
        </p:nvSpPr>
        <p:spPr>
          <a:xfrm>
            <a:off x="0" y="1484784"/>
            <a:ext cx="9144000" cy="5373216"/>
          </a:xfrm>
        </p:spPr>
        <p:txBody>
          <a:bodyPr>
            <a:normAutofit fontScale="70000" lnSpcReduction="20000"/>
          </a:bodyPr>
          <a:lstStyle/>
          <a:p>
            <a:pPr marL="0" indent="0" algn="ctr">
              <a:buNone/>
            </a:pPr>
            <a:r>
              <a:rPr lang="ru-RU" sz="3600" u="sng" dirty="0"/>
              <a:t>Судебная практика</a:t>
            </a:r>
          </a:p>
          <a:p>
            <a:endParaRPr lang="ru-RU" dirty="0"/>
          </a:p>
          <a:p>
            <a:r>
              <a:rPr lang="ru-RU" dirty="0"/>
              <a:t>Небрежный ремонт и затопление</a:t>
            </a:r>
          </a:p>
          <a:p>
            <a:pPr marL="0" indent="0">
              <a:buNone/>
            </a:pPr>
            <a:r>
              <a:rPr lang="ru-RU" u="sng" dirty="0"/>
              <a:t>Суть спора: </a:t>
            </a:r>
            <a:r>
              <a:rPr lang="ru-RU" dirty="0"/>
              <a:t>Гражданин P. производил ремонт в своей квартире, не соблюдая технологию и не учитывая риски затопления соседской квартиры. В результате произошло затопление квартиры гражданина Q. Гражданин Q. обратился в суд с иском о возмещении ущерба.</a:t>
            </a:r>
          </a:p>
          <a:p>
            <a:pPr marL="0" indent="0">
              <a:buNone/>
            </a:pPr>
            <a:r>
              <a:rPr lang="ru-RU" u="sng" dirty="0"/>
              <a:t>Судебные решения: </a:t>
            </a:r>
            <a:r>
              <a:rPr lang="ru-RU" dirty="0"/>
              <a:t>Суд установил, что гражданин P. проявил неосторожность, не соблюдая правила производства ремонтных работ. Суд обязал гражданина P. возместить ущерб гражданину Q.</a:t>
            </a:r>
          </a:p>
          <a:p>
            <a:pPr marL="0" indent="0">
              <a:buNone/>
            </a:pPr>
            <a:endParaRPr lang="ru-RU" dirty="0"/>
          </a:p>
          <a:p>
            <a:pPr marL="0" indent="0">
              <a:buNone/>
            </a:pPr>
            <a:endParaRPr lang="ru-RU" dirty="0"/>
          </a:p>
          <a:p>
            <a:pPr algn="r"/>
            <a:r>
              <a:rPr lang="ru-RU" dirty="0"/>
              <a:t>Нарушение правил эксплуатации и ухудшение состояния жилого помещения</a:t>
            </a:r>
          </a:p>
          <a:p>
            <a:pPr marL="0" indent="0" algn="r">
              <a:buNone/>
            </a:pPr>
            <a:r>
              <a:rPr lang="ru-RU" u="sng" dirty="0"/>
              <a:t>Суть спора: </a:t>
            </a:r>
            <a:r>
              <a:rPr lang="ru-RU" dirty="0"/>
              <a:t>Гражданин V. не соблюдал правила эксплуатации своего жилого помещения, в результате чего произошло ухудшение состояния помещения и нарушение прав соседей. Соседи обратились в суд с иском о принуждении гражданина V. к восстановлению помещения в первоначальное состояние.</a:t>
            </a:r>
          </a:p>
          <a:p>
            <a:pPr marL="0" indent="0" algn="r">
              <a:buNone/>
            </a:pPr>
            <a:r>
              <a:rPr lang="ru-RU" u="sng" dirty="0"/>
              <a:t>Судебные решения: </a:t>
            </a:r>
            <a:r>
              <a:rPr lang="ru-RU" dirty="0"/>
              <a:t>Суд установил, что гражданин V. проявил неосторожность, не соблюдая правила эксплуатации своего жилого помещения. Суд обязал гражданина V. восстановить помещение в первоначальное состояние за свой счет.</a:t>
            </a:r>
          </a:p>
        </p:txBody>
      </p:sp>
    </p:spTree>
    <p:extLst>
      <p:ext uri="{BB962C8B-B14F-4D97-AF65-F5344CB8AC3E}">
        <p14:creationId xmlns:p14="http://schemas.microsoft.com/office/powerpoint/2010/main" val="38180678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2800" dirty="0">
                <a:effectLst>
                  <a:outerShdw blurRad="38100" dist="38100" dir="2700000" algn="tl">
                    <a:srgbClr val="000000">
                      <a:alpha val="43137"/>
                    </a:srgbClr>
                  </a:outerShdw>
                </a:effectLst>
              </a:rPr>
              <a:t>2.  Возникновение гражданских прав и обязанностей, </a:t>
            </a:r>
            <a:r>
              <a:rPr lang="ru-RU" sz="2800" dirty="0" smtClean="0">
                <a:effectLst>
                  <a:outerShdw blurRad="38100" dist="38100" dir="2700000" algn="tl">
                    <a:srgbClr val="000000">
                      <a:alpha val="43137"/>
                    </a:srgbClr>
                  </a:outerShdw>
                </a:effectLst>
              </a:rPr>
              <a:t/>
            </a:r>
            <a:br>
              <a:rPr lang="ru-RU" sz="2800" dirty="0" smtClean="0">
                <a:effectLst>
                  <a:outerShdw blurRad="38100" dist="38100" dir="2700000" algn="tl">
                    <a:srgbClr val="000000">
                      <a:alpha val="43137"/>
                    </a:srgbClr>
                  </a:outerShdw>
                </a:effectLst>
              </a:rPr>
            </a:br>
            <a:r>
              <a:rPr lang="ru-RU" sz="2800" dirty="0" smtClean="0">
                <a:effectLst>
                  <a:outerShdw blurRad="38100" dist="38100" dir="2700000" algn="tl">
                    <a:srgbClr val="000000">
                      <a:alpha val="43137"/>
                    </a:srgbClr>
                  </a:outerShdw>
                </a:effectLst>
              </a:rPr>
              <a:t>осуществление </a:t>
            </a:r>
            <a:r>
              <a:rPr lang="ru-RU" sz="2800" dirty="0">
                <a:effectLst>
                  <a:outerShdw blurRad="38100" dist="38100" dir="2700000" algn="tl">
                    <a:srgbClr val="000000">
                      <a:alpha val="43137"/>
                    </a:srgbClr>
                  </a:outerShdw>
                </a:effectLst>
              </a:rPr>
              <a:t>и защита гражданских прав</a:t>
            </a:r>
            <a:endParaRPr lang="ru-RU" sz="2800" dirty="0"/>
          </a:p>
        </p:txBody>
      </p:sp>
      <p:sp>
        <p:nvSpPr>
          <p:cNvPr id="3" name="Объект 2"/>
          <p:cNvSpPr>
            <a:spLocks noGrp="1"/>
          </p:cNvSpPr>
          <p:nvPr>
            <p:ph idx="1"/>
          </p:nvPr>
        </p:nvSpPr>
        <p:spPr>
          <a:xfrm>
            <a:off x="107504" y="1556792"/>
            <a:ext cx="8928992" cy="5184576"/>
          </a:xfrm>
        </p:spPr>
        <p:txBody>
          <a:bodyPr>
            <a:normAutofit fontScale="92500" lnSpcReduction="20000"/>
          </a:bodyPr>
          <a:lstStyle/>
          <a:p>
            <a:pPr marL="0" indent="0">
              <a:buNone/>
            </a:pPr>
            <a:r>
              <a:rPr lang="ru-RU" sz="1600" b="1" dirty="0" smtClean="0"/>
              <a:t>ГК </a:t>
            </a:r>
            <a:r>
              <a:rPr lang="ru-RU" sz="1600" b="1" dirty="0"/>
              <a:t>РФ Статья 9. Осуществление гражданских </a:t>
            </a:r>
            <a:r>
              <a:rPr lang="ru-RU" sz="1600" b="1" dirty="0" smtClean="0"/>
              <a:t>прав</a:t>
            </a:r>
          </a:p>
          <a:p>
            <a:r>
              <a:rPr lang="ru-RU" sz="1600" u="sng" dirty="0"/>
              <a:t>Объект</a:t>
            </a:r>
            <a:r>
              <a:rPr lang="ru-RU" sz="1600" dirty="0"/>
              <a:t>: сферы </a:t>
            </a:r>
            <a:r>
              <a:rPr lang="ru-RU" sz="1600" dirty="0" smtClean="0"/>
              <a:t>осуществления </a:t>
            </a:r>
            <a:r>
              <a:rPr lang="ru-RU" sz="1600" dirty="0"/>
              <a:t>гражданских </a:t>
            </a:r>
            <a:r>
              <a:rPr lang="ru-RU" sz="1600" dirty="0" smtClean="0"/>
              <a:t>прав</a:t>
            </a:r>
          </a:p>
          <a:p>
            <a:r>
              <a:rPr lang="ru-RU" sz="1600" u="sng" dirty="0" smtClean="0"/>
              <a:t>Объективная </a:t>
            </a:r>
            <a:r>
              <a:rPr lang="ru-RU" sz="1600" u="sng" dirty="0"/>
              <a:t>сторона: </a:t>
            </a:r>
            <a:r>
              <a:rPr lang="ru-RU" sz="1600" u="sng" dirty="0" smtClean="0"/>
              <a:t> </a:t>
            </a:r>
          </a:p>
          <a:p>
            <a:pPr marL="0" indent="0">
              <a:buNone/>
            </a:pPr>
            <a:r>
              <a:rPr lang="ru-RU" sz="1600" dirty="0" smtClean="0"/>
              <a:t>Граждане </a:t>
            </a:r>
            <a:r>
              <a:rPr lang="ru-RU" sz="1600" dirty="0"/>
              <a:t>и юридические лица по своему усмотрению </a:t>
            </a:r>
            <a:r>
              <a:rPr lang="ru-RU" sz="1600" dirty="0" smtClean="0"/>
              <a:t>осуществляют</a:t>
            </a:r>
            <a:r>
              <a:rPr lang="ru-RU" sz="1600" dirty="0"/>
              <a:t> принадлежащие им гражданские права</a:t>
            </a:r>
            <a:r>
              <a:rPr lang="ru-RU" sz="1600" dirty="0" smtClean="0"/>
              <a:t>. </a:t>
            </a:r>
            <a:r>
              <a:rPr lang="ru-RU" sz="1600" dirty="0"/>
              <a:t>Отказ граждан и юридических лиц от осуществления принадлежащих им прав не влечет прекращения этих прав, за исключением случаев, предусмотренных </a:t>
            </a:r>
            <a:r>
              <a:rPr lang="ru-RU" sz="1600" dirty="0" smtClean="0"/>
              <a:t>законом.</a:t>
            </a:r>
            <a:endParaRPr lang="ru-RU" sz="1600" u="sng" dirty="0"/>
          </a:p>
          <a:p>
            <a:r>
              <a:rPr lang="ru-RU" sz="1600" u="sng" dirty="0" smtClean="0"/>
              <a:t>Субъект</a:t>
            </a:r>
            <a:r>
              <a:rPr lang="ru-RU" sz="1600" u="sng" dirty="0"/>
              <a:t>: </a:t>
            </a:r>
            <a:endParaRPr lang="ru-RU" sz="1600" u="sng" dirty="0" smtClean="0"/>
          </a:p>
          <a:p>
            <a:pPr>
              <a:buFont typeface="Courier New" pitchFamily="49" charset="0"/>
              <a:buChar char="o"/>
            </a:pPr>
            <a:r>
              <a:rPr lang="ru-RU" sz="1600" dirty="0"/>
              <a:t>Физические лица: Граждане являются основными субъектами гражданских прав. Они могут осуществлять свои права самостоятельно, либо через представителей. </a:t>
            </a:r>
            <a:endParaRPr lang="ru-RU" sz="1600" dirty="0" smtClean="0"/>
          </a:p>
          <a:p>
            <a:pPr>
              <a:buFont typeface="Courier New" pitchFamily="49" charset="0"/>
              <a:buChar char="o"/>
            </a:pPr>
            <a:r>
              <a:rPr lang="ru-RU" sz="1600" dirty="0" smtClean="0"/>
              <a:t> </a:t>
            </a:r>
            <a:r>
              <a:rPr lang="ru-RU" sz="1600" dirty="0"/>
              <a:t>Юридические лица: Организации также обладают гражданскими правами и могут осуществлять их через свои органы управления. </a:t>
            </a:r>
            <a:endParaRPr lang="ru-RU" sz="1600" dirty="0" smtClean="0"/>
          </a:p>
          <a:p>
            <a:pPr>
              <a:buFont typeface="Courier New" pitchFamily="49" charset="0"/>
              <a:buChar char="o"/>
            </a:pPr>
            <a:r>
              <a:rPr lang="ru-RU" sz="1600" dirty="0" smtClean="0"/>
              <a:t> </a:t>
            </a:r>
            <a:r>
              <a:rPr lang="ru-RU" sz="1600" dirty="0"/>
              <a:t>Государство: Государство является субъектом гражданских прав в определенных случаях, например, при осуществлении государственной собственности или при реализации государственных функций.</a:t>
            </a:r>
            <a:endParaRPr lang="ru-RU" sz="1600" u="sng" dirty="0"/>
          </a:p>
          <a:p>
            <a:r>
              <a:rPr lang="ru-RU" sz="1600" u="sng" dirty="0" smtClean="0"/>
              <a:t>Субъективная </a:t>
            </a:r>
            <a:r>
              <a:rPr lang="ru-RU" sz="1600" u="sng" dirty="0"/>
              <a:t>сторона: </a:t>
            </a:r>
            <a:endParaRPr lang="ru-RU" sz="1600" u="sng" dirty="0" smtClean="0"/>
          </a:p>
          <a:p>
            <a:pPr marL="0" indent="0">
              <a:buNone/>
            </a:pPr>
            <a:r>
              <a:rPr lang="ru-RU" sz="1600" dirty="0"/>
              <a:t>Осуществление прав - это правомерное действие, которое не нарушает закон. </a:t>
            </a:r>
          </a:p>
          <a:p>
            <a:pPr marL="0" indent="0">
              <a:buNone/>
            </a:pPr>
            <a:r>
              <a:rPr lang="ru-RU" sz="1600" dirty="0" smtClean="0"/>
              <a:t>Правонарушение </a:t>
            </a:r>
            <a:r>
              <a:rPr lang="ru-RU" sz="1600" dirty="0"/>
              <a:t>- это действие, которое нарушает закон</a:t>
            </a:r>
            <a:r>
              <a:rPr lang="ru-RU" sz="1600" dirty="0" smtClean="0"/>
              <a:t>.</a:t>
            </a:r>
          </a:p>
          <a:p>
            <a:pPr marL="0" indent="0">
              <a:buNone/>
            </a:pPr>
            <a:r>
              <a:rPr lang="ru-RU" sz="1600" i="1" dirty="0"/>
              <a:t>Пример</a:t>
            </a:r>
            <a:r>
              <a:rPr lang="ru-RU" sz="1600" dirty="0"/>
              <a:t>: </a:t>
            </a:r>
            <a:endParaRPr lang="ru-RU" sz="1600" dirty="0" smtClean="0"/>
          </a:p>
          <a:p>
            <a:pPr marL="0" indent="0">
              <a:buNone/>
            </a:pPr>
            <a:r>
              <a:rPr lang="ru-RU" sz="1600" dirty="0" smtClean="0"/>
              <a:t>Осуществление </a:t>
            </a:r>
            <a:r>
              <a:rPr lang="ru-RU" sz="1600" dirty="0"/>
              <a:t>права: Гражданин имеет право собственности на квартиру и может ее продавать или сдавать в аренду. Это правомерное действие. </a:t>
            </a:r>
            <a:endParaRPr lang="ru-RU" sz="1600" dirty="0" smtClean="0"/>
          </a:p>
          <a:p>
            <a:pPr marL="0" indent="0">
              <a:buNone/>
            </a:pPr>
            <a:r>
              <a:rPr lang="ru-RU" sz="1600" dirty="0" smtClean="0"/>
              <a:t>Правонарушение</a:t>
            </a:r>
            <a:r>
              <a:rPr lang="ru-RU" sz="1600" dirty="0"/>
              <a:t>: Гражданин незаконно вторгся в квартиру другого лица и повредил его имущество. Это правонарушение. В этом случае может быть установлена вина (умысел или неосторожность).</a:t>
            </a:r>
            <a:endParaRPr lang="ru-RU" sz="1600" u="sng" dirty="0"/>
          </a:p>
          <a:p>
            <a:pPr marL="0" indent="0">
              <a:buNone/>
            </a:pPr>
            <a:endParaRPr lang="ru-RU" sz="1600" b="1" dirty="0" smtClean="0"/>
          </a:p>
          <a:p>
            <a:pPr marL="0" indent="0">
              <a:buNone/>
            </a:pPr>
            <a:endParaRPr lang="ru-RU" sz="1800" i="1" dirty="0"/>
          </a:p>
        </p:txBody>
      </p:sp>
    </p:spTree>
    <p:extLst>
      <p:ext uri="{BB962C8B-B14F-4D97-AF65-F5344CB8AC3E}">
        <p14:creationId xmlns:p14="http://schemas.microsoft.com/office/powerpoint/2010/main" val="3807637356"/>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rPr>
              <a:t>21.  Право собственности и другие вещные права на жилые помещения</a:t>
            </a:r>
            <a:endParaRPr lang="ru-RU" dirty="0"/>
          </a:p>
        </p:txBody>
      </p:sp>
      <p:sp>
        <p:nvSpPr>
          <p:cNvPr id="3" name="Объект 2"/>
          <p:cNvSpPr>
            <a:spLocks noGrp="1"/>
          </p:cNvSpPr>
          <p:nvPr>
            <p:ph idx="1"/>
          </p:nvPr>
        </p:nvSpPr>
        <p:spPr>
          <a:xfrm>
            <a:off x="0" y="1556792"/>
            <a:ext cx="9144000" cy="5301208"/>
          </a:xfrm>
        </p:spPr>
        <p:txBody>
          <a:bodyPr>
            <a:normAutofit fontScale="47500" lnSpcReduction="20000"/>
          </a:bodyPr>
          <a:lstStyle/>
          <a:p>
            <a:pPr marL="0" indent="0">
              <a:buNone/>
            </a:pPr>
            <a:r>
              <a:rPr lang="ru-RU" sz="2800" b="1" dirty="0"/>
              <a:t>ГК РФ Статья 291. Товарищество собственников </a:t>
            </a:r>
            <a:r>
              <a:rPr lang="ru-RU" sz="2800" b="1" dirty="0" smtClean="0"/>
              <a:t>жилья</a:t>
            </a:r>
          </a:p>
          <a:p>
            <a:r>
              <a:rPr lang="ru-RU" sz="2500" u="sng" dirty="0" smtClean="0">
                <a:solidFill>
                  <a:prstClr val="black">
                    <a:lumMod val="50000"/>
                    <a:lumOff val="50000"/>
                  </a:prstClr>
                </a:solidFill>
              </a:rPr>
              <a:t>Объект</a:t>
            </a:r>
            <a:r>
              <a:rPr lang="ru-RU" sz="2500" dirty="0">
                <a:solidFill>
                  <a:prstClr val="black">
                    <a:lumMod val="50000"/>
                    <a:lumOff val="50000"/>
                  </a:prstClr>
                </a:solidFill>
              </a:rPr>
              <a:t>: Сфера </a:t>
            </a:r>
            <a:r>
              <a:rPr lang="ru-RU" sz="2500" dirty="0" smtClean="0">
                <a:solidFill>
                  <a:prstClr val="black">
                    <a:lumMod val="50000"/>
                    <a:lumOff val="50000"/>
                  </a:prstClr>
                </a:solidFill>
              </a:rPr>
              <a:t>товарищества </a:t>
            </a:r>
            <a:r>
              <a:rPr lang="ru-RU" sz="2500" dirty="0">
                <a:solidFill>
                  <a:prstClr val="black">
                    <a:lumMod val="50000"/>
                    <a:lumOff val="50000"/>
                  </a:prstClr>
                </a:solidFill>
              </a:rPr>
              <a:t>собственников </a:t>
            </a:r>
            <a:r>
              <a:rPr lang="ru-RU" sz="2500" dirty="0" smtClean="0">
                <a:solidFill>
                  <a:prstClr val="black">
                    <a:lumMod val="50000"/>
                    <a:lumOff val="50000"/>
                  </a:prstClr>
                </a:solidFill>
              </a:rPr>
              <a:t>жилья.</a:t>
            </a:r>
            <a:endParaRPr lang="ru-RU" sz="2500" dirty="0">
              <a:solidFill>
                <a:prstClr val="black">
                  <a:lumMod val="50000"/>
                  <a:lumOff val="50000"/>
                </a:prstClr>
              </a:solidFill>
            </a:endParaRPr>
          </a:p>
          <a:p>
            <a:r>
              <a:rPr lang="ru-RU" sz="2500" u="sng" dirty="0">
                <a:solidFill>
                  <a:prstClr val="black">
                    <a:lumMod val="50000"/>
                    <a:lumOff val="50000"/>
                  </a:prstClr>
                </a:solidFill>
              </a:rPr>
              <a:t>Объективная сторона: </a:t>
            </a:r>
          </a:p>
          <a:p>
            <a:pPr marL="0" lvl="0" indent="0">
              <a:buNone/>
            </a:pPr>
            <a:r>
              <a:rPr lang="ru-RU" sz="2500" dirty="0"/>
              <a:t>Собственники помещений в многоквартирном доме или нескольких многоквартирных домах либо собственники нескольких жилых домов для совместного управления общим имуществом в многоквартирном доме либо имуществом собственников помещений в нескольких многоквартирных домах или имуществом собственников нескольких жилых домов и осуществления деятельности по созданию, содержанию, сохранению и приращению такого имущества, а также для осуществления иной деятельности, направленной на достижение целей управления многоквартирными домами либо на совместное использование имущества, принадлежащего собственникам помещений в нескольких многоквартирных домах, или имущества собственников нескольких жилых домов, могут создавать товарищества собственников жилья</a:t>
            </a:r>
            <a:r>
              <a:rPr lang="ru-RU" sz="2500" dirty="0" smtClean="0"/>
              <a:t>.</a:t>
            </a:r>
          </a:p>
          <a:p>
            <a:pPr lvl="0"/>
            <a:r>
              <a:rPr lang="ru-RU" sz="2500" dirty="0">
                <a:solidFill>
                  <a:prstClr val="black">
                    <a:lumMod val="50000"/>
                    <a:lumOff val="50000"/>
                  </a:prstClr>
                </a:solidFill>
              </a:rPr>
              <a:t> </a:t>
            </a:r>
            <a:r>
              <a:rPr lang="ru-RU" sz="2500" u="sng" dirty="0">
                <a:solidFill>
                  <a:prstClr val="black">
                    <a:lumMod val="50000"/>
                    <a:lumOff val="50000"/>
                  </a:prstClr>
                </a:solidFill>
              </a:rPr>
              <a:t>Субъект: </a:t>
            </a:r>
          </a:p>
          <a:p>
            <a:pPr lvl="0">
              <a:buFont typeface="Courier New" pitchFamily="49" charset="0"/>
              <a:buChar char="o"/>
            </a:pPr>
            <a:r>
              <a:rPr lang="ru-RU" sz="2500" dirty="0"/>
              <a:t>Собственники помещений в многоквартирном </a:t>
            </a:r>
            <a:r>
              <a:rPr lang="ru-RU" sz="2500" dirty="0" smtClean="0"/>
              <a:t>доме</a:t>
            </a:r>
          </a:p>
          <a:p>
            <a:pPr lvl="0">
              <a:buFont typeface="Courier New" pitchFamily="49" charset="0"/>
              <a:buChar char="o"/>
            </a:pPr>
            <a:r>
              <a:rPr lang="ru-RU" sz="2500" dirty="0"/>
              <a:t>Органы управления </a:t>
            </a:r>
            <a:r>
              <a:rPr lang="ru-RU" sz="2500" dirty="0" smtClean="0"/>
              <a:t>ТСЖ</a:t>
            </a:r>
          </a:p>
          <a:p>
            <a:pPr lvl="0">
              <a:buFont typeface="Courier New" pitchFamily="49" charset="0"/>
              <a:buChar char="o"/>
            </a:pPr>
            <a:r>
              <a:rPr lang="ru-RU" sz="2500" dirty="0"/>
              <a:t>Члены </a:t>
            </a:r>
            <a:r>
              <a:rPr lang="ru-RU" sz="2500" dirty="0" smtClean="0"/>
              <a:t>ТСЖ</a:t>
            </a:r>
          </a:p>
          <a:p>
            <a:pPr lvl="0">
              <a:buFont typeface="Courier New" pitchFamily="49" charset="0"/>
              <a:buChar char="o"/>
            </a:pPr>
            <a:r>
              <a:rPr lang="ru-RU" sz="2500" dirty="0"/>
              <a:t>Руководство ТСЖ</a:t>
            </a:r>
            <a:endParaRPr lang="ru-RU" sz="2500" u="sng" dirty="0" smtClean="0">
              <a:solidFill>
                <a:prstClr val="black">
                  <a:lumMod val="50000"/>
                  <a:lumOff val="50000"/>
                </a:prstClr>
              </a:solidFill>
            </a:endParaRPr>
          </a:p>
          <a:p>
            <a:pPr lvl="0"/>
            <a:r>
              <a:rPr lang="ru-RU" sz="2500" u="sng" dirty="0" smtClean="0">
                <a:solidFill>
                  <a:prstClr val="black">
                    <a:lumMod val="50000"/>
                    <a:lumOff val="50000"/>
                  </a:prstClr>
                </a:solidFill>
              </a:rPr>
              <a:t>Субъективная </a:t>
            </a:r>
            <a:r>
              <a:rPr lang="ru-RU" sz="2500" u="sng" dirty="0">
                <a:solidFill>
                  <a:prstClr val="black">
                    <a:lumMod val="50000"/>
                    <a:lumOff val="50000"/>
                  </a:prstClr>
                </a:solidFill>
              </a:rPr>
              <a:t>сторона:</a:t>
            </a:r>
          </a:p>
          <a:p>
            <a:pPr marL="0" lvl="0" indent="0">
              <a:buNone/>
            </a:pPr>
            <a:r>
              <a:rPr lang="ru-RU" sz="2500" dirty="0" smtClean="0"/>
              <a:t>Умысел</a:t>
            </a:r>
          </a:p>
          <a:p>
            <a:pPr marL="0" lvl="0" indent="0">
              <a:buNone/>
            </a:pPr>
            <a:r>
              <a:rPr lang="ru-RU" sz="2500" i="1" dirty="0" smtClean="0"/>
              <a:t>Пример</a:t>
            </a:r>
            <a:r>
              <a:rPr lang="ru-RU" sz="2500" dirty="0" smtClean="0"/>
              <a:t>:</a:t>
            </a:r>
            <a:endParaRPr lang="ru-RU" sz="2500" dirty="0"/>
          </a:p>
          <a:p>
            <a:pPr lvl="0">
              <a:buFont typeface="Courier New" pitchFamily="49" charset="0"/>
              <a:buChar char="o"/>
            </a:pPr>
            <a:r>
              <a:rPr lang="ru-RU" sz="2500" dirty="0" smtClean="0"/>
              <a:t>Присвоение </a:t>
            </a:r>
            <a:r>
              <a:rPr lang="ru-RU" sz="2500" dirty="0"/>
              <a:t>денежных средств: Председатель ТСЖ умышленно присваивает денежные средства ТСЖ (например, взносы собственников) для личного обогащения</a:t>
            </a:r>
            <a:r>
              <a:rPr lang="ru-RU" sz="2500" dirty="0" smtClean="0"/>
              <a:t>.</a:t>
            </a:r>
          </a:p>
          <a:p>
            <a:pPr lvl="0">
              <a:buFont typeface="Courier New" pitchFamily="49" charset="0"/>
              <a:buChar char="o"/>
            </a:pPr>
            <a:r>
              <a:rPr lang="ru-RU" sz="2500" dirty="0" smtClean="0"/>
              <a:t>Заключение </a:t>
            </a:r>
            <a:r>
              <a:rPr lang="ru-RU" sz="2500" dirty="0"/>
              <a:t>невыгодных договоров: Член правления ТСЖ умышленно заключает невыгодный договор с контрагентом для получения личной выгоды (например, завышенные цены на работы по ремонту дома</a:t>
            </a:r>
            <a:r>
              <a:rPr lang="ru-RU" sz="2500" dirty="0" smtClean="0"/>
              <a:t>).</a:t>
            </a:r>
          </a:p>
          <a:p>
            <a:pPr marL="0" lvl="0" indent="0">
              <a:buNone/>
            </a:pPr>
            <a:r>
              <a:rPr lang="ru-RU" sz="2500" dirty="0" smtClean="0"/>
              <a:t>Неосторожность</a:t>
            </a:r>
          </a:p>
          <a:p>
            <a:pPr marL="0" indent="0">
              <a:buNone/>
            </a:pPr>
            <a:r>
              <a:rPr lang="ru-RU" sz="2500" i="1" dirty="0"/>
              <a:t>Пример</a:t>
            </a:r>
            <a:r>
              <a:rPr lang="ru-RU" sz="2500" dirty="0" smtClean="0"/>
              <a:t>:</a:t>
            </a:r>
          </a:p>
          <a:p>
            <a:pPr lvl="0">
              <a:buFont typeface="Courier New" pitchFamily="49" charset="0"/>
              <a:buChar char="o"/>
            </a:pPr>
            <a:r>
              <a:rPr lang="ru-RU" sz="2500" dirty="0" smtClean="0"/>
              <a:t>Небрежное </a:t>
            </a:r>
            <a:r>
              <a:rPr lang="ru-RU" sz="2500" dirty="0"/>
              <a:t>исполнение обязанностей: Член правления ТСЖ небрежно исполняет свои обязанности (например, не проверяет качество выполненных ремонтных работ), что приводит к ухудшению состояния жилого дома. </a:t>
            </a:r>
          </a:p>
          <a:p>
            <a:pPr lvl="0">
              <a:buFont typeface="Courier New" pitchFamily="49" charset="0"/>
              <a:buChar char="o"/>
            </a:pPr>
            <a:r>
              <a:rPr lang="ru-RU" sz="2500" dirty="0" smtClean="0"/>
              <a:t>Неправильное </a:t>
            </a:r>
            <a:r>
              <a:rPr lang="ru-RU" sz="2500" dirty="0"/>
              <a:t>распределение денежных средств: Председатель ТСЖ распределяет денежные средства ТСЖ не целевым образом, что приводит к нехватке финансов на необходимые ремонтные работы в доме.</a:t>
            </a:r>
          </a:p>
          <a:p>
            <a:pPr lvl="0"/>
            <a:r>
              <a:rPr lang="ru-RU" sz="2500" u="sng" dirty="0" smtClean="0">
                <a:solidFill>
                  <a:prstClr val="black">
                    <a:lumMod val="50000"/>
                    <a:lumOff val="50000"/>
                  </a:prstClr>
                </a:solidFill>
              </a:rPr>
              <a:t>Предмет</a:t>
            </a:r>
            <a:r>
              <a:rPr lang="ru-RU" sz="2500" dirty="0">
                <a:solidFill>
                  <a:prstClr val="black">
                    <a:lumMod val="50000"/>
                    <a:lumOff val="50000"/>
                  </a:prstClr>
                </a:solidFill>
              </a:rPr>
              <a:t>: </a:t>
            </a:r>
            <a:r>
              <a:rPr lang="ru-RU" sz="2500" dirty="0" smtClean="0"/>
              <a:t>жилой дом.</a:t>
            </a:r>
            <a:endParaRPr lang="ru-RU" dirty="0"/>
          </a:p>
        </p:txBody>
      </p:sp>
    </p:spTree>
    <p:extLst>
      <p:ext uri="{BB962C8B-B14F-4D97-AF65-F5344CB8AC3E}">
        <p14:creationId xmlns:p14="http://schemas.microsoft.com/office/powerpoint/2010/main" val="3949082837"/>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rPr>
              <a:t>21.  Право собственности и другие вещные права на жилые помещения</a:t>
            </a:r>
            <a:endParaRPr lang="ru-RU" dirty="0"/>
          </a:p>
        </p:txBody>
      </p:sp>
      <p:sp>
        <p:nvSpPr>
          <p:cNvPr id="3" name="Объект 2"/>
          <p:cNvSpPr>
            <a:spLocks noGrp="1"/>
          </p:cNvSpPr>
          <p:nvPr>
            <p:ph idx="1"/>
          </p:nvPr>
        </p:nvSpPr>
        <p:spPr>
          <a:xfrm>
            <a:off x="0" y="1556792"/>
            <a:ext cx="9144000" cy="5301208"/>
          </a:xfrm>
        </p:spPr>
        <p:txBody>
          <a:bodyPr>
            <a:normAutofit/>
          </a:bodyPr>
          <a:lstStyle/>
          <a:p>
            <a:pPr marL="0" lvl="0" indent="0">
              <a:buNone/>
            </a:pPr>
            <a:r>
              <a:rPr lang="ru-RU" sz="1900" b="1" dirty="0">
                <a:solidFill>
                  <a:prstClr val="black">
                    <a:lumMod val="50000"/>
                    <a:lumOff val="50000"/>
                  </a:prstClr>
                </a:solidFill>
              </a:rPr>
              <a:t>ГК РФ Статья 291. Товарищество собственников жилья</a:t>
            </a:r>
          </a:p>
          <a:p>
            <a:r>
              <a:rPr lang="ru-RU" sz="1900" dirty="0"/>
              <a:t>Товарищество собственников жилья (ТСЖ) представляет собой объединение собственников помещений в многоквартирном доме (МКД), созданное для совместного управления общим имуществом в МКД либо имуществом в нескольких МКД или жилых домах, предоставления коммунальных услуг, осуществления деятельности, направленной на достижение целей управления МКД либо на совместное использование имущества собственников. При этом ТСЖ является некоммерческой организацией и признается видом товарищества собственников недвижимости (ТСН</a:t>
            </a:r>
            <a:r>
              <a:rPr lang="ru-RU" sz="1900" dirty="0" smtClean="0"/>
              <a:t>).</a:t>
            </a:r>
          </a:p>
          <a:p>
            <a:r>
              <a:rPr lang="ru-RU" sz="1900" dirty="0"/>
              <a:t>Товарищество собственников недвижимости (ТСН) - это добровольное объединение собственников недвижимого имущества, в частности помещений в здании (в том числе в МКД) или в нескольких зданиях, жилых и дачных домов, садоводческих, огороднических или дачных земельных участков и т.п. Цели такого объединения и цели создания ТСЖ аналогичны (п. 1 ст. 123.12 ГК РФ).</a:t>
            </a:r>
          </a:p>
        </p:txBody>
      </p:sp>
    </p:spTree>
    <p:extLst>
      <p:ext uri="{BB962C8B-B14F-4D97-AF65-F5344CB8AC3E}">
        <p14:creationId xmlns:p14="http://schemas.microsoft.com/office/powerpoint/2010/main" val="251487659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rPr>
              <a:t>21.  Право собственности и другие вещные права на жилые помещения</a:t>
            </a:r>
            <a:endParaRPr lang="ru-RU" dirty="0"/>
          </a:p>
        </p:txBody>
      </p:sp>
      <p:sp>
        <p:nvSpPr>
          <p:cNvPr id="3" name="Объект 2"/>
          <p:cNvSpPr>
            <a:spLocks noGrp="1"/>
          </p:cNvSpPr>
          <p:nvPr>
            <p:ph idx="1"/>
          </p:nvPr>
        </p:nvSpPr>
        <p:spPr>
          <a:xfrm>
            <a:off x="0" y="1484784"/>
            <a:ext cx="9144000" cy="5373216"/>
          </a:xfrm>
        </p:spPr>
        <p:txBody>
          <a:bodyPr>
            <a:normAutofit/>
          </a:bodyPr>
          <a:lstStyle/>
          <a:p>
            <a:pPr marL="0" lvl="0" indent="0" algn="ctr">
              <a:buNone/>
            </a:pPr>
            <a:r>
              <a:rPr lang="ru-RU" sz="1500" i="1" u="sng" dirty="0">
                <a:solidFill>
                  <a:prstClr val="black">
                    <a:lumMod val="50000"/>
                    <a:lumOff val="50000"/>
                  </a:prstClr>
                </a:solidFill>
              </a:rPr>
              <a:t>Судебная практика</a:t>
            </a:r>
          </a:p>
          <a:p>
            <a:pPr marL="0" lvl="0" indent="0" algn="ctr">
              <a:buNone/>
            </a:pPr>
            <a:r>
              <a:rPr lang="ru-RU" sz="1500" b="1" dirty="0">
                <a:solidFill>
                  <a:prstClr val="black">
                    <a:lumMod val="50000"/>
                    <a:lumOff val="50000"/>
                  </a:prstClr>
                </a:solidFill>
              </a:rPr>
              <a:t>ГК РФ Статья </a:t>
            </a:r>
            <a:r>
              <a:rPr lang="ru-RU" sz="1600" b="1" dirty="0">
                <a:solidFill>
                  <a:prstClr val="black">
                    <a:lumMod val="50000"/>
                    <a:lumOff val="50000"/>
                  </a:prstClr>
                </a:solidFill>
              </a:rPr>
              <a:t>291</a:t>
            </a:r>
            <a:endParaRPr lang="ru-RU" sz="1500" b="1" dirty="0">
              <a:solidFill>
                <a:prstClr val="black">
                  <a:lumMod val="50000"/>
                  <a:lumOff val="50000"/>
                </a:prstClr>
              </a:solidFill>
            </a:endParaRPr>
          </a:p>
          <a:p>
            <a:pPr lvl="0"/>
            <a:r>
              <a:rPr lang="ru-RU" sz="1600" dirty="0"/>
              <a:t>Умышленное присвоение денежных средств ТСЖ </a:t>
            </a:r>
            <a:endParaRPr lang="ru-RU" sz="1600" dirty="0" smtClean="0"/>
          </a:p>
          <a:p>
            <a:pPr marL="0" lvl="0" indent="0">
              <a:buNone/>
            </a:pPr>
            <a:r>
              <a:rPr lang="ru-RU" sz="1500" u="sng" dirty="0" smtClean="0">
                <a:solidFill>
                  <a:prstClr val="black">
                    <a:lumMod val="50000"/>
                    <a:lumOff val="50000"/>
                  </a:prstClr>
                </a:solidFill>
              </a:rPr>
              <a:t>Суть </a:t>
            </a:r>
            <a:r>
              <a:rPr lang="ru-RU" sz="1500" u="sng" dirty="0">
                <a:solidFill>
                  <a:prstClr val="black">
                    <a:lumMod val="50000"/>
                    <a:lumOff val="50000"/>
                  </a:prstClr>
                </a:solidFill>
              </a:rPr>
              <a:t>спора:</a:t>
            </a:r>
          </a:p>
          <a:p>
            <a:pPr marL="0" lvl="0" indent="0">
              <a:buNone/>
            </a:pPr>
            <a:r>
              <a:rPr lang="ru-RU" sz="1600" dirty="0"/>
              <a:t>Председатель ТСЖ умышленно переводил денежные средства ТСЖ на свой личный счет под прикрытием фиктивных договоров на выполнение ремонтных работ. </a:t>
            </a:r>
            <a:r>
              <a:rPr lang="ru-RU" sz="1500" u="sng" dirty="0" smtClean="0">
                <a:solidFill>
                  <a:prstClr val="black">
                    <a:lumMod val="50000"/>
                    <a:lumOff val="50000"/>
                  </a:prstClr>
                </a:solidFill>
              </a:rPr>
              <a:t>Судебные </a:t>
            </a:r>
            <a:r>
              <a:rPr lang="ru-RU" sz="1500" u="sng" dirty="0">
                <a:solidFill>
                  <a:prstClr val="black">
                    <a:lumMod val="50000"/>
                    <a:lumOff val="50000"/>
                  </a:prstClr>
                </a:solidFill>
              </a:rPr>
              <a:t>решения: </a:t>
            </a:r>
          </a:p>
          <a:p>
            <a:pPr marL="0" lvl="0" indent="0">
              <a:buNone/>
            </a:pPr>
            <a:r>
              <a:rPr lang="ru-RU" sz="1600" dirty="0"/>
              <a:t>Суд установил, что председатель ТСЖ действовал с умыслом и признал его виновным в хищении денежных средств. Председатель был осужден к лишению свободы и обязан был возместить ущерб ТСЖ.</a:t>
            </a:r>
            <a:endParaRPr lang="ru-RU" sz="1500" dirty="0">
              <a:solidFill>
                <a:prstClr val="black">
                  <a:lumMod val="50000"/>
                  <a:lumOff val="50000"/>
                </a:prstClr>
              </a:solidFill>
            </a:endParaRPr>
          </a:p>
          <a:p>
            <a:pPr marL="0" lvl="0" indent="0">
              <a:buNone/>
            </a:pPr>
            <a:endParaRPr lang="ru-RU" sz="1500" dirty="0">
              <a:solidFill>
                <a:prstClr val="black">
                  <a:lumMod val="50000"/>
                  <a:lumOff val="50000"/>
                </a:prstClr>
              </a:solidFill>
            </a:endParaRPr>
          </a:p>
          <a:p>
            <a:pPr lvl="0" algn="r"/>
            <a:r>
              <a:rPr lang="ru-RU" sz="1600" dirty="0"/>
              <a:t>Небрежное исполнение обязанностей членом правления ТСЖ </a:t>
            </a:r>
            <a:endParaRPr lang="ru-RU" sz="1600" dirty="0" smtClean="0"/>
          </a:p>
          <a:p>
            <a:pPr marL="0" lvl="0" indent="0" algn="r">
              <a:buNone/>
            </a:pPr>
            <a:r>
              <a:rPr lang="ru-RU" sz="1500" u="sng" dirty="0" smtClean="0">
                <a:solidFill>
                  <a:prstClr val="black">
                    <a:lumMod val="50000"/>
                    <a:lumOff val="50000"/>
                  </a:prstClr>
                </a:solidFill>
              </a:rPr>
              <a:t>Суть </a:t>
            </a:r>
            <a:r>
              <a:rPr lang="ru-RU" sz="1500" u="sng" dirty="0">
                <a:solidFill>
                  <a:prstClr val="black">
                    <a:lumMod val="50000"/>
                    <a:lumOff val="50000"/>
                  </a:prstClr>
                </a:solidFill>
              </a:rPr>
              <a:t>спора:</a:t>
            </a:r>
          </a:p>
          <a:p>
            <a:pPr marL="0" lvl="0" indent="0" algn="r">
              <a:buNone/>
            </a:pPr>
            <a:r>
              <a:rPr lang="ru-RU" sz="1600" dirty="0"/>
              <a:t>Член правления ТСЖ не проверил качество выполненных ремонтных работ, что привело к ухудшению состояния жилого дома и к повторным ремонтным работам. </a:t>
            </a:r>
            <a:r>
              <a:rPr lang="ru-RU" sz="1500" u="sng" dirty="0" smtClean="0">
                <a:solidFill>
                  <a:prstClr val="black">
                    <a:lumMod val="50000"/>
                    <a:lumOff val="50000"/>
                  </a:prstClr>
                </a:solidFill>
              </a:rPr>
              <a:t>Судебные </a:t>
            </a:r>
            <a:r>
              <a:rPr lang="ru-RU" sz="1500" u="sng" dirty="0">
                <a:solidFill>
                  <a:prstClr val="black">
                    <a:lumMod val="50000"/>
                    <a:lumOff val="50000"/>
                  </a:prstClr>
                </a:solidFill>
              </a:rPr>
              <a:t>решения:</a:t>
            </a:r>
            <a:endParaRPr lang="ru-RU" sz="1500" dirty="0">
              <a:solidFill>
                <a:prstClr val="black">
                  <a:lumMod val="50000"/>
                  <a:lumOff val="50000"/>
                </a:prstClr>
              </a:solidFill>
            </a:endParaRPr>
          </a:p>
          <a:p>
            <a:pPr marL="0" lvl="0" indent="0" algn="r">
              <a:buNone/>
            </a:pPr>
            <a:r>
              <a:rPr lang="ru-RU" sz="1600" dirty="0"/>
              <a:t>Суд признал члена правления ТСЖ виновным в небрежном исполнении своих обязанностей и обязал его возместить ущерб ТСЖ.</a:t>
            </a:r>
            <a:endParaRPr lang="ru-RU" dirty="0"/>
          </a:p>
        </p:txBody>
      </p:sp>
    </p:spTree>
    <p:extLst>
      <p:ext uri="{BB962C8B-B14F-4D97-AF65-F5344CB8AC3E}">
        <p14:creationId xmlns:p14="http://schemas.microsoft.com/office/powerpoint/2010/main" val="4010148338"/>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t>22.  Право хозяйственного ведения, право оперативного управления</a:t>
            </a:r>
          </a:p>
        </p:txBody>
      </p:sp>
      <p:sp>
        <p:nvSpPr>
          <p:cNvPr id="3" name="Объект 2"/>
          <p:cNvSpPr>
            <a:spLocks noGrp="1"/>
          </p:cNvSpPr>
          <p:nvPr>
            <p:ph idx="1"/>
          </p:nvPr>
        </p:nvSpPr>
        <p:spPr>
          <a:xfrm>
            <a:off x="0" y="1556792"/>
            <a:ext cx="9144000" cy="5301208"/>
          </a:xfrm>
        </p:spPr>
        <p:txBody>
          <a:bodyPr>
            <a:normAutofit fontScale="92500"/>
          </a:bodyPr>
          <a:lstStyle/>
          <a:p>
            <a:pPr lvl="0"/>
            <a:r>
              <a:rPr lang="ru-RU" sz="1700" dirty="0">
                <a:solidFill>
                  <a:prstClr val="black">
                    <a:lumMod val="50000"/>
                    <a:lumOff val="50000"/>
                  </a:prstClr>
                </a:solidFill>
              </a:rPr>
              <a:t>Объект: сфера права </a:t>
            </a:r>
            <a:r>
              <a:rPr lang="ru-RU" sz="1800" dirty="0"/>
              <a:t>хозяйственного ведения, </a:t>
            </a:r>
            <a:r>
              <a:rPr lang="ru-RU" sz="1800" dirty="0" smtClean="0"/>
              <a:t>права </a:t>
            </a:r>
            <a:r>
              <a:rPr lang="ru-RU" sz="1800" dirty="0"/>
              <a:t>оперативного </a:t>
            </a:r>
            <a:r>
              <a:rPr lang="ru-RU" sz="1800" dirty="0" smtClean="0"/>
              <a:t>управления</a:t>
            </a:r>
          </a:p>
          <a:p>
            <a:pPr lvl="0"/>
            <a:endParaRPr lang="ru-RU" sz="1700" dirty="0">
              <a:solidFill>
                <a:prstClr val="black">
                  <a:lumMod val="50000"/>
                  <a:lumOff val="50000"/>
                </a:prstClr>
              </a:solidFill>
            </a:endParaRPr>
          </a:p>
          <a:p>
            <a:pPr lvl="0"/>
            <a:r>
              <a:rPr lang="ru-RU" sz="1700" dirty="0">
                <a:solidFill>
                  <a:prstClr val="black">
                    <a:lumMod val="50000"/>
                    <a:lumOff val="50000"/>
                  </a:prstClr>
                </a:solidFill>
              </a:rPr>
              <a:t>Объективная сторона: </a:t>
            </a:r>
          </a:p>
          <a:p>
            <a:pPr marL="0" lvl="0" indent="0">
              <a:buNone/>
            </a:pPr>
            <a:r>
              <a:rPr lang="ru-RU" sz="1800" dirty="0"/>
              <a:t>Государственное или муниципальное </a:t>
            </a:r>
            <a:r>
              <a:rPr lang="ru-RU" sz="1800" dirty="0" smtClean="0"/>
              <a:t>унитарное предприятие, </a:t>
            </a:r>
            <a:r>
              <a:rPr lang="ru-RU" sz="1800" dirty="0"/>
              <a:t>которому имущество принадлежит на праве хозяйственного ведения, владеет, пользуется и распоряжается этим имуществом в пределах, определяемых в соответствии с настоящим Кодексом</a:t>
            </a:r>
            <a:r>
              <a:rPr lang="ru-RU" sz="1800" dirty="0" smtClean="0"/>
              <a:t>.</a:t>
            </a:r>
          </a:p>
          <a:p>
            <a:pPr marL="0" lvl="0" indent="0">
              <a:buNone/>
            </a:pPr>
            <a:r>
              <a:rPr lang="ru-RU" sz="1800" dirty="0"/>
              <a:t>Учреждение и казенное предприятие, за которыми имущество закреплено на праве оперативного управления, владеют, пользуются этим имуществом в пределах, установленных </a:t>
            </a:r>
            <a:r>
              <a:rPr lang="ru-RU" sz="1800" dirty="0" smtClean="0"/>
              <a:t>законом, </a:t>
            </a:r>
            <a:r>
              <a:rPr lang="ru-RU" sz="1800" dirty="0"/>
              <a:t>в соответствии с целями своей деятельности, назначением этого имущества и, если иное не установлено законом, распоряжаются этим имуществом с согласия собственника этого имущества.</a:t>
            </a:r>
            <a:endParaRPr lang="ru-RU" sz="1800" dirty="0" smtClean="0"/>
          </a:p>
          <a:p>
            <a:pPr marL="0" lvl="0" indent="0">
              <a:buNone/>
            </a:pPr>
            <a:endParaRPr lang="ru-RU" sz="1700" dirty="0">
              <a:solidFill>
                <a:prstClr val="black">
                  <a:lumMod val="50000"/>
                  <a:lumOff val="50000"/>
                </a:prstClr>
              </a:solidFill>
            </a:endParaRPr>
          </a:p>
          <a:p>
            <a:pPr lvl="0"/>
            <a:r>
              <a:rPr lang="ru-RU" sz="1700" dirty="0">
                <a:solidFill>
                  <a:prstClr val="black">
                    <a:lumMod val="50000"/>
                    <a:lumOff val="50000"/>
                  </a:prstClr>
                </a:solidFill>
              </a:rPr>
              <a:t>Субъект: </a:t>
            </a:r>
            <a:r>
              <a:rPr lang="ru-RU" sz="1800" dirty="0" smtClean="0">
                <a:solidFill>
                  <a:prstClr val="black">
                    <a:lumMod val="50000"/>
                    <a:lumOff val="50000"/>
                  </a:prstClr>
                </a:solidFill>
              </a:rPr>
              <a:t>Юридические лица.</a:t>
            </a:r>
            <a:endParaRPr lang="ru-RU" sz="1700" dirty="0">
              <a:solidFill>
                <a:prstClr val="black">
                  <a:lumMod val="50000"/>
                  <a:lumOff val="50000"/>
                </a:prstClr>
              </a:solidFill>
            </a:endParaRPr>
          </a:p>
          <a:p>
            <a:pPr marL="0" lvl="0" indent="0">
              <a:buNone/>
            </a:pPr>
            <a:endParaRPr lang="ru-RU" sz="1700" dirty="0">
              <a:solidFill>
                <a:prstClr val="black">
                  <a:lumMod val="50000"/>
                  <a:lumOff val="50000"/>
                </a:prstClr>
              </a:solidFill>
            </a:endParaRPr>
          </a:p>
          <a:p>
            <a:pPr lvl="0"/>
            <a:r>
              <a:rPr lang="ru-RU" sz="1700" dirty="0">
                <a:solidFill>
                  <a:prstClr val="black">
                    <a:lumMod val="50000"/>
                    <a:lumOff val="50000"/>
                  </a:prstClr>
                </a:solidFill>
              </a:rPr>
              <a:t>Субъективная сторона: умысел и неосторожность.</a:t>
            </a:r>
          </a:p>
          <a:p>
            <a:pPr lvl="0"/>
            <a:endParaRPr lang="ru-RU" sz="1700" dirty="0">
              <a:solidFill>
                <a:prstClr val="black">
                  <a:lumMod val="50000"/>
                  <a:lumOff val="50000"/>
                </a:prstClr>
              </a:solidFill>
            </a:endParaRPr>
          </a:p>
          <a:p>
            <a:pPr lvl="0"/>
            <a:r>
              <a:rPr lang="ru-RU" sz="1700" dirty="0">
                <a:solidFill>
                  <a:prstClr val="black">
                    <a:lumMod val="50000"/>
                    <a:lumOff val="50000"/>
                  </a:prstClr>
                </a:solidFill>
              </a:rPr>
              <a:t>Предмет: имущество</a:t>
            </a:r>
          </a:p>
          <a:p>
            <a:endParaRPr lang="ru-RU" dirty="0"/>
          </a:p>
        </p:txBody>
      </p:sp>
    </p:spTree>
    <p:extLst>
      <p:ext uri="{BB962C8B-B14F-4D97-AF65-F5344CB8AC3E}">
        <p14:creationId xmlns:p14="http://schemas.microsoft.com/office/powerpoint/2010/main" val="122842072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rPr>
              <a:t>22.  Право хозяйственного ведения, право оперативного управления</a:t>
            </a:r>
            <a:endParaRPr lang="ru-RU" dirty="0"/>
          </a:p>
        </p:txBody>
      </p:sp>
      <p:sp>
        <p:nvSpPr>
          <p:cNvPr id="3" name="Объект 2"/>
          <p:cNvSpPr>
            <a:spLocks noGrp="1"/>
          </p:cNvSpPr>
          <p:nvPr>
            <p:ph idx="1"/>
          </p:nvPr>
        </p:nvSpPr>
        <p:spPr>
          <a:xfrm>
            <a:off x="0" y="1556792"/>
            <a:ext cx="9144000" cy="5301208"/>
          </a:xfrm>
        </p:spPr>
        <p:txBody>
          <a:bodyPr>
            <a:normAutofit fontScale="77500" lnSpcReduction="20000"/>
          </a:bodyPr>
          <a:lstStyle/>
          <a:p>
            <a:pPr lvl="0"/>
            <a:r>
              <a:rPr lang="ru-RU" sz="1800" dirty="0">
                <a:solidFill>
                  <a:prstClr val="black">
                    <a:lumMod val="50000"/>
                    <a:lumOff val="50000"/>
                  </a:prstClr>
                </a:solidFill>
              </a:rPr>
              <a:t>Объект</a:t>
            </a:r>
            <a:r>
              <a:rPr lang="ru-RU" sz="1700" dirty="0">
                <a:solidFill>
                  <a:prstClr val="black">
                    <a:lumMod val="50000"/>
                    <a:lumOff val="50000"/>
                  </a:prstClr>
                </a:solidFill>
              </a:rPr>
              <a:t>: </a:t>
            </a:r>
            <a:endParaRPr lang="ru-RU" sz="1700" dirty="0" smtClean="0">
              <a:solidFill>
                <a:prstClr val="black">
                  <a:lumMod val="50000"/>
                  <a:lumOff val="50000"/>
                </a:prstClr>
              </a:solidFill>
            </a:endParaRPr>
          </a:p>
          <a:p>
            <a:pPr marL="0" lvl="0" indent="0">
              <a:buNone/>
            </a:pPr>
            <a:r>
              <a:rPr lang="ru-RU" sz="1800" dirty="0">
                <a:solidFill>
                  <a:prstClr val="black">
                    <a:lumMod val="50000"/>
                    <a:lumOff val="50000"/>
                  </a:prstClr>
                </a:solidFill>
              </a:rPr>
              <a:t>Объектом является </a:t>
            </a:r>
            <a:r>
              <a:rPr lang="ru-RU" sz="1700" dirty="0" smtClean="0">
                <a:solidFill>
                  <a:prstClr val="black">
                    <a:lumMod val="50000"/>
                    <a:lumOff val="50000"/>
                  </a:prstClr>
                </a:solidFill>
              </a:rPr>
              <a:t>сфера </a:t>
            </a:r>
            <a:r>
              <a:rPr lang="ru-RU" sz="1700" dirty="0">
                <a:solidFill>
                  <a:prstClr val="black">
                    <a:lumMod val="50000"/>
                    <a:lumOff val="50000"/>
                  </a:prstClr>
                </a:solidFill>
              </a:rPr>
              <a:t>права </a:t>
            </a:r>
            <a:r>
              <a:rPr lang="ru-RU" sz="1800" dirty="0">
                <a:solidFill>
                  <a:prstClr val="black">
                    <a:lumMod val="50000"/>
                    <a:lumOff val="50000"/>
                  </a:prstClr>
                </a:solidFill>
              </a:rPr>
              <a:t>хозяйственного ведения, права оперативного управления</a:t>
            </a:r>
          </a:p>
          <a:p>
            <a:pPr lvl="0"/>
            <a:endParaRPr lang="ru-RU" sz="1700" dirty="0">
              <a:solidFill>
                <a:prstClr val="black">
                  <a:lumMod val="50000"/>
                  <a:lumOff val="50000"/>
                </a:prstClr>
              </a:solidFill>
            </a:endParaRPr>
          </a:p>
          <a:p>
            <a:pPr lvl="0"/>
            <a:r>
              <a:rPr lang="ru-RU" sz="2000" dirty="0">
                <a:solidFill>
                  <a:prstClr val="black">
                    <a:lumMod val="50000"/>
                    <a:lumOff val="50000"/>
                  </a:prstClr>
                </a:solidFill>
              </a:rPr>
              <a:t>Объективная сторона: </a:t>
            </a:r>
            <a:endParaRPr lang="ru-RU" sz="2000" dirty="0" smtClean="0">
              <a:solidFill>
                <a:prstClr val="black">
                  <a:lumMod val="50000"/>
                  <a:lumOff val="50000"/>
                </a:prstClr>
              </a:solidFill>
            </a:endParaRPr>
          </a:p>
          <a:p>
            <a:pPr marL="0" indent="0">
              <a:buNone/>
            </a:pPr>
            <a:r>
              <a:rPr lang="ru-RU" sz="1800" dirty="0"/>
              <a:t>Собственник имущества, находящегося в хозяйственном ведении, в соответствии с законом решает вопросы создания предприятия, определения предмета и целей его деятельности, его реорганизации и ликвидации, назначает директора (руководителя) предприятия, осуществляет контроль за использованием по назначению и сохранностью принадлежащего предприятию </a:t>
            </a:r>
            <a:r>
              <a:rPr lang="ru-RU" sz="1800" dirty="0" smtClean="0"/>
              <a:t>имущества.</a:t>
            </a:r>
          </a:p>
          <a:p>
            <a:pPr marL="0" indent="0">
              <a:buNone/>
            </a:pPr>
            <a:r>
              <a:rPr lang="ru-RU" sz="1800" dirty="0" smtClean="0"/>
              <a:t>Собственник имеет право на получение части прибыли от использования имущества, находящегося в хозяйственном ведении предприятия.</a:t>
            </a:r>
          </a:p>
          <a:p>
            <a:pPr marL="0" indent="0">
              <a:buNone/>
            </a:pPr>
            <a:r>
              <a:rPr lang="ru-RU" sz="1800" dirty="0" smtClean="0"/>
              <a:t>Предприятие </a:t>
            </a:r>
            <a:r>
              <a:rPr lang="ru-RU" sz="1800" dirty="0"/>
              <a:t>не вправе продавать принадлежащее ему на праве хозяйственного ведения недвижимое имущество, сдавать его в аренду, отдавать в залог, вносить в качестве вклада в уставный (складочный) капитал хозяйственных обществ и товариществ или иным способом распоряжаться этим имуществом без согласия собственника.</a:t>
            </a:r>
          </a:p>
          <a:p>
            <a:pPr marL="0" indent="0">
              <a:buNone/>
            </a:pPr>
            <a:r>
              <a:rPr lang="ru-RU" sz="1800" dirty="0"/>
              <a:t>Учреждение и казенное предприятие, за которыми имущество закреплено на праве оперативного управления, владеют, пользуются этим имуществом в пределах, установленных законом, в соответствии с целями своей деятельности, назначением этого имущества и, если иное не установлено законом, распоряжаются этим имуществом с согласия собственника этого имущества.</a:t>
            </a:r>
          </a:p>
          <a:p>
            <a:pPr marL="0" indent="0">
              <a:buNone/>
            </a:pPr>
            <a:r>
              <a:rPr lang="ru-RU" sz="1800" dirty="0"/>
              <a:t> Собственник имущества вправе изъять излишнее, неиспользуемое или используемое не по назначению имущество, закрепленное им за учреждением или казенным предприятием либо приобретенное учреждением или казенным предприятием за счет средств, выделенных ему собственником на приобретение этого имущества. Имуществом, изъятым у учреждения или казенного предприятия, собственник этого имущества вправе распорядиться по своему усмотрению.</a:t>
            </a:r>
          </a:p>
          <a:p>
            <a:pPr marL="0" indent="0">
              <a:buNone/>
            </a:pPr>
            <a:r>
              <a:rPr lang="ru-RU" sz="1800" dirty="0"/>
              <a:t>Остальным имуществом, принадлежащим предприятию, оно распоряжается самостоятельно, за исключением случаев, установленных законом или иными правовыми актами.</a:t>
            </a:r>
          </a:p>
          <a:p>
            <a:pPr lvl="0"/>
            <a:endParaRPr lang="ru-RU" sz="1700"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100540054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rPr>
              <a:t>22.  Право хозяйственного ведения, право оперативного управления</a:t>
            </a:r>
            <a:endParaRPr lang="ru-RU" dirty="0"/>
          </a:p>
        </p:txBody>
      </p:sp>
      <p:sp>
        <p:nvSpPr>
          <p:cNvPr id="3" name="Объект 2"/>
          <p:cNvSpPr>
            <a:spLocks noGrp="1"/>
          </p:cNvSpPr>
          <p:nvPr>
            <p:ph idx="1"/>
          </p:nvPr>
        </p:nvSpPr>
        <p:spPr>
          <a:xfrm>
            <a:off x="0" y="1642089"/>
            <a:ext cx="9144000" cy="5229200"/>
          </a:xfrm>
        </p:spPr>
        <p:txBody>
          <a:bodyPr>
            <a:noAutofit/>
          </a:bodyPr>
          <a:lstStyle/>
          <a:p>
            <a:pPr lvl="0"/>
            <a:r>
              <a:rPr lang="ru-RU" sz="1600" dirty="0">
                <a:solidFill>
                  <a:prstClr val="black">
                    <a:lumMod val="50000"/>
                    <a:lumOff val="50000"/>
                  </a:prstClr>
                </a:solidFill>
              </a:rPr>
              <a:t>Субъект</a:t>
            </a:r>
            <a:r>
              <a:rPr lang="ru-RU" sz="1200" dirty="0">
                <a:solidFill>
                  <a:prstClr val="black">
                    <a:lumMod val="50000"/>
                    <a:lumOff val="50000"/>
                  </a:prstClr>
                </a:solidFill>
              </a:rPr>
              <a:t>: </a:t>
            </a:r>
            <a:endParaRPr lang="ru-RU" sz="1200" dirty="0" smtClean="0">
              <a:solidFill>
                <a:prstClr val="black">
                  <a:lumMod val="50000"/>
                  <a:lumOff val="50000"/>
                </a:prstClr>
              </a:solidFill>
            </a:endParaRPr>
          </a:p>
          <a:p>
            <a:pPr marL="0" lvl="0" indent="0">
              <a:buNone/>
            </a:pPr>
            <a:r>
              <a:rPr lang="ru-RU" sz="1200" dirty="0"/>
              <a:t>Право хозяйственного ведения</a:t>
            </a:r>
            <a:r>
              <a:rPr lang="ru-RU" sz="1200" dirty="0" smtClean="0"/>
              <a:t>:</a:t>
            </a:r>
          </a:p>
          <a:p>
            <a:pPr lvl="0">
              <a:buFont typeface="Courier New" pitchFamily="49" charset="0"/>
              <a:buChar char="o"/>
            </a:pPr>
            <a:r>
              <a:rPr lang="ru-RU" sz="1200" dirty="0"/>
              <a:t>Государственные и муниципальные учреждения: Школы, больницы, библиотеки, театры. </a:t>
            </a:r>
            <a:endParaRPr lang="ru-RU" sz="1200" dirty="0" smtClean="0"/>
          </a:p>
          <a:p>
            <a:pPr lvl="0">
              <a:buFont typeface="Courier New" pitchFamily="49" charset="0"/>
              <a:buChar char="o"/>
            </a:pPr>
            <a:r>
              <a:rPr lang="ru-RU" sz="1200" dirty="0" smtClean="0"/>
              <a:t>Государственные </a:t>
            </a:r>
            <a:r>
              <a:rPr lang="ru-RU" sz="1200" dirty="0"/>
              <a:t>и муниципальные предприятия: Предприятия, занимающиеся производством товаров или оказанием услуг</a:t>
            </a:r>
            <a:r>
              <a:rPr lang="ru-RU" sz="1200" dirty="0" smtClean="0"/>
              <a:t>.</a:t>
            </a:r>
          </a:p>
          <a:p>
            <a:pPr marL="0" lvl="0" indent="0">
              <a:buNone/>
            </a:pPr>
            <a:r>
              <a:rPr lang="ru-RU" sz="1200" dirty="0"/>
              <a:t>Право оперативного управления</a:t>
            </a:r>
            <a:r>
              <a:rPr lang="ru-RU" sz="1200" dirty="0" smtClean="0"/>
              <a:t>:</a:t>
            </a:r>
          </a:p>
          <a:p>
            <a:pPr lvl="0">
              <a:buFont typeface="Courier New" pitchFamily="49" charset="0"/>
              <a:buChar char="o"/>
            </a:pPr>
            <a:r>
              <a:rPr lang="ru-RU" sz="1200" dirty="0"/>
              <a:t>Некоммерческие организации: Фонды, общественные организации, религиозные организации, образовательные учреждения (если они не являются государственными учреждениями</a:t>
            </a:r>
            <a:r>
              <a:rPr lang="ru-RU" sz="1200" dirty="0" smtClean="0"/>
              <a:t>).</a:t>
            </a:r>
          </a:p>
          <a:p>
            <a:pPr lvl="0">
              <a:buFont typeface="Courier New" pitchFamily="49" charset="0"/>
              <a:buChar char="o"/>
            </a:pPr>
            <a:endParaRPr lang="ru-RU" sz="1200" dirty="0">
              <a:solidFill>
                <a:prstClr val="black">
                  <a:lumMod val="50000"/>
                  <a:lumOff val="50000"/>
                </a:prstClr>
              </a:solidFill>
            </a:endParaRPr>
          </a:p>
          <a:p>
            <a:pPr lvl="0"/>
            <a:r>
              <a:rPr lang="ru-RU" sz="1600" dirty="0">
                <a:solidFill>
                  <a:prstClr val="black">
                    <a:lumMod val="50000"/>
                    <a:lumOff val="50000"/>
                  </a:prstClr>
                </a:solidFill>
              </a:rPr>
              <a:t>Субъективная </a:t>
            </a:r>
            <a:r>
              <a:rPr lang="ru-RU" sz="1600" dirty="0" smtClean="0">
                <a:solidFill>
                  <a:prstClr val="black">
                    <a:lumMod val="50000"/>
                    <a:lumOff val="50000"/>
                  </a:prstClr>
                </a:solidFill>
              </a:rPr>
              <a:t>сторона:</a:t>
            </a:r>
          </a:p>
          <a:p>
            <a:pPr marL="0" lvl="0" indent="0">
              <a:buNone/>
            </a:pPr>
            <a:r>
              <a:rPr lang="ru-RU" sz="1200" dirty="0" smtClean="0"/>
              <a:t>Умысел</a:t>
            </a:r>
          </a:p>
          <a:p>
            <a:pPr marL="0" lvl="0" indent="0">
              <a:buNone/>
            </a:pPr>
            <a:r>
              <a:rPr lang="ru-RU" sz="1200" i="1" dirty="0" smtClean="0"/>
              <a:t>Примеры</a:t>
            </a:r>
            <a:r>
              <a:rPr lang="ru-RU" sz="1200" dirty="0" smtClean="0"/>
              <a:t>:</a:t>
            </a:r>
          </a:p>
          <a:p>
            <a:pPr>
              <a:buFont typeface="Courier New" pitchFamily="49" charset="0"/>
              <a:buChar char="o"/>
            </a:pPr>
            <a:r>
              <a:rPr lang="ru-RU" sz="1200" dirty="0" smtClean="0"/>
              <a:t>Продажа </a:t>
            </a:r>
            <a:r>
              <a:rPr lang="ru-RU" sz="1200" dirty="0"/>
              <a:t>имущества без согласия собственника: Руководитель государственного предприятия "А" знает, что продажа здания без согласия государства запрещена, но он все равно решает это сделать, чтобы получить личную выгоду. </a:t>
            </a:r>
          </a:p>
          <a:p>
            <a:pPr>
              <a:buFont typeface="Courier New" pitchFamily="49" charset="0"/>
              <a:buChar char="o"/>
            </a:pPr>
            <a:r>
              <a:rPr lang="ru-RU" sz="1200" dirty="0" smtClean="0"/>
              <a:t>Изменение </a:t>
            </a:r>
            <a:r>
              <a:rPr lang="ru-RU" sz="1200" dirty="0"/>
              <a:t>назначения имущества без согласия собственника: Директор муниципального музея "Б" знает, что он не имеет права изменять назначение здания музея без согласия муниципалитета, но он все равно решает переоборудовать его под торговый центр</a:t>
            </a:r>
            <a:r>
              <a:rPr lang="ru-RU" sz="1200" dirty="0" smtClean="0"/>
              <a:t>.</a:t>
            </a:r>
          </a:p>
          <a:p>
            <a:pPr marL="0" indent="0">
              <a:buNone/>
            </a:pPr>
            <a:r>
              <a:rPr lang="ru-RU" sz="1200" dirty="0" smtClean="0"/>
              <a:t>Неосторожность</a:t>
            </a:r>
          </a:p>
          <a:p>
            <a:pPr>
              <a:buFont typeface="Courier New" pitchFamily="49" charset="0"/>
              <a:buChar char="o"/>
            </a:pPr>
            <a:r>
              <a:rPr lang="ru-RU" sz="1200" dirty="0" smtClean="0"/>
              <a:t>Небрежность: Субъект не прилагает должных усилий для выполнения обязанностей по управлению имуществом (например, </a:t>
            </a:r>
            <a:r>
              <a:rPr lang="ru-RU" sz="1200" dirty="0"/>
              <a:t>не проводит своевременный ремонт здания, что приводит к его порче</a:t>
            </a:r>
            <a:r>
              <a:rPr lang="ru-RU" sz="1200" dirty="0" smtClean="0"/>
              <a:t>).</a:t>
            </a:r>
          </a:p>
          <a:p>
            <a:pPr>
              <a:buFont typeface="Courier New" pitchFamily="49" charset="0"/>
              <a:buChar char="o"/>
            </a:pPr>
            <a:r>
              <a:rPr lang="ru-RU" sz="1200" dirty="0" smtClean="0"/>
              <a:t>Легкомыслие</a:t>
            </a:r>
            <a:r>
              <a:rPr lang="ru-RU" sz="1200" dirty="0"/>
              <a:t>: Субъект преднамеренно рискует и не продумывает последствия своих действий (например, передает имущество в залог без согласия собственника, считая, что это не приведет к негативным последствиям).</a:t>
            </a:r>
          </a:p>
        </p:txBody>
      </p:sp>
    </p:spTree>
    <p:extLst>
      <p:ext uri="{BB962C8B-B14F-4D97-AF65-F5344CB8AC3E}">
        <p14:creationId xmlns:p14="http://schemas.microsoft.com/office/powerpoint/2010/main" val="327550308"/>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rPr>
              <a:t>22.  Право хозяйственного ведения, право оперативного управления</a:t>
            </a:r>
            <a:endParaRPr lang="ru-RU" dirty="0"/>
          </a:p>
        </p:txBody>
      </p:sp>
      <p:sp>
        <p:nvSpPr>
          <p:cNvPr id="3" name="Объект 2"/>
          <p:cNvSpPr>
            <a:spLocks noGrp="1"/>
          </p:cNvSpPr>
          <p:nvPr>
            <p:ph idx="1"/>
          </p:nvPr>
        </p:nvSpPr>
        <p:spPr>
          <a:xfrm>
            <a:off x="0" y="1556792"/>
            <a:ext cx="9144000" cy="5301208"/>
          </a:xfrm>
        </p:spPr>
        <p:txBody>
          <a:bodyPr>
            <a:normAutofit fontScale="70000" lnSpcReduction="20000"/>
          </a:bodyPr>
          <a:lstStyle/>
          <a:p>
            <a:pPr marL="0" indent="0" algn="ctr">
              <a:buNone/>
            </a:pPr>
            <a:r>
              <a:rPr lang="ru-RU" sz="3600" u="sng" dirty="0"/>
              <a:t>Судебная практика</a:t>
            </a:r>
          </a:p>
          <a:p>
            <a:endParaRPr lang="ru-RU" dirty="0"/>
          </a:p>
          <a:p>
            <a:r>
              <a:rPr lang="ru-RU" dirty="0"/>
              <a:t>Незаконная продажа имущества, находящегося в хозяйственном </a:t>
            </a:r>
            <a:r>
              <a:rPr lang="ru-RU" dirty="0" smtClean="0"/>
              <a:t>ведении</a:t>
            </a:r>
          </a:p>
          <a:p>
            <a:pPr marL="0" indent="0">
              <a:buNone/>
            </a:pPr>
            <a:r>
              <a:rPr lang="ru-RU" u="sng" dirty="0" smtClean="0"/>
              <a:t>Суть </a:t>
            </a:r>
            <a:r>
              <a:rPr lang="ru-RU" u="sng" dirty="0"/>
              <a:t>спора: </a:t>
            </a:r>
            <a:r>
              <a:rPr lang="ru-RU" dirty="0"/>
              <a:t>Государственное предприятие "А", обладающее правом хозяйственного ведения на производственный цех, продало его без согласия государства частной компании "Б". </a:t>
            </a:r>
            <a:endParaRPr lang="ru-RU" dirty="0" smtClean="0"/>
          </a:p>
          <a:p>
            <a:pPr marL="0" indent="0">
              <a:buNone/>
            </a:pPr>
            <a:r>
              <a:rPr lang="ru-RU" u="sng" dirty="0" smtClean="0"/>
              <a:t>Судебные </a:t>
            </a:r>
            <a:r>
              <a:rPr lang="ru-RU" u="sng" dirty="0"/>
              <a:t>решения: </a:t>
            </a:r>
            <a:r>
              <a:rPr lang="ru-RU" dirty="0"/>
              <a:t>Суд признал сделку недействительной, так как она была совершена с нарушением права хозяйственного ведения и без согласия собственника (государства). Цех был возвращен в собственность государства</a:t>
            </a:r>
            <a:r>
              <a:rPr lang="ru-RU" dirty="0" smtClean="0"/>
              <a:t>.</a:t>
            </a:r>
          </a:p>
          <a:p>
            <a:pPr marL="0" indent="0">
              <a:buNone/>
            </a:pPr>
            <a:endParaRPr lang="ru-RU" dirty="0"/>
          </a:p>
          <a:p>
            <a:pPr marL="0" indent="0">
              <a:buNone/>
            </a:pPr>
            <a:endParaRPr lang="ru-RU" dirty="0"/>
          </a:p>
          <a:p>
            <a:pPr algn="r"/>
            <a:r>
              <a:rPr lang="ru-RU" dirty="0"/>
              <a:t>Незаконное изменение назначения имущества, находящегося в оперативном </a:t>
            </a:r>
            <a:r>
              <a:rPr lang="ru-RU" dirty="0" smtClean="0"/>
              <a:t>управлении</a:t>
            </a:r>
          </a:p>
          <a:p>
            <a:pPr marL="0" indent="0" algn="r">
              <a:buNone/>
            </a:pPr>
            <a:r>
              <a:rPr lang="ru-RU" u="sng" dirty="0" smtClean="0"/>
              <a:t>Суть </a:t>
            </a:r>
            <a:r>
              <a:rPr lang="ru-RU" u="sng" dirty="0"/>
              <a:t>спора: </a:t>
            </a:r>
            <a:r>
              <a:rPr lang="ru-RU" dirty="0"/>
              <a:t>Муниципальный театр "Б", обладающий правом оперативного управления на здание театра, переоборудовал его под торговый центр без согласия муниципалитета</a:t>
            </a:r>
            <a:r>
              <a:rPr lang="ru-RU" dirty="0" smtClean="0"/>
              <a:t>.</a:t>
            </a:r>
          </a:p>
          <a:p>
            <a:pPr marL="0" indent="0" algn="r">
              <a:buNone/>
            </a:pPr>
            <a:r>
              <a:rPr lang="ru-RU" u="sng" dirty="0" smtClean="0"/>
              <a:t>Судебные </a:t>
            </a:r>
            <a:r>
              <a:rPr lang="ru-RU" u="sng" dirty="0"/>
              <a:t>решения: </a:t>
            </a:r>
            <a:r>
              <a:rPr lang="ru-RU" dirty="0"/>
              <a:t>Суд признал действия театра незаконными и обязал его восстановить здание в прежнее состояние (под театр).</a:t>
            </a:r>
          </a:p>
        </p:txBody>
      </p:sp>
    </p:spTree>
    <p:extLst>
      <p:ext uri="{BB962C8B-B14F-4D97-AF65-F5344CB8AC3E}">
        <p14:creationId xmlns:p14="http://schemas.microsoft.com/office/powerpoint/2010/main" val="3478127451"/>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rPr>
              <a:t>22.  Право хозяйственного ведения, право оперативного управления</a:t>
            </a:r>
            <a:endParaRPr lang="ru-RU" dirty="0"/>
          </a:p>
        </p:txBody>
      </p:sp>
      <p:sp>
        <p:nvSpPr>
          <p:cNvPr id="3" name="Объект 2"/>
          <p:cNvSpPr>
            <a:spLocks noGrp="1"/>
          </p:cNvSpPr>
          <p:nvPr>
            <p:ph idx="1"/>
          </p:nvPr>
        </p:nvSpPr>
        <p:spPr>
          <a:xfrm>
            <a:off x="0" y="1484784"/>
            <a:ext cx="9144000" cy="5373216"/>
          </a:xfrm>
        </p:spPr>
        <p:txBody>
          <a:bodyPr>
            <a:normAutofit fontScale="47500" lnSpcReduction="20000"/>
          </a:bodyPr>
          <a:lstStyle/>
          <a:p>
            <a:pPr marL="0" indent="0">
              <a:buNone/>
            </a:pPr>
            <a:r>
              <a:rPr lang="ru-RU" sz="2900" b="1" dirty="0"/>
              <a:t>ГК РФ Статья 297. Распоряжение имуществом казенного </a:t>
            </a:r>
            <a:r>
              <a:rPr lang="ru-RU" sz="2900" b="1" dirty="0" smtClean="0"/>
              <a:t>предприятия</a:t>
            </a:r>
          </a:p>
          <a:p>
            <a:r>
              <a:rPr lang="ru-RU" sz="2500" u="sng" dirty="0" smtClean="0">
                <a:solidFill>
                  <a:prstClr val="black">
                    <a:lumMod val="50000"/>
                    <a:lumOff val="50000"/>
                  </a:prstClr>
                </a:solidFill>
              </a:rPr>
              <a:t>Объект</a:t>
            </a:r>
            <a:r>
              <a:rPr lang="ru-RU" sz="2500" dirty="0">
                <a:solidFill>
                  <a:prstClr val="black">
                    <a:lumMod val="50000"/>
                    <a:lumOff val="50000"/>
                  </a:prstClr>
                </a:solidFill>
              </a:rPr>
              <a:t>: Сфера </a:t>
            </a:r>
            <a:r>
              <a:rPr lang="ru-RU" sz="2500" dirty="0" smtClean="0">
                <a:solidFill>
                  <a:prstClr val="black">
                    <a:lumMod val="50000"/>
                    <a:lumOff val="50000"/>
                  </a:prstClr>
                </a:solidFill>
              </a:rPr>
              <a:t>распоряжения имуществом </a:t>
            </a:r>
            <a:r>
              <a:rPr lang="ru-RU" sz="2500" dirty="0">
                <a:solidFill>
                  <a:prstClr val="black">
                    <a:lumMod val="50000"/>
                    <a:lumOff val="50000"/>
                  </a:prstClr>
                </a:solidFill>
              </a:rPr>
              <a:t>казенного </a:t>
            </a:r>
            <a:r>
              <a:rPr lang="ru-RU" sz="2500" dirty="0" smtClean="0">
                <a:solidFill>
                  <a:prstClr val="black">
                    <a:lumMod val="50000"/>
                    <a:lumOff val="50000"/>
                  </a:prstClr>
                </a:solidFill>
              </a:rPr>
              <a:t>предприятия.</a:t>
            </a:r>
            <a:endParaRPr lang="ru-RU" sz="2500" dirty="0">
              <a:solidFill>
                <a:prstClr val="black">
                  <a:lumMod val="50000"/>
                  <a:lumOff val="50000"/>
                </a:prstClr>
              </a:solidFill>
            </a:endParaRPr>
          </a:p>
          <a:p>
            <a:r>
              <a:rPr lang="ru-RU" sz="2500" u="sng" dirty="0">
                <a:solidFill>
                  <a:prstClr val="black">
                    <a:lumMod val="50000"/>
                    <a:lumOff val="50000"/>
                  </a:prstClr>
                </a:solidFill>
              </a:rPr>
              <a:t>Объективная сторона: </a:t>
            </a:r>
            <a:endParaRPr lang="ru-RU" sz="2500" u="sng" dirty="0" smtClean="0">
              <a:solidFill>
                <a:prstClr val="black">
                  <a:lumMod val="50000"/>
                  <a:lumOff val="50000"/>
                </a:prstClr>
              </a:solidFill>
            </a:endParaRPr>
          </a:p>
          <a:p>
            <a:pPr marL="0" indent="0">
              <a:buNone/>
            </a:pPr>
            <a:r>
              <a:rPr lang="ru-RU" sz="2500" dirty="0"/>
              <a:t>Казенное предприятие вправе отчуждать или иным способом </a:t>
            </a:r>
            <a:r>
              <a:rPr lang="ru-RU" sz="2500" dirty="0" smtClean="0"/>
              <a:t>распоряжаться</a:t>
            </a:r>
            <a:r>
              <a:rPr lang="ru-RU" sz="2500" dirty="0"/>
              <a:t> закрепленным за ним имуществом лишь с согласия собственника этого имущества.</a:t>
            </a:r>
          </a:p>
          <a:p>
            <a:pPr marL="0" indent="0">
              <a:buNone/>
            </a:pPr>
            <a:r>
              <a:rPr lang="ru-RU" sz="2500" dirty="0"/>
              <a:t>Казенное предприятие самостоятельно реализует производимую им продукцию, если иное не установлено законом или иными правовыми актами.</a:t>
            </a:r>
          </a:p>
          <a:p>
            <a:pPr marL="0" indent="0">
              <a:buNone/>
            </a:pPr>
            <a:r>
              <a:rPr lang="ru-RU" sz="2500" dirty="0" smtClean="0"/>
              <a:t>Порядок </a:t>
            </a:r>
            <a:r>
              <a:rPr lang="ru-RU" sz="2500" dirty="0"/>
              <a:t>распределения доходов казенного предприятия определяется собственником его имущества.</a:t>
            </a:r>
            <a:endParaRPr lang="ru-RU" sz="2500" u="sng" dirty="0">
              <a:solidFill>
                <a:prstClr val="black">
                  <a:lumMod val="50000"/>
                  <a:lumOff val="50000"/>
                </a:prstClr>
              </a:solidFill>
            </a:endParaRPr>
          </a:p>
          <a:p>
            <a:pPr lvl="0"/>
            <a:r>
              <a:rPr lang="ru-RU" sz="2500" dirty="0">
                <a:solidFill>
                  <a:prstClr val="black">
                    <a:lumMod val="50000"/>
                    <a:lumOff val="50000"/>
                  </a:prstClr>
                </a:solidFill>
              </a:rPr>
              <a:t> </a:t>
            </a:r>
            <a:r>
              <a:rPr lang="ru-RU" sz="2500" u="sng" dirty="0">
                <a:solidFill>
                  <a:prstClr val="black">
                    <a:lumMod val="50000"/>
                    <a:lumOff val="50000"/>
                  </a:prstClr>
                </a:solidFill>
              </a:rPr>
              <a:t>Субъект: </a:t>
            </a:r>
            <a:endParaRPr lang="ru-RU" sz="2500" u="sng" dirty="0" smtClean="0">
              <a:solidFill>
                <a:prstClr val="black">
                  <a:lumMod val="50000"/>
                  <a:lumOff val="50000"/>
                </a:prstClr>
              </a:solidFill>
            </a:endParaRPr>
          </a:p>
          <a:p>
            <a:pPr lvl="0">
              <a:buFont typeface="Courier New" pitchFamily="49" charset="0"/>
              <a:buChar char="o"/>
            </a:pPr>
            <a:r>
              <a:rPr lang="ru-RU" sz="2500" dirty="0"/>
              <a:t>Руководитель казенного предприятия: Он обладает полномочиями, определяемыми учредительными документами предприятия и действующим законодательством, чтобы распоряжаться имуществом в рамках своей компетенции</a:t>
            </a:r>
            <a:r>
              <a:rPr lang="ru-RU" sz="2500" dirty="0" smtClean="0"/>
              <a:t>.</a:t>
            </a:r>
          </a:p>
          <a:p>
            <a:pPr lvl="0">
              <a:buFont typeface="Courier New" pitchFamily="49" charset="0"/>
              <a:buChar char="o"/>
            </a:pPr>
            <a:r>
              <a:rPr lang="ru-RU" sz="2500" dirty="0" smtClean="0"/>
              <a:t>Собственник </a:t>
            </a:r>
            <a:r>
              <a:rPr lang="ru-RU" sz="2500" dirty="0"/>
              <a:t>(Российская Федерация): В конечном итоге, собственник (государство) обладает правом на распоряжение и владение имуществом. </a:t>
            </a:r>
            <a:endParaRPr lang="ru-RU" sz="2500" dirty="0" smtClean="0"/>
          </a:p>
          <a:p>
            <a:pPr lvl="0">
              <a:buFont typeface="Courier New" pitchFamily="49" charset="0"/>
              <a:buChar char="o"/>
            </a:pPr>
            <a:r>
              <a:rPr lang="ru-RU" sz="2500" dirty="0" smtClean="0"/>
              <a:t>Уполномоченный </a:t>
            </a:r>
            <a:r>
              <a:rPr lang="ru-RU" sz="2500" dirty="0"/>
              <a:t>государственный орган: В зависимости от вида имущества и отрасли деятельности казенного предприятия уполномоченным органом может быть министерство, ведомство или иной федеральный орган.</a:t>
            </a:r>
            <a:endParaRPr lang="ru-RU" sz="2500" u="sng" dirty="0">
              <a:solidFill>
                <a:prstClr val="black">
                  <a:lumMod val="50000"/>
                  <a:lumOff val="50000"/>
                </a:prstClr>
              </a:solidFill>
            </a:endParaRPr>
          </a:p>
          <a:p>
            <a:pPr lvl="0"/>
            <a:r>
              <a:rPr lang="ru-RU" sz="2500" u="sng" dirty="0" smtClean="0">
                <a:solidFill>
                  <a:prstClr val="black">
                    <a:lumMod val="50000"/>
                    <a:lumOff val="50000"/>
                  </a:prstClr>
                </a:solidFill>
              </a:rPr>
              <a:t>Субъективная </a:t>
            </a:r>
            <a:r>
              <a:rPr lang="ru-RU" sz="2500" u="sng" dirty="0">
                <a:solidFill>
                  <a:prstClr val="black">
                    <a:lumMod val="50000"/>
                    <a:lumOff val="50000"/>
                  </a:prstClr>
                </a:solidFill>
              </a:rPr>
              <a:t>сторона:</a:t>
            </a:r>
          </a:p>
          <a:p>
            <a:pPr marL="0" lvl="0" indent="0">
              <a:buNone/>
            </a:pPr>
            <a:r>
              <a:rPr lang="ru-RU" sz="2500" dirty="0"/>
              <a:t>Умысел</a:t>
            </a:r>
          </a:p>
          <a:p>
            <a:pPr marL="0" lvl="0" indent="0">
              <a:buNone/>
            </a:pPr>
            <a:r>
              <a:rPr lang="ru-RU" sz="2500" i="1" dirty="0"/>
              <a:t>Пример</a:t>
            </a:r>
            <a:r>
              <a:rPr lang="ru-RU" sz="2500" dirty="0"/>
              <a:t>:</a:t>
            </a:r>
          </a:p>
          <a:p>
            <a:pPr lvl="0">
              <a:buFont typeface="Courier New" pitchFamily="49" charset="0"/>
              <a:buChar char="o"/>
            </a:pPr>
            <a:r>
              <a:rPr lang="ru-RU" sz="2500" dirty="0"/>
              <a:t>Продажа имущества без согласия собственника: Руководитель казенного предприятия "А" знает, что продажа здания без согласия государства запрещена, но он все равно решает это сделать, чтобы получить личную выгоду</a:t>
            </a:r>
            <a:r>
              <a:rPr lang="ru-RU" sz="2500" dirty="0" smtClean="0"/>
              <a:t>.</a:t>
            </a:r>
          </a:p>
          <a:p>
            <a:pPr marL="0" lvl="0" indent="0">
              <a:buNone/>
            </a:pPr>
            <a:r>
              <a:rPr lang="ru-RU" sz="2500" dirty="0" smtClean="0"/>
              <a:t>Неосторожность</a:t>
            </a:r>
            <a:endParaRPr lang="ru-RU" sz="2500" dirty="0"/>
          </a:p>
          <a:p>
            <a:pPr>
              <a:buFont typeface="Courier New" pitchFamily="49" charset="0"/>
              <a:buChar char="o"/>
            </a:pPr>
            <a:r>
              <a:rPr lang="ru-RU" sz="2500" dirty="0"/>
              <a:t>Небрежность: Руководитель не прилагает должных усилий для выполнения обязанностей по управлению имуществом (например, не проводит своевременный ремонт здания, что приводит к его порче</a:t>
            </a:r>
            <a:r>
              <a:rPr lang="ru-RU" sz="2500" dirty="0" smtClean="0"/>
              <a:t>). </a:t>
            </a:r>
          </a:p>
          <a:p>
            <a:pPr>
              <a:buFont typeface="Courier New" pitchFamily="49" charset="0"/>
              <a:buChar char="o"/>
            </a:pPr>
            <a:r>
              <a:rPr lang="ru-RU" sz="2500" dirty="0" smtClean="0"/>
              <a:t>Легкомыслие</a:t>
            </a:r>
            <a:r>
              <a:rPr lang="ru-RU" sz="2500" dirty="0"/>
              <a:t>: Руководитель преднамеренно рискует и не продумывает последствия своих действий (например, сдает имущество в аренду без согласия собственника, считая, что это не приведет к негативным последствиям</a:t>
            </a:r>
            <a:r>
              <a:rPr lang="ru-RU" sz="2500" dirty="0" smtClean="0"/>
              <a:t>).</a:t>
            </a:r>
          </a:p>
          <a:p>
            <a:pPr marL="0" indent="0">
              <a:buNone/>
            </a:pPr>
            <a:r>
              <a:rPr lang="ru-RU" sz="2500" u="sng" dirty="0" smtClean="0">
                <a:solidFill>
                  <a:prstClr val="black">
                    <a:lumMod val="50000"/>
                    <a:lumOff val="50000"/>
                  </a:prstClr>
                </a:solidFill>
              </a:rPr>
              <a:t>Предмет</a:t>
            </a:r>
            <a:r>
              <a:rPr lang="ru-RU" sz="2500" dirty="0">
                <a:solidFill>
                  <a:prstClr val="black">
                    <a:lumMod val="50000"/>
                    <a:lumOff val="50000"/>
                  </a:prstClr>
                </a:solidFill>
              </a:rPr>
              <a:t>: </a:t>
            </a:r>
            <a:r>
              <a:rPr lang="ru-RU" sz="2500" dirty="0" smtClean="0"/>
              <a:t>имущество</a:t>
            </a:r>
            <a:endParaRPr lang="ru-RU" sz="2500" dirty="0"/>
          </a:p>
          <a:p>
            <a:endParaRPr lang="ru-RU" dirty="0"/>
          </a:p>
        </p:txBody>
      </p:sp>
    </p:spTree>
    <p:extLst>
      <p:ext uri="{BB962C8B-B14F-4D97-AF65-F5344CB8AC3E}">
        <p14:creationId xmlns:p14="http://schemas.microsoft.com/office/powerpoint/2010/main" val="3617285502"/>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rPr>
              <a:t>22.  Право хозяйственного ведения, право оперативного управления</a:t>
            </a:r>
            <a:endParaRPr lang="ru-RU" dirty="0"/>
          </a:p>
        </p:txBody>
      </p:sp>
      <p:sp>
        <p:nvSpPr>
          <p:cNvPr id="3" name="Объект 2"/>
          <p:cNvSpPr>
            <a:spLocks noGrp="1"/>
          </p:cNvSpPr>
          <p:nvPr>
            <p:ph idx="1"/>
          </p:nvPr>
        </p:nvSpPr>
        <p:spPr>
          <a:xfrm>
            <a:off x="0" y="1484784"/>
            <a:ext cx="9144000" cy="5373216"/>
          </a:xfrm>
        </p:spPr>
        <p:txBody>
          <a:bodyPr>
            <a:normAutofit fontScale="55000" lnSpcReduction="20000"/>
          </a:bodyPr>
          <a:lstStyle/>
          <a:p>
            <a:pPr marL="0" indent="0">
              <a:buNone/>
            </a:pPr>
            <a:r>
              <a:rPr lang="ru-RU" sz="2900" b="1" dirty="0"/>
              <a:t>ГК РФ Статья 297. Распоряжение имуществом казенного предприятия</a:t>
            </a:r>
          </a:p>
          <a:p>
            <a:r>
              <a:rPr lang="ru-RU" dirty="0"/>
              <a:t>Пункт 1 комментируемой статьи устанавливает общее правило о том, что распоряжение переданным казенному предприятию имуществом осуществляется только с согласия собственника этого имущества. В статье не содержится специальных правил относительно выражения согласия на совершение распорядительных действий, соответственно, могут быть применены правила ст. 157.1 ГК о возможности выражения как предварительного согласия, так и последующего одобрения.</a:t>
            </a:r>
          </a:p>
          <a:p>
            <a:r>
              <a:rPr lang="ru-RU" dirty="0"/>
              <a:t>Абзац 2 п. 1 устанавливает исключение из общего правила о распоряжении имуществом казенного предприятия только с согласия собственника. Это исключение относится к производимой предприятием продукции - она реализуется самостоятельно, если иное не установлено законом или иными правовыми актами. В противном случае реализация продукции была бы затруднена из-за необходимости получения согласия, что могло бы негативно повлиять на эффективность участия предприятия в гражданском обороте. Уставом казенного предприятия могут быть предусмотрены виды и (или) размер иных сделок, совершение которых не может осуществляться без согласия собственника имущества такого предприятия. Казенное предприятие вправе распоряжаться принадлежащим ему имуществом, в том числе с согласия собственника такого имущества, только в пределах, не лишающих его возможности осуществлять деятельность, предмет и цели которой определены уставом такого предприятия</a:t>
            </a:r>
          </a:p>
          <a:p>
            <a:r>
              <a:rPr lang="ru-RU" dirty="0"/>
              <a:t>Согласно п. 2 комментируемой статьи порядок распределения доходов казенного предприятия устанавливается собственником его имущества. Более подробно отношения, связанные с распределением доходов казенного предприятия, регулируются подзаконными нормативными актами РФ и субъектов </a:t>
            </a:r>
            <a:r>
              <a:rPr lang="ru-RU" dirty="0" smtClean="0"/>
              <a:t>РФ. </a:t>
            </a:r>
            <a:r>
              <a:rPr lang="ru-RU" dirty="0"/>
              <a:t>Необходимо учитывать, что любое казенное предприятие осуществляет свою деятельность в соответствии с утвержденными в установленном порядке уполномоченным органом программой деятельности и сметой доходов и расходов. Доходы казенного предприятия от реализации производимой им продукции (работ, услуг) являются основой финансирования уставной деятельности предприятия. При недостаточности доходов предприятия для покрытия расходов, предусмотренных сметой доходов и расходов, уполномоченный орган осуществляет в установленном порядке финансирование целевых расходов, связанных с функционированием предприятия, ежеквартально по итогам отчетного периода.</a:t>
            </a:r>
          </a:p>
        </p:txBody>
      </p:sp>
    </p:spTree>
    <p:extLst>
      <p:ext uri="{BB962C8B-B14F-4D97-AF65-F5344CB8AC3E}">
        <p14:creationId xmlns:p14="http://schemas.microsoft.com/office/powerpoint/2010/main" val="657297679"/>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rPr>
              <a:t>22.  Право хозяйственного ведения, право оперативного управления</a:t>
            </a:r>
            <a:endParaRPr lang="ru-RU" dirty="0"/>
          </a:p>
        </p:txBody>
      </p:sp>
      <p:sp>
        <p:nvSpPr>
          <p:cNvPr id="3" name="Объект 2"/>
          <p:cNvSpPr>
            <a:spLocks noGrp="1"/>
          </p:cNvSpPr>
          <p:nvPr>
            <p:ph idx="1"/>
          </p:nvPr>
        </p:nvSpPr>
        <p:spPr>
          <a:xfrm>
            <a:off x="0" y="1556792"/>
            <a:ext cx="9144000" cy="5301208"/>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smtClean="0">
                <a:solidFill>
                  <a:prstClr val="black">
                    <a:lumMod val="50000"/>
                    <a:lumOff val="50000"/>
                  </a:prstClr>
                </a:solidFill>
              </a:rPr>
              <a:t>297</a:t>
            </a:r>
            <a:endParaRPr lang="ru-RU" b="1" dirty="0">
              <a:solidFill>
                <a:prstClr val="black">
                  <a:lumMod val="50000"/>
                  <a:lumOff val="50000"/>
                </a:prstClr>
              </a:solidFill>
            </a:endParaRPr>
          </a:p>
          <a:p>
            <a:pPr lvl="0"/>
            <a:r>
              <a:rPr lang="ru-RU" dirty="0"/>
              <a:t>Незаконная продажа имущества казенного предприятия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a:t>
            </a:r>
          </a:p>
          <a:p>
            <a:pPr marL="0" lvl="0" indent="0">
              <a:buNone/>
            </a:pPr>
            <a:r>
              <a:rPr lang="ru-RU" dirty="0"/>
              <a:t>Казенное предприятие "А", занимающееся производством, продало без согласия государства производственный цех частной компании "Б".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сделку недействительной, так как она была совершена с нарушением права казенного предприятия распоряжаться имуществом. Цех был возвращен в государственную собственность</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Незаконное отчуждение имущества казенного предприятия </a:t>
            </a:r>
            <a:endParaRPr lang="ru-RU" dirty="0" smtClean="0"/>
          </a:p>
          <a:p>
            <a:pPr marL="0" lv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a:t>
            </a:r>
          </a:p>
          <a:p>
            <a:pPr marL="0" lvl="0" indent="0" algn="r">
              <a:buNone/>
            </a:pPr>
            <a:r>
              <a:rPr lang="ru-RU" dirty="0"/>
              <a:t>Казенное учреждение "Б", занимающееся социальной помощью населению, решило продать здания приюта для бездомных частной компании "В" без согласия министерства социальной защиты.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endParaRPr lang="ru-RU" dirty="0">
              <a:solidFill>
                <a:prstClr val="black">
                  <a:lumMod val="50000"/>
                  <a:lumOff val="50000"/>
                </a:prstClr>
              </a:solidFill>
            </a:endParaRPr>
          </a:p>
          <a:p>
            <a:pPr marL="0" lvl="0" indent="0" algn="r">
              <a:buNone/>
            </a:pPr>
            <a:r>
              <a:rPr lang="ru-RU" dirty="0"/>
              <a:t>Суд признал сделку недействительной и обязал учреждение "Б" вернуть здания в государственную собственность.</a:t>
            </a:r>
          </a:p>
        </p:txBody>
      </p:sp>
    </p:spTree>
    <p:extLst>
      <p:ext uri="{BB962C8B-B14F-4D97-AF65-F5344CB8AC3E}">
        <p14:creationId xmlns:p14="http://schemas.microsoft.com/office/powerpoint/2010/main" val="2357297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2800" dirty="0">
                <a:solidFill>
                  <a:srgbClr val="323232"/>
                </a:solidFill>
                <a:effectLst>
                  <a:outerShdw blurRad="38100" dist="38100" dir="2700000" algn="tl">
                    <a:srgbClr val="000000">
                      <a:alpha val="43137"/>
                    </a:srgbClr>
                  </a:outerShdw>
                </a:effectLst>
              </a:rPr>
              <a:t>2.  Возникновение гражданских прав и обязанностей, </a:t>
            </a:r>
            <a:br>
              <a:rPr lang="ru-RU" sz="2800" dirty="0">
                <a:solidFill>
                  <a:srgbClr val="323232"/>
                </a:solidFill>
                <a:effectLst>
                  <a:outerShdw blurRad="38100" dist="38100" dir="2700000" algn="tl">
                    <a:srgbClr val="000000">
                      <a:alpha val="43137"/>
                    </a:srgbClr>
                  </a:outerShdw>
                </a:effectLst>
              </a:rPr>
            </a:br>
            <a:r>
              <a:rPr lang="ru-RU" sz="2800" dirty="0">
                <a:solidFill>
                  <a:srgbClr val="323232"/>
                </a:solidFill>
                <a:effectLst>
                  <a:outerShdw blurRad="38100" dist="38100" dir="2700000" algn="tl">
                    <a:srgbClr val="000000">
                      <a:alpha val="43137"/>
                    </a:srgbClr>
                  </a:outerShdw>
                </a:effectLst>
              </a:rPr>
              <a:t>осуществление и защита гражданских прав</a:t>
            </a:r>
            <a:endParaRPr lang="ru-RU" dirty="0"/>
          </a:p>
        </p:txBody>
      </p:sp>
      <p:sp>
        <p:nvSpPr>
          <p:cNvPr id="3" name="Объект 2"/>
          <p:cNvSpPr>
            <a:spLocks noGrp="1"/>
          </p:cNvSpPr>
          <p:nvPr>
            <p:ph idx="1"/>
          </p:nvPr>
        </p:nvSpPr>
        <p:spPr>
          <a:xfrm>
            <a:off x="0" y="1484784"/>
            <a:ext cx="9144000" cy="5373216"/>
          </a:xfrm>
        </p:spPr>
        <p:txBody>
          <a:bodyPr>
            <a:normAutofit fontScale="85000" lnSpcReduction="10000"/>
          </a:bodyPr>
          <a:lstStyle/>
          <a:p>
            <a:pPr marL="0" lvl="0" indent="0">
              <a:buNone/>
            </a:pPr>
            <a:r>
              <a:rPr lang="ru-RU" sz="1500" b="1" dirty="0">
                <a:solidFill>
                  <a:prstClr val="black">
                    <a:lumMod val="50000"/>
                    <a:lumOff val="50000"/>
                  </a:prstClr>
                </a:solidFill>
              </a:rPr>
              <a:t>ГК РФ Статья 9. Осуществление гражданских </a:t>
            </a:r>
            <a:r>
              <a:rPr lang="ru-RU" sz="1500" b="1" dirty="0" smtClean="0">
                <a:solidFill>
                  <a:prstClr val="black">
                    <a:lumMod val="50000"/>
                    <a:lumOff val="50000"/>
                  </a:prstClr>
                </a:solidFill>
              </a:rPr>
              <a:t>прав</a:t>
            </a:r>
          </a:p>
          <a:p>
            <a:r>
              <a:rPr lang="ru-RU" sz="1600" dirty="0"/>
              <a:t>Под осуществлением гражданского права, о котором идет речь в комментируемой статье, понимается реализация возможностей определенного поведения, составляющих то или иное субъективное право (возможность самому вести себя определенным образом, требовать от других субъектов гражданского права соответствующего поведения, а в необходимых случаях обращаться за защитой в соответствующие государственные органы).</a:t>
            </a:r>
          </a:p>
          <a:p>
            <a:r>
              <a:rPr lang="ru-RU" sz="1600" dirty="0"/>
              <a:t>Осуществление права может совершаться как самим </a:t>
            </a:r>
            <a:r>
              <a:rPr lang="ru-RU" sz="1600" dirty="0" err="1"/>
              <a:t>управомоченным</a:t>
            </a:r>
            <a:r>
              <a:rPr lang="ru-RU" sz="1600" dirty="0"/>
              <a:t> на его осуществление лицом, так и его представителем. Оно может заключаться в совершении как единичного действия, так и ряда действий.</a:t>
            </a:r>
          </a:p>
          <a:p>
            <a:r>
              <a:rPr lang="ru-RU" sz="1600" dirty="0"/>
              <a:t>В гражданском законодательстве, и в частности в п. 1 комментируемой статьи, закреплен общий принцип беспрепятственного осуществления субъективных гражданских прав по своему усмотрению гражданами и юридическими лицами. Вместе с тем согласно п. 2 ст. 1 ГК РФ гражданские права могут быть ограничены на основании федерального закона и только в той мере, в какой это необходимо в целях защиты основ конституционного строя, нравственности, здоровья, прав и законных интересов других лиц, обеспечения обороны страны и безопасности государства. Нарушение общих пределов субъективного гражданского права называется злоупотреблением правом (см. комментарий к ст. 19). В ней воспроизводится с учетом специфики гражданско-правовых отношений известный принцип, установленный ч. 3 ст. 17 Конституции РФ, согласно которому "осуществление прав и свобод человека и гражданина не должно нарушать права и свободы других лиц". Данный принцип должен соблюдаться и в гражданских правоотношениях.</a:t>
            </a:r>
          </a:p>
          <a:p>
            <a:r>
              <a:rPr lang="ru-RU" sz="1600" dirty="0" smtClean="0"/>
              <a:t>В </a:t>
            </a:r>
            <a:r>
              <a:rPr lang="ru-RU" sz="1600" dirty="0"/>
              <a:t>п. 2 комментируемой статьи установлено, что отказ от осуществления права не влечет прекращения права, за исключением случаев, предусмотренных законом. Случаями прекращения прав при отказе граждан и юридических лиц от осуществления принадлежащих им прав являются "Отказ от права собственности" (ст. 236 ГК), "Отказ от договора" ст. 450.1 ГК, "Отказ от наследства" ст. 1157 и др.</a:t>
            </a:r>
          </a:p>
          <a:p>
            <a:pPr marL="0" lvl="0" indent="0">
              <a:buNone/>
            </a:pPr>
            <a:endParaRPr lang="ru-RU" sz="1500" b="1" dirty="0">
              <a:solidFill>
                <a:prstClr val="black">
                  <a:lumMod val="50000"/>
                  <a:lumOff val="50000"/>
                </a:prstClr>
              </a:solidFill>
            </a:endParaRPr>
          </a:p>
        </p:txBody>
      </p:sp>
    </p:spTree>
    <p:extLst>
      <p:ext uri="{BB962C8B-B14F-4D97-AF65-F5344CB8AC3E}">
        <p14:creationId xmlns:p14="http://schemas.microsoft.com/office/powerpoint/2010/main" val="276310971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229600" cy="1600200"/>
          </a:xfrm>
        </p:spPr>
        <p:txBody>
          <a:bodyPr/>
          <a:lstStyle/>
          <a:p>
            <a:r>
              <a:rPr lang="ru-RU" sz="4000" dirty="0">
                <a:effectLst>
                  <a:outerShdw blurRad="38100" dist="38100" dir="2700000" algn="tl">
                    <a:srgbClr val="000000">
                      <a:alpha val="43137"/>
                    </a:srgbClr>
                  </a:outerShdw>
                </a:effectLst>
              </a:rPr>
              <a:t>23.  Защита права собственности и других вещных прав</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412776"/>
            <a:ext cx="9144000" cy="5445224"/>
          </a:xfrm>
        </p:spPr>
        <p:txBody>
          <a:bodyPr>
            <a:normAutofit fontScale="77500" lnSpcReduction="20000"/>
          </a:bodyPr>
          <a:lstStyle/>
          <a:p>
            <a:pPr lvl="0"/>
            <a:r>
              <a:rPr lang="ru-RU" dirty="0">
                <a:solidFill>
                  <a:prstClr val="black">
                    <a:lumMod val="50000"/>
                    <a:lumOff val="50000"/>
                  </a:prstClr>
                </a:solidFill>
              </a:rPr>
              <a:t>Объект: сфера з</a:t>
            </a:r>
            <a:r>
              <a:rPr lang="ru-RU" dirty="0" smtClean="0">
                <a:solidFill>
                  <a:prstClr val="black">
                    <a:lumMod val="50000"/>
                    <a:lumOff val="50000"/>
                  </a:prstClr>
                </a:solidFill>
              </a:rPr>
              <a:t>ащиты </a:t>
            </a:r>
            <a:r>
              <a:rPr lang="ru-RU" dirty="0">
                <a:solidFill>
                  <a:prstClr val="black">
                    <a:lumMod val="50000"/>
                    <a:lumOff val="50000"/>
                  </a:prstClr>
                </a:solidFill>
              </a:rPr>
              <a:t>права собственности и других вещных </a:t>
            </a:r>
            <a:r>
              <a:rPr lang="ru-RU" dirty="0" smtClean="0">
                <a:solidFill>
                  <a:prstClr val="black">
                    <a:lumMod val="50000"/>
                    <a:lumOff val="50000"/>
                  </a:prstClr>
                </a:solidFill>
              </a:rPr>
              <a:t>прав</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lvl="0" indent="0">
              <a:buNone/>
            </a:pPr>
            <a:r>
              <a:rPr lang="ru-RU" dirty="0"/>
              <a:t>Собственник вправе </a:t>
            </a:r>
            <a:r>
              <a:rPr lang="ru-RU" dirty="0" smtClean="0"/>
              <a:t>истребовать</a:t>
            </a:r>
            <a:r>
              <a:rPr lang="ru-RU" dirty="0"/>
              <a:t> свое имущество из чужого незаконного владения</a:t>
            </a:r>
            <a:r>
              <a:rPr lang="ru-RU" dirty="0" smtClean="0"/>
              <a:t>.</a:t>
            </a:r>
          </a:p>
          <a:p>
            <a:pPr marL="0" lvl="0" indent="0">
              <a:buNone/>
            </a:pPr>
            <a:r>
              <a:rPr lang="ru-RU" dirty="0"/>
              <a:t> Если имущество </a:t>
            </a:r>
            <a:r>
              <a:rPr lang="ru-RU" dirty="0" err="1" smtClean="0"/>
              <a:t>возмездно</a:t>
            </a:r>
            <a:r>
              <a:rPr lang="ru-RU" dirty="0"/>
              <a:t> </a:t>
            </a:r>
            <a:r>
              <a:rPr lang="ru-RU" dirty="0" smtClean="0"/>
              <a:t>приобретено </a:t>
            </a:r>
            <a:r>
              <a:rPr lang="ru-RU" dirty="0"/>
              <a:t>у лица, которое не имело права его отчуждать, о чем приобретатель не знал и не мог знать </a:t>
            </a:r>
            <a:r>
              <a:rPr lang="ru-RU" dirty="0" smtClean="0"/>
              <a:t>(добросовестный приобретатель), </a:t>
            </a:r>
            <a:r>
              <a:rPr lang="ru-RU" dirty="0"/>
              <a:t>то собственник вправе истребовать это имущество от приобретателя в случае, когда имущество утеряно собственником или лицом, которому имущество было передано собственником во владение, либо похищено у того или другого, либо </a:t>
            </a:r>
            <a:r>
              <a:rPr lang="ru-RU" dirty="0" smtClean="0"/>
              <a:t>выбыло</a:t>
            </a:r>
            <a:r>
              <a:rPr lang="ru-RU" dirty="0"/>
              <a:t> из их владения иным путем помимо их воли</a:t>
            </a:r>
            <a:r>
              <a:rPr lang="ru-RU" dirty="0" smtClean="0"/>
              <a:t>.</a:t>
            </a:r>
          </a:p>
          <a:p>
            <a:pPr marL="0" lv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a:t>
            </a:r>
            <a:r>
              <a:rPr lang="ru-RU" dirty="0" smtClean="0"/>
              <a:t>Собственник, Владелец, Пользователь, Залогодержатель, Государство, Прокуратура.</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имущество</a:t>
            </a:r>
          </a:p>
          <a:p>
            <a:endParaRPr lang="ru-RU" dirty="0"/>
          </a:p>
        </p:txBody>
      </p:sp>
    </p:spTree>
    <p:extLst>
      <p:ext uri="{BB962C8B-B14F-4D97-AF65-F5344CB8AC3E}">
        <p14:creationId xmlns:p14="http://schemas.microsoft.com/office/powerpoint/2010/main" val="2603733075"/>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r>
              <a:rPr lang="ru-RU" sz="4000" dirty="0">
                <a:effectLst>
                  <a:outerShdw blurRad="38100" dist="38100" dir="2700000" algn="tl">
                    <a:srgbClr val="000000">
                      <a:alpha val="43137"/>
                    </a:srgbClr>
                  </a:outerShdw>
                </a:effectLst>
              </a:rPr>
              <a:t>23.  Защита права собственности и других вещных прав</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1340768"/>
            <a:ext cx="9144000" cy="5517232"/>
          </a:xfrm>
        </p:spPr>
        <p:txBody>
          <a:bodyPr>
            <a:normAutofit fontScale="70000" lnSpcReduction="20000"/>
          </a:bodyPr>
          <a:lstStyle/>
          <a:p>
            <a:pPr lvl="0"/>
            <a:r>
              <a:rPr lang="ru-RU" dirty="0">
                <a:solidFill>
                  <a:prstClr val="black">
                    <a:lumMod val="50000"/>
                    <a:lumOff val="50000"/>
                  </a:prstClr>
                </a:solidFill>
              </a:rPr>
              <a:t>Объект: </a:t>
            </a:r>
            <a:endParaRPr lang="ru-RU" dirty="0" smtClean="0">
              <a:solidFill>
                <a:prstClr val="black">
                  <a:lumMod val="50000"/>
                  <a:lumOff val="50000"/>
                </a:prstClr>
              </a:solidFill>
            </a:endParaRPr>
          </a:p>
          <a:p>
            <a:pPr marL="0" lvl="0" indent="0">
              <a:buNone/>
            </a:pPr>
            <a:r>
              <a:rPr lang="ru-RU" dirty="0">
                <a:solidFill>
                  <a:prstClr val="black">
                    <a:lumMod val="50000"/>
                    <a:lumOff val="50000"/>
                  </a:prstClr>
                </a:solidFill>
              </a:rPr>
              <a:t>Объектом является </a:t>
            </a:r>
            <a:r>
              <a:rPr lang="ru-RU" dirty="0" smtClean="0">
                <a:solidFill>
                  <a:prstClr val="black">
                    <a:lumMod val="50000"/>
                    <a:lumOff val="50000"/>
                  </a:prstClr>
                </a:solidFill>
              </a:rPr>
              <a:t>сфера </a:t>
            </a:r>
            <a:r>
              <a:rPr lang="ru-RU" dirty="0">
                <a:solidFill>
                  <a:prstClr val="black">
                    <a:lumMod val="50000"/>
                    <a:lumOff val="50000"/>
                  </a:prstClr>
                </a:solidFill>
              </a:rPr>
              <a:t>защиты права собственности и других вещных прав</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Если имущество приобретено безвозмездно от лица, которое не имело права его отчуждать, собственник вправе истребовать имущество во всех случаях.</a:t>
            </a:r>
          </a:p>
          <a:p>
            <a:pPr marL="0" indent="0">
              <a:buNone/>
            </a:pPr>
            <a:r>
              <a:rPr lang="ru-RU" dirty="0" smtClean="0"/>
              <a:t>Деньги</a:t>
            </a:r>
            <a:r>
              <a:rPr lang="ru-RU" dirty="0"/>
              <a:t>, а также ценные бумаги на предъявителя не могут быть истребованы </a:t>
            </a:r>
            <a:r>
              <a:rPr lang="ru-RU" dirty="0" smtClean="0"/>
              <a:t>от добросовестного приобретателя.</a:t>
            </a:r>
          </a:p>
          <a:p>
            <a:pPr marL="0" indent="0">
              <a:buNone/>
            </a:pPr>
            <a:r>
              <a:rPr lang="ru-RU" dirty="0"/>
              <a:t>При истребовании имущества из чужого незаконного владения собственник вправе также потребовать от лица, которое знало или должно было знать, что его владение незаконно (недобросовестный владелец), возврата или возмещения всех доходов, которые это лицо извлекло или должно было извлечь за все время владения; от добросовестного владельца возврата или возмещения всех доходов, которые он извлек или должен был извлечь со времени, когда он узнал или должен был узнать о неправомерности владения или получил повестку по иску собственника о возврате имущества.</a:t>
            </a:r>
          </a:p>
          <a:p>
            <a:pPr marL="0" indent="0">
              <a:buNone/>
            </a:pPr>
            <a:r>
              <a:rPr lang="ru-RU" dirty="0"/>
              <a:t>Владелец, как добросовестный, так и недобросовестный, в свою очередь вправе требовать от собственника возмещения произведенных им необходимых затрат на имущество с того времени, с которого собственнику причитаются доходы от имущества</a:t>
            </a:r>
            <a:r>
              <a:rPr lang="ru-RU" dirty="0" smtClean="0"/>
              <a:t>.</a:t>
            </a:r>
          </a:p>
          <a:p>
            <a:pPr marL="0" indent="0">
              <a:buNone/>
            </a:pPr>
            <a:r>
              <a:rPr lang="ru-RU" dirty="0"/>
              <a:t>Собственник может </a:t>
            </a:r>
            <a:r>
              <a:rPr lang="ru-RU" dirty="0" smtClean="0"/>
              <a:t>требовать</a:t>
            </a:r>
            <a:r>
              <a:rPr lang="ru-RU" dirty="0"/>
              <a:t> устранения всяких нарушений его права, хотя бы эти нарушения и не были соединены с лишением владения.</a:t>
            </a:r>
          </a:p>
        </p:txBody>
      </p:sp>
    </p:spTree>
    <p:extLst>
      <p:ext uri="{BB962C8B-B14F-4D97-AF65-F5344CB8AC3E}">
        <p14:creationId xmlns:p14="http://schemas.microsoft.com/office/powerpoint/2010/main" val="2782822312"/>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20688"/>
            <a:ext cx="8229600" cy="1600200"/>
          </a:xfrm>
        </p:spPr>
        <p:txBody>
          <a:bodyPr/>
          <a:lstStyle/>
          <a:p>
            <a:r>
              <a:rPr lang="ru-RU" sz="4000" dirty="0">
                <a:solidFill>
                  <a:srgbClr val="323232"/>
                </a:solidFill>
                <a:effectLst>
                  <a:outerShdw blurRad="38100" dist="38100" dir="2700000" algn="tl">
                    <a:srgbClr val="000000">
                      <a:alpha val="43137"/>
                    </a:srgbClr>
                  </a:outerShdw>
                </a:effectLst>
              </a:rPr>
              <a:t>23.  Защита права собственности и других вещных прав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412776"/>
            <a:ext cx="9144000" cy="5445224"/>
          </a:xfrm>
        </p:spPr>
        <p:txBody>
          <a:bodyPr>
            <a:normAutofit fontScale="55000" lnSpcReduction="20000"/>
          </a:bodyPr>
          <a:lstStyle/>
          <a:p>
            <a:pPr lvl="0"/>
            <a:r>
              <a:rPr lang="ru-RU" sz="2900" dirty="0">
                <a:solidFill>
                  <a:prstClr val="black">
                    <a:lumMod val="50000"/>
                    <a:lumOff val="50000"/>
                  </a:prstClr>
                </a:solidFill>
              </a:rPr>
              <a:t>Субъект</a:t>
            </a:r>
            <a:r>
              <a:rPr lang="ru-RU" sz="2900" dirty="0" smtClean="0">
                <a:solidFill>
                  <a:prstClr val="black">
                    <a:lumMod val="50000"/>
                    <a:lumOff val="50000"/>
                  </a:prstClr>
                </a:solidFill>
              </a:rPr>
              <a:t>:</a:t>
            </a:r>
          </a:p>
          <a:p>
            <a:pPr lvl="0">
              <a:buFont typeface="Courier New" pitchFamily="49" charset="0"/>
              <a:buChar char="o"/>
            </a:pPr>
            <a:r>
              <a:rPr lang="ru-RU" dirty="0"/>
              <a:t>Собственник: Самый главный субъект защиты - это сам собственник. Он имеет право защищать свою собственность от любых нарушений, будь то посягательство на владение, пользование или распоряжение. </a:t>
            </a:r>
            <a:endParaRPr lang="ru-RU" dirty="0" smtClean="0"/>
          </a:p>
          <a:p>
            <a:pPr lvl="0">
              <a:buFont typeface="Courier New" pitchFamily="49" charset="0"/>
              <a:buChar char="o"/>
            </a:pPr>
            <a:r>
              <a:rPr lang="ru-RU" dirty="0" smtClean="0"/>
              <a:t>Владелец</a:t>
            </a:r>
            <a:r>
              <a:rPr lang="ru-RU" dirty="0"/>
              <a:t>: Лицо, фактически владеющее имуществом, может защищать свое право владения, даже если оно не является собственником (например, арендатор). </a:t>
            </a:r>
            <a:endParaRPr lang="ru-RU" dirty="0" smtClean="0"/>
          </a:p>
          <a:p>
            <a:pPr lvl="0">
              <a:buFont typeface="Courier New" pitchFamily="49" charset="0"/>
              <a:buChar char="o"/>
            </a:pPr>
            <a:r>
              <a:rPr lang="ru-RU" dirty="0" smtClean="0"/>
              <a:t>Пользователь</a:t>
            </a:r>
            <a:r>
              <a:rPr lang="ru-RU" dirty="0"/>
              <a:t>: Лицо, пользующееся имуществом на основании права пользования, может защищать это право (например, сервитут</a:t>
            </a:r>
            <a:r>
              <a:rPr lang="ru-RU" dirty="0" smtClean="0"/>
              <a:t>).</a:t>
            </a:r>
          </a:p>
          <a:p>
            <a:pPr lvl="0">
              <a:buFont typeface="Courier New" pitchFamily="49" charset="0"/>
              <a:buChar char="o"/>
            </a:pPr>
            <a:r>
              <a:rPr lang="ru-RU" dirty="0" smtClean="0"/>
              <a:t>Залогодержатель</a:t>
            </a:r>
            <a:r>
              <a:rPr lang="ru-RU" dirty="0"/>
              <a:t>: Лицо, обладающее правом залога, может защищать свое право на заложенное имущество. </a:t>
            </a:r>
            <a:endParaRPr lang="ru-RU" dirty="0" smtClean="0"/>
          </a:p>
          <a:p>
            <a:pPr lvl="0">
              <a:buFont typeface="Courier New" pitchFamily="49" charset="0"/>
              <a:buChar char="o"/>
            </a:pPr>
            <a:r>
              <a:rPr lang="ru-RU" dirty="0" smtClean="0"/>
              <a:t>Государство</a:t>
            </a:r>
            <a:r>
              <a:rPr lang="ru-RU" dirty="0"/>
              <a:t>: В некоторых случаях государство может выступать в качестве защитника права собственности или других вещных прав. </a:t>
            </a:r>
            <a:endParaRPr lang="ru-RU" dirty="0" smtClean="0"/>
          </a:p>
          <a:p>
            <a:pPr lvl="0">
              <a:buFont typeface="Courier New" pitchFamily="49" charset="0"/>
              <a:buChar char="o"/>
            </a:pPr>
            <a:r>
              <a:rPr lang="ru-RU" dirty="0" smtClean="0"/>
              <a:t>Прокуратура</a:t>
            </a:r>
            <a:r>
              <a:rPr lang="ru-RU" dirty="0"/>
              <a:t>: Прокуратура может осуществлять надзор за соблюдением прав собственности и других вещных прав. В случае нарушения этих прав она может возбудить дело об административном правонарушении или подать иск в суд</a:t>
            </a:r>
            <a:r>
              <a:rPr lang="ru-RU" dirty="0" smtClean="0"/>
              <a:t>.</a:t>
            </a:r>
          </a:p>
          <a:p>
            <a:pPr lvl="0">
              <a:buFont typeface="Courier New" pitchFamily="49" charset="0"/>
              <a:buChar char="o"/>
            </a:pPr>
            <a:endParaRPr lang="ru-RU" dirty="0">
              <a:solidFill>
                <a:prstClr val="black">
                  <a:lumMod val="50000"/>
                  <a:lumOff val="50000"/>
                </a:prstClr>
              </a:solidFill>
            </a:endParaRPr>
          </a:p>
          <a:p>
            <a:pPr lvl="0"/>
            <a:r>
              <a:rPr lang="ru-RU" sz="2900" dirty="0">
                <a:solidFill>
                  <a:prstClr val="black">
                    <a:lumMod val="50000"/>
                    <a:lumOff val="50000"/>
                  </a:prstClr>
                </a:solidFill>
              </a:rPr>
              <a:t>Субъективная сторона</a:t>
            </a:r>
            <a:r>
              <a:rPr lang="ru-RU" sz="2900" dirty="0" smtClean="0">
                <a:solidFill>
                  <a:prstClr val="black">
                    <a:lumMod val="50000"/>
                    <a:lumOff val="50000"/>
                  </a:prstClr>
                </a:solidFill>
              </a:rPr>
              <a:t>:</a:t>
            </a:r>
          </a:p>
          <a:p>
            <a:pPr marL="0" lvl="0" indent="0">
              <a:buNone/>
            </a:pPr>
            <a:r>
              <a:rPr lang="ru-RU" dirty="0"/>
              <a:t>Умысел: </a:t>
            </a:r>
            <a:endParaRPr lang="ru-RU" dirty="0" smtClean="0"/>
          </a:p>
          <a:p>
            <a:pPr marL="0" lvl="0" indent="0">
              <a:buNone/>
            </a:pPr>
            <a:r>
              <a:rPr lang="ru-RU" i="1" dirty="0" smtClean="0"/>
              <a:t>Примеры</a:t>
            </a:r>
            <a:r>
              <a:rPr lang="ru-RU" dirty="0"/>
              <a:t>: </a:t>
            </a:r>
            <a:endParaRPr lang="ru-RU" dirty="0" smtClean="0"/>
          </a:p>
          <a:p>
            <a:pPr lvl="0">
              <a:buFont typeface="Courier New" pitchFamily="49" charset="0"/>
              <a:buChar char="o"/>
            </a:pPr>
            <a:r>
              <a:rPr lang="ru-RU" dirty="0" smtClean="0"/>
              <a:t>Самовольное </a:t>
            </a:r>
            <a:r>
              <a:rPr lang="ru-RU" dirty="0"/>
              <a:t>занятие земельного участка: Лицо, знающее, что земля принадлежит другому лицу, самовольно строит на ней дом. </a:t>
            </a:r>
            <a:endParaRPr lang="ru-RU" dirty="0" smtClean="0"/>
          </a:p>
          <a:p>
            <a:pPr lvl="0">
              <a:buFont typeface="Courier New" pitchFamily="49" charset="0"/>
              <a:buChar char="o"/>
            </a:pPr>
            <a:r>
              <a:rPr lang="ru-RU" dirty="0" smtClean="0"/>
              <a:t>Кража </a:t>
            </a:r>
            <a:r>
              <a:rPr lang="ru-RU" dirty="0"/>
              <a:t>имущества: Лицо сознательно похищает вещь из </a:t>
            </a:r>
            <a:r>
              <a:rPr lang="ru-RU" dirty="0" smtClean="0"/>
              <a:t>владения </a:t>
            </a:r>
            <a:r>
              <a:rPr lang="ru-RU" dirty="0"/>
              <a:t>собственника</a:t>
            </a:r>
            <a:r>
              <a:rPr lang="ru-RU" dirty="0" smtClean="0"/>
              <a:t>.</a:t>
            </a:r>
            <a:endParaRPr lang="ru-RU" dirty="0"/>
          </a:p>
          <a:p>
            <a:pPr marL="0" lvl="0" indent="0">
              <a:buNone/>
            </a:pPr>
            <a:r>
              <a:rPr lang="ru-RU" dirty="0"/>
              <a:t>Неосторожность: </a:t>
            </a:r>
            <a:endParaRPr lang="ru-RU" dirty="0" smtClean="0"/>
          </a:p>
          <a:p>
            <a:pPr lvl="0">
              <a:buFont typeface="Courier New" pitchFamily="49" charset="0"/>
              <a:buChar char="o"/>
            </a:pPr>
            <a:r>
              <a:rPr lang="ru-RU" dirty="0" smtClean="0"/>
              <a:t>Небрежность</a:t>
            </a:r>
            <a:r>
              <a:rPr lang="ru-RU" dirty="0"/>
              <a:t>: Лицо не прилагает должных усилий, чтобы избежать нарушения прав собственника (например, не проводит своевременный ремонт ограды, что приводит к проникновению на участок</a:t>
            </a:r>
            <a:r>
              <a:rPr lang="ru-RU" dirty="0" smtClean="0"/>
              <a:t>).</a:t>
            </a:r>
          </a:p>
          <a:p>
            <a:pPr lvl="0">
              <a:buFont typeface="Courier New" pitchFamily="49" charset="0"/>
              <a:buChar char="o"/>
            </a:pPr>
            <a:r>
              <a:rPr lang="ru-RU" dirty="0" smtClean="0"/>
              <a:t>Легкомыслие</a:t>
            </a:r>
            <a:r>
              <a:rPr lang="ru-RU" dirty="0"/>
              <a:t>: Лицо не продумывает последствия своих действий, хотя и осознает риск нарушения прав собственника (например, срубает дерево на чужом участке, не имея на это разрешения).</a:t>
            </a:r>
          </a:p>
        </p:txBody>
      </p:sp>
    </p:spTree>
    <p:extLst>
      <p:ext uri="{BB962C8B-B14F-4D97-AF65-F5344CB8AC3E}">
        <p14:creationId xmlns:p14="http://schemas.microsoft.com/office/powerpoint/2010/main" val="2884714786"/>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600200"/>
          </a:xfrm>
        </p:spPr>
        <p:txBody>
          <a:bodyPr/>
          <a:lstStyle/>
          <a:p>
            <a:r>
              <a:rPr lang="ru-RU" sz="4000" dirty="0">
                <a:solidFill>
                  <a:srgbClr val="323232"/>
                </a:solidFill>
                <a:effectLst>
                  <a:outerShdw blurRad="38100" dist="38100" dir="2700000" algn="tl">
                    <a:srgbClr val="000000">
                      <a:alpha val="43137"/>
                    </a:srgbClr>
                  </a:outerShdw>
                </a:effectLst>
              </a:rPr>
              <a:t>23.  Защита права собственности и других вещных прав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412776"/>
            <a:ext cx="9144000" cy="5445224"/>
          </a:xfrm>
        </p:spPr>
        <p:txBody>
          <a:bodyPr>
            <a:normAutofit fontScale="85000" lnSpcReduction="20000"/>
          </a:bodyPr>
          <a:lstStyle/>
          <a:p>
            <a:pPr marL="0" indent="0" algn="ctr">
              <a:buNone/>
            </a:pPr>
            <a:r>
              <a:rPr lang="ru-RU" sz="3600" u="sng" dirty="0"/>
              <a:t>Судебная практика</a:t>
            </a:r>
          </a:p>
          <a:p>
            <a:endParaRPr lang="ru-RU" dirty="0"/>
          </a:p>
          <a:p>
            <a:r>
              <a:rPr lang="ru-RU" dirty="0"/>
              <a:t>Самовольное захват земельного </a:t>
            </a:r>
            <a:r>
              <a:rPr lang="ru-RU" dirty="0" smtClean="0"/>
              <a:t>участка</a:t>
            </a:r>
            <a:endParaRPr lang="ru-RU" u="sng" dirty="0" smtClean="0"/>
          </a:p>
          <a:p>
            <a:pPr marL="0" indent="0">
              <a:buNone/>
            </a:pPr>
            <a:r>
              <a:rPr lang="ru-RU" u="sng" dirty="0" smtClean="0"/>
              <a:t>Суть </a:t>
            </a:r>
            <a:r>
              <a:rPr lang="ru-RU" u="sng" dirty="0"/>
              <a:t>спора: </a:t>
            </a:r>
            <a:r>
              <a:rPr lang="ru-RU" dirty="0"/>
              <a:t>Лицо "А" самовольно захватило земельный участок "Б", принадлежащий лицу "В". "А" построил на этом участке дом и вел хозяйственную деятельность. </a:t>
            </a:r>
            <a:endParaRPr lang="ru-RU" dirty="0" smtClean="0"/>
          </a:p>
          <a:p>
            <a:pPr marL="0" indent="0">
              <a:buNone/>
            </a:pPr>
            <a:r>
              <a:rPr lang="ru-RU" u="sng" dirty="0" smtClean="0"/>
              <a:t>Судебные </a:t>
            </a:r>
            <a:r>
              <a:rPr lang="ru-RU" u="sng" dirty="0"/>
              <a:t>решения: </a:t>
            </a:r>
            <a:r>
              <a:rPr lang="ru-RU" dirty="0"/>
              <a:t>Суд признал действия лица "А" незаконными, обязал его снести построенный дом и освободить земельный участок "Б</a:t>
            </a:r>
            <a:r>
              <a:rPr lang="ru-RU" dirty="0" smtClean="0"/>
              <a:t>".</a:t>
            </a:r>
          </a:p>
          <a:p>
            <a:pPr marL="0" indent="0">
              <a:buNone/>
            </a:pPr>
            <a:endParaRPr lang="ru-RU" dirty="0"/>
          </a:p>
          <a:p>
            <a:pPr marL="0" indent="0">
              <a:buNone/>
            </a:pPr>
            <a:endParaRPr lang="ru-RU" dirty="0"/>
          </a:p>
          <a:p>
            <a:pPr marL="0" indent="0">
              <a:buNone/>
            </a:pPr>
            <a:endParaRPr lang="ru-RU" dirty="0"/>
          </a:p>
          <a:p>
            <a:pPr algn="r"/>
            <a:r>
              <a:rPr lang="ru-RU" dirty="0"/>
              <a:t>Незаконное отчуждение </a:t>
            </a:r>
            <a:r>
              <a:rPr lang="ru-RU" dirty="0" smtClean="0"/>
              <a:t>имущества</a:t>
            </a:r>
          </a:p>
          <a:p>
            <a:pPr marL="0" indent="0" algn="r">
              <a:buNone/>
            </a:pPr>
            <a:r>
              <a:rPr lang="ru-RU" u="sng" dirty="0" smtClean="0"/>
              <a:t>Суть </a:t>
            </a:r>
            <a:r>
              <a:rPr lang="ru-RU" u="sng" dirty="0"/>
              <a:t>спора: </a:t>
            </a:r>
            <a:r>
              <a:rPr lang="ru-RU" dirty="0"/>
              <a:t>Лицо "I" продал квартиру "J" без согласия своего супруга, который являлся совладельцем этой квартиры</a:t>
            </a:r>
            <a:r>
              <a:rPr lang="ru-RU" dirty="0" smtClean="0"/>
              <a:t>.</a:t>
            </a:r>
          </a:p>
          <a:p>
            <a:pPr marL="0" indent="0" algn="r">
              <a:buNone/>
            </a:pPr>
            <a:r>
              <a:rPr lang="ru-RU" u="sng" dirty="0" smtClean="0"/>
              <a:t>Судебные </a:t>
            </a:r>
            <a:r>
              <a:rPr lang="ru-RU" u="sng" dirty="0"/>
              <a:t>решения: </a:t>
            </a:r>
            <a:r>
              <a:rPr lang="ru-RU" dirty="0"/>
              <a:t>Суд признал сделку недействительной, так как она была совершена с нарушением прав совладельца квартиры.</a:t>
            </a:r>
          </a:p>
          <a:p>
            <a:endParaRPr lang="ru-RU" dirty="0"/>
          </a:p>
        </p:txBody>
      </p:sp>
    </p:spTree>
    <p:extLst>
      <p:ext uri="{BB962C8B-B14F-4D97-AF65-F5344CB8AC3E}">
        <p14:creationId xmlns:p14="http://schemas.microsoft.com/office/powerpoint/2010/main" val="1108522328"/>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r>
              <a:rPr lang="ru-RU" sz="4000" dirty="0">
                <a:solidFill>
                  <a:srgbClr val="323232"/>
                </a:solidFill>
                <a:effectLst>
                  <a:outerShdw blurRad="38100" dist="38100" dir="2700000" algn="tl">
                    <a:srgbClr val="000000">
                      <a:alpha val="43137"/>
                    </a:srgbClr>
                  </a:outerShdw>
                </a:effectLst>
              </a:rPr>
              <a:t>23.  Защита права собственности и других вещных прав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340768"/>
            <a:ext cx="9144000" cy="5517232"/>
          </a:xfrm>
        </p:spPr>
        <p:txBody>
          <a:bodyPr>
            <a:normAutofit fontScale="70000" lnSpcReduction="20000"/>
          </a:bodyPr>
          <a:lstStyle/>
          <a:p>
            <a:pPr marL="0" indent="0">
              <a:buNone/>
            </a:pPr>
            <a:r>
              <a:rPr lang="ru-RU" sz="2800" b="1" dirty="0"/>
              <a:t>ГК РФ Статья 301. Истребование имущества из чужого незаконного </a:t>
            </a:r>
            <a:r>
              <a:rPr lang="ru-RU" sz="2800" b="1" dirty="0" smtClean="0"/>
              <a:t>владения</a:t>
            </a:r>
          </a:p>
          <a:p>
            <a:r>
              <a:rPr lang="ru-RU" u="sng" dirty="0" smtClean="0">
                <a:solidFill>
                  <a:prstClr val="black">
                    <a:lumMod val="50000"/>
                    <a:lumOff val="50000"/>
                  </a:prstClr>
                </a:solidFill>
              </a:rPr>
              <a:t>Объект</a:t>
            </a:r>
            <a:r>
              <a:rPr lang="ru-RU" dirty="0" smtClean="0">
                <a:solidFill>
                  <a:prstClr val="black">
                    <a:lumMod val="50000"/>
                    <a:lumOff val="50000"/>
                  </a:prstClr>
                </a:solidFill>
              </a:rPr>
              <a:t>: </a:t>
            </a:r>
            <a:r>
              <a:rPr lang="ru-RU" dirty="0">
                <a:solidFill>
                  <a:prstClr val="black">
                    <a:lumMod val="50000"/>
                    <a:lumOff val="50000"/>
                  </a:prstClr>
                </a:solidFill>
              </a:rPr>
              <a:t>Сфера и</a:t>
            </a:r>
            <a:r>
              <a:rPr lang="ru-RU" dirty="0" smtClean="0">
                <a:solidFill>
                  <a:prstClr val="black">
                    <a:lumMod val="50000"/>
                    <a:lumOff val="50000"/>
                  </a:prstClr>
                </a:solidFill>
              </a:rPr>
              <a:t>стребования </a:t>
            </a:r>
            <a:r>
              <a:rPr lang="ru-RU" dirty="0">
                <a:solidFill>
                  <a:prstClr val="black">
                    <a:lumMod val="50000"/>
                    <a:lumOff val="50000"/>
                  </a:prstClr>
                </a:solidFill>
              </a:rPr>
              <a:t>имущества из чужого незаконного </a:t>
            </a:r>
            <a:r>
              <a:rPr lang="ru-RU" dirty="0" smtClean="0">
                <a:solidFill>
                  <a:prstClr val="black">
                    <a:lumMod val="50000"/>
                    <a:lumOff val="50000"/>
                  </a:prstClr>
                </a:solidFill>
              </a:rPr>
              <a:t>владения.</a:t>
            </a:r>
          </a:p>
          <a:p>
            <a:r>
              <a:rPr lang="ru-RU" u="sng" dirty="0" smtClean="0">
                <a:solidFill>
                  <a:prstClr val="black">
                    <a:lumMod val="50000"/>
                    <a:lumOff val="50000"/>
                  </a:prstClr>
                </a:solidFill>
              </a:rPr>
              <a:t>Объективная </a:t>
            </a:r>
            <a:r>
              <a:rPr lang="ru-RU" u="sng" dirty="0">
                <a:solidFill>
                  <a:prstClr val="black">
                    <a:lumMod val="50000"/>
                    <a:lumOff val="50000"/>
                  </a:prstClr>
                </a:solidFill>
              </a:rPr>
              <a:t>сторона: </a:t>
            </a:r>
          </a:p>
          <a:p>
            <a:pPr marL="0" lvl="0" indent="0">
              <a:buNone/>
            </a:pPr>
            <a:r>
              <a:rPr lang="ru-RU" dirty="0"/>
              <a:t>Собственник вправе истребовать свое имущество из чужого незаконного владения</a:t>
            </a:r>
            <a:r>
              <a:rPr lang="ru-RU" dirty="0" smtClean="0"/>
              <a:t>.</a:t>
            </a:r>
            <a:endParaRPr lang="ru-RU" u="sng" dirty="0">
              <a:solidFill>
                <a:prstClr val="black">
                  <a:lumMod val="50000"/>
                  <a:lumOff val="50000"/>
                </a:prstClr>
              </a:solidFill>
            </a:endParaRPr>
          </a:p>
          <a:p>
            <a:pPr lvl="0"/>
            <a:r>
              <a:rPr lang="ru-RU" dirty="0">
                <a:solidFill>
                  <a:prstClr val="black">
                    <a:lumMod val="50000"/>
                    <a:lumOff val="50000"/>
                  </a:prstClr>
                </a:solidFill>
              </a:rPr>
              <a:t> </a:t>
            </a:r>
            <a:r>
              <a:rPr lang="ru-RU" u="sng" dirty="0">
                <a:solidFill>
                  <a:prstClr val="black">
                    <a:lumMod val="50000"/>
                    <a:lumOff val="50000"/>
                  </a:prstClr>
                </a:solidFill>
              </a:rPr>
              <a:t>Субъект: </a:t>
            </a:r>
          </a:p>
          <a:p>
            <a:pPr lvl="0">
              <a:buFont typeface="Courier New" pitchFamily="49" charset="0"/>
              <a:buChar char="o"/>
            </a:pPr>
            <a:r>
              <a:rPr lang="ru-RU" dirty="0" smtClean="0"/>
              <a:t>Собственник</a:t>
            </a:r>
          </a:p>
          <a:p>
            <a:pPr lvl="0">
              <a:buFont typeface="Courier New" pitchFamily="49" charset="0"/>
              <a:buChar char="o"/>
            </a:pPr>
            <a:r>
              <a:rPr lang="ru-RU" dirty="0" smtClean="0"/>
              <a:t> </a:t>
            </a:r>
            <a:r>
              <a:rPr lang="ru-RU" dirty="0"/>
              <a:t>Лицо, обладающее правом </a:t>
            </a:r>
            <a:r>
              <a:rPr lang="ru-RU" dirty="0" smtClean="0"/>
              <a:t>владения</a:t>
            </a:r>
          </a:p>
          <a:p>
            <a:pPr lvl="0">
              <a:buFont typeface="Courier New" pitchFamily="49" charset="0"/>
              <a:buChar char="o"/>
            </a:pPr>
            <a:r>
              <a:rPr lang="ru-RU" dirty="0" smtClean="0"/>
              <a:t>Залогодержатель</a:t>
            </a:r>
          </a:p>
          <a:p>
            <a:pPr lvl="0">
              <a:buFont typeface="Courier New" pitchFamily="49" charset="0"/>
              <a:buChar char="o"/>
            </a:pPr>
            <a:r>
              <a:rPr lang="ru-RU" dirty="0" smtClean="0"/>
              <a:t>Государство</a:t>
            </a:r>
            <a:r>
              <a:rPr lang="ru-RU" dirty="0"/>
              <a:t>: В некоторых случаях государство может истребовать имущество из чужого незаконного </a:t>
            </a:r>
            <a:r>
              <a:rPr lang="ru-RU" dirty="0" smtClean="0"/>
              <a:t>владения</a:t>
            </a:r>
          </a:p>
          <a:p>
            <a:pPr lvl="0">
              <a:buFont typeface="Courier New" pitchFamily="49" charset="0"/>
              <a:buChar char="o"/>
            </a:pPr>
            <a:r>
              <a:rPr lang="ru-RU" dirty="0" smtClean="0"/>
              <a:t> Прокуратура</a:t>
            </a:r>
          </a:p>
          <a:p>
            <a:pPr lvl="0"/>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marL="0" lvl="0" indent="0">
              <a:buNone/>
            </a:pPr>
            <a:r>
              <a:rPr lang="ru-RU" dirty="0"/>
              <a:t>Умысел: Если лицо завладело имуществом с прямым умыслом на его хищение или присвоение, то его владение признается незаконным. Например, кража, мошенничество, грабеж</a:t>
            </a:r>
            <a:r>
              <a:rPr lang="ru-RU" dirty="0" smtClean="0"/>
              <a:t>.</a:t>
            </a:r>
          </a:p>
          <a:p>
            <a:pPr marL="0" lvl="0" indent="0">
              <a:buNone/>
            </a:pPr>
            <a:r>
              <a:rPr lang="ru-RU" dirty="0" smtClean="0"/>
              <a:t>Неосторожность</a:t>
            </a:r>
            <a:r>
              <a:rPr lang="ru-RU" dirty="0"/>
              <a:t>: Если лицо завладело имуществом по неосторожности, то есть, не осознавая, что его действия незаконны, его владение также может быть признано незаконным. Например, если лицо, не зная о правах собственника, по ошибке забрало чужое имущество</a:t>
            </a:r>
            <a:r>
              <a:rPr lang="ru-RU" dirty="0" smtClean="0"/>
              <a:t>.</a:t>
            </a:r>
          </a:p>
          <a:p>
            <a:pPr marL="0" lvl="0" indent="0">
              <a:buNone/>
            </a:pPr>
            <a:r>
              <a:rPr lang="ru-RU" u="sng" dirty="0" smtClean="0">
                <a:solidFill>
                  <a:prstClr val="black">
                    <a:lumMod val="50000"/>
                    <a:lumOff val="50000"/>
                  </a:prstClr>
                </a:solidFill>
              </a:rPr>
              <a:t>Предмет</a:t>
            </a:r>
            <a:r>
              <a:rPr lang="ru-RU" dirty="0">
                <a:solidFill>
                  <a:prstClr val="black">
                    <a:lumMod val="50000"/>
                    <a:lumOff val="50000"/>
                  </a:prstClr>
                </a:solidFill>
              </a:rPr>
              <a:t>: </a:t>
            </a:r>
            <a:r>
              <a:rPr lang="ru-RU" dirty="0"/>
              <a:t>имущество</a:t>
            </a:r>
          </a:p>
          <a:p>
            <a:endParaRPr lang="ru-RU" dirty="0"/>
          </a:p>
          <a:p>
            <a:endParaRPr lang="ru-RU" dirty="0"/>
          </a:p>
        </p:txBody>
      </p:sp>
    </p:spTree>
    <p:extLst>
      <p:ext uri="{BB962C8B-B14F-4D97-AF65-F5344CB8AC3E}">
        <p14:creationId xmlns:p14="http://schemas.microsoft.com/office/powerpoint/2010/main" val="834831843"/>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r>
              <a:rPr lang="ru-RU" sz="4000" dirty="0">
                <a:solidFill>
                  <a:srgbClr val="323232"/>
                </a:solidFill>
                <a:effectLst>
                  <a:outerShdw blurRad="38100" dist="38100" dir="2700000" algn="tl">
                    <a:srgbClr val="000000">
                      <a:alpha val="43137"/>
                    </a:srgbClr>
                  </a:outerShdw>
                </a:effectLst>
              </a:rPr>
              <a:t>23.  Защита права собственности и других вещных прав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340768"/>
            <a:ext cx="9144000" cy="5517232"/>
          </a:xfrm>
        </p:spPr>
        <p:txBody>
          <a:bodyPr>
            <a:normAutofit fontScale="62500" lnSpcReduction="20000"/>
          </a:bodyPr>
          <a:lstStyle/>
          <a:p>
            <a:pPr marL="0" indent="0">
              <a:buNone/>
            </a:pPr>
            <a:r>
              <a:rPr lang="ru-RU" sz="2600" b="1" dirty="0"/>
              <a:t>ГК РФ Статья 301. Истребование имущества из чужого незаконного </a:t>
            </a:r>
            <a:r>
              <a:rPr lang="ru-RU" sz="2600" b="1" dirty="0" smtClean="0"/>
              <a:t>владения</a:t>
            </a:r>
            <a:endParaRPr lang="ru-RU" sz="3200" dirty="0" smtClean="0"/>
          </a:p>
          <a:p>
            <a:r>
              <a:rPr lang="ru-RU" dirty="0" smtClean="0"/>
              <a:t>Комментируемая </a:t>
            </a:r>
            <a:r>
              <a:rPr lang="ru-RU" dirty="0"/>
              <a:t>статья закрепляет право собственника истребовать свое имущество из чужого незаконного владения, т.е. право на предъявление </a:t>
            </a:r>
            <a:r>
              <a:rPr lang="ru-RU" dirty="0" err="1"/>
              <a:t>виндикационного</a:t>
            </a:r>
            <a:r>
              <a:rPr lang="ru-RU" dirty="0"/>
              <a:t> иска.</a:t>
            </a:r>
          </a:p>
          <a:p>
            <a:r>
              <a:rPr lang="ru-RU" dirty="0"/>
              <a:t>Субъектом права на виндикацию (истцом по иску) является </a:t>
            </a:r>
            <a:r>
              <a:rPr lang="ru-RU" dirty="0" err="1"/>
              <a:t>невладеющий</a:t>
            </a:r>
            <a:r>
              <a:rPr lang="ru-RU" dirty="0"/>
              <a:t> собственник (или иной титульный владелец). Лицо, обратившееся в суд с иском об истребовании своего имущества из чужого незаконного владения, должно доказать свое право собственности на имущество, находящееся во владении ответчика.</a:t>
            </a:r>
          </a:p>
          <a:p>
            <a:r>
              <a:rPr lang="ru-RU" dirty="0"/>
              <a:t>Право собственности на движимое имущество доказывается с помощью любых предусмотренных процессуальным законодательством доказательств, подтверждающих возникновение этого права у истца</a:t>
            </a:r>
            <a:r>
              <a:rPr lang="ru-RU" dirty="0" smtClean="0"/>
              <a:t>.</a:t>
            </a:r>
          </a:p>
          <a:p>
            <a:r>
              <a:rPr lang="ru-RU" dirty="0"/>
              <a:t>Субъектом обязанности (ответчиком по иску) является незаконный фактический владелец, обладающий вещью на момент предъявления требования. Иск об истребовании имущества, предъявленный к лицу, в незаконном владении которого это имущество находилось, но у которого оно к моменту рассмотрения дела в суде отсутствует, не может быть удовлетворен.</a:t>
            </a:r>
          </a:p>
          <a:p>
            <a:r>
              <a:rPr lang="ru-RU" dirty="0" err="1"/>
              <a:t>Виндикационный</a:t>
            </a:r>
            <a:r>
              <a:rPr lang="ru-RU" dirty="0"/>
              <a:t> иск предъявляется в отношении индивидуально-определенной или индивидуализированной родовой вещи. Если тождество вещи установить нельзя, </a:t>
            </a:r>
            <a:r>
              <a:rPr lang="ru-RU" dirty="0" err="1"/>
              <a:t>виндикационный</a:t>
            </a:r>
            <a:r>
              <a:rPr lang="ru-RU" dirty="0"/>
              <a:t> иск не будет удовлетворен.</a:t>
            </a:r>
          </a:p>
          <a:p>
            <a:r>
              <a:rPr lang="ru-RU" dirty="0"/>
              <a:t>Объектом виндикации является индивидуально-определенная вещь, сохранившаяся в натуре. Невозможно предъявить </a:t>
            </a:r>
            <a:r>
              <a:rPr lang="ru-RU" dirty="0" err="1"/>
              <a:t>виндикационный</a:t>
            </a:r>
            <a:r>
              <a:rPr lang="ru-RU" dirty="0"/>
              <a:t> иск в отношении вещей, определенных родовыми признаками или не сохранившихся в натуре (например, в случае, когда спорное строение капитально перестроено, а не просто отремонтировано фактическим владельцем и, по сути, стало новой недвижимой вещью).</a:t>
            </a:r>
          </a:p>
          <a:p>
            <a:r>
              <a:rPr lang="ru-RU" dirty="0"/>
              <a:t>Возможность истребования имущества из чужого незаконного владения не является абсолютной, законодательство устанавливает ряд ограничений виндикации (см. комментарий к ст. 302 ГК).</a:t>
            </a:r>
          </a:p>
          <a:p>
            <a:endParaRPr lang="ru-RU" dirty="0"/>
          </a:p>
        </p:txBody>
      </p:sp>
    </p:spTree>
    <p:extLst>
      <p:ext uri="{BB962C8B-B14F-4D97-AF65-F5344CB8AC3E}">
        <p14:creationId xmlns:p14="http://schemas.microsoft.com/office/powerpoint/2010/main" val="1126319536"/>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600200"/>
          </a:xfrm>
        </p:spPr>
        <p:txBody>
          <a:bodyPr/>
          <a:lstStyle/>
          <a:p>
            <a:r>
              <a:rPr lang="ru-RU" sz="4000" dirty="0">
                <a:solidFill>
                  <a:srgbClr val="323232"/>
                </a:solidFill>
                <a:effectLst>
                  <a:outerShdw blurRad="38100" dist="38100" dir="2700000" algn="tl">
                    <a:srgbClr val="000000">
                      <a:alpha val="43137"/>
                    </a:srgbClr>
                  </a:outerShdw>
                </a:effectLst>
              </a:rPr>
              <a:t>23.  Защита права собственности и других вещных прав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412776"/>
            <a:ext cx="9144000" cy="5445224"/>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smtClean="0">
                <a:solidFill>
                  <a:prstClr val="black">
                    <a:lumMod val="50000"/>
                    <a:lumOff val="50000"/>
                  </a:prstClr>
                </a:solidFill>
              </a:rPr>
              <a:t>301</a:t>
            </a:r>
            <a:endParaRPr lang="ru-RU" b="1" dirty="0">
              <a:solidFill>
                <a:prstClr val="black">
                  <a:lumMod val="50000"/>
                  <a:lumOff val="50000"/>
                </a:prstClr>
              </a:solidFill>
            </a:endParaRPr>
          </a:p>
          <a:p>
            <a:pPr lvl="0"/>
            <a:r>
              <a:rPr lang="ru-RU" dirty="0"/>
              <a:t>Истребование имущества, полученного в результате </a:t>
            </a:r>
            <a:r>
              <a:rPr lang="ru-RU" dirty="0" smtClean="0"/>
              <a:t>мошенничества</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a:t>
            </a:r>
          </a:p>
          <a:p>
            <a:pPr marL="0" lvl="0" indent="0">
              <a:buNone/>
            </a:pPr>
            <a:r>
              <a:rPr lang="ru-RU" dirty="0"/>
              <a:t>Собственник квартиры подал в суд на бывшего арендатора, который обманом завладел ключами от квартиры и вывез из нее имущество.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обязал бывшего арендатора вернуть имущество, признав его владение незаконным, так как оно было получено в результате мошенничества.</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Истребование имущества с применением </a:t>
            </a:r>
            <a:r>
              <a:rPr lang="ru-RU" dirty="0" smtClean="0"/>
              <a:t>силы</a:t>
            </a:r>
          </a:p>
          <a:p>
            <a:pPr marL="0" lv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a:t>
            </a:r>
          </a:p>
          <a:p>
            <a:pPr marL="0" lvl="0" indent="0" algn="r">
              <a:buNone/>
            </a:pPr>
            <a:r>
              <a:rPr lang="ru-RU" dirty="0"/>
              <a:t>Собственник автомобиля самостоятельно изъял свой автомобиль из парковки, где он был поставлен на стоянку без разрешения. Владелец парковки подавал в суд, утверждая, что собственник автомобиля применил силу</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endParaRPr lang="ru-RU" dirty="0">
              <a:solidFill>
                <a:prstClr val="black">
                  <a:lumMod val="50000"/>
                  <a:lumOff val="50000"/>
                </a:prstClr>
              </a:solidFill>
            </a:endParaRPr>
          </a:p>
          <a:p>
            <a:pPr marL="0" lvl="0" indent="0" algn="r">
              <a:buNone/>
            </a:pPr>
            <a:r>
              <a:rPr lang="ru-RU" dirty="0"/>
              <a:t>Суд признал действия собственника автомобиля законными, так как он действовал в рамках своих прав и не применял избыточную силу.</a:t>
            </a:r>
          </a:p>
        </p:txBody>
      </p:sp>
    </p:spTree>
    <p:extLst>
      <p:ext uri="{BB962C8B-B14F-4D97-AF65-F5344CB8AC3E}">
        <p14:creationId xmlns:p14="http://schemas.microsoft.com/office/powerpoint/2010/main" val="3821537505"/>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24. Общие положения об обязательствах</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1412776"/>
            <a:ext cx="9144000" cy="5328592"/>
          </a:xfrm>
        </p:spPr>
        <p:txBody>
          <a:bodyPr>
            <a:normAutofit fontScale="70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общих положений </a:t>
            </a:r>
            <a:r>
              <a:rPr lang="ru-RU" dirty="0">
                <a:solidFill>
                  <a:prstClr val="black">
                    <a:lumMod val="50000"/>
                    <a:lumOff val="50000"/>
                  </a:prstClr>
                </a:solidFill>
              </a:rPr>
              <a:t>об </a:t>
            </a:r>
            <a:r>
              <a:rPr lang="ru-RU" dirty="0" smtClean="0">
                <a:solidFill>
                  <a:prstClr val="black">
                    <a:lumMod val="50000"/>
                    <a:lumOff val="50000"/>
                  </a:prstClr>
                </a:solidFill>
              </a:rPr>
              <a:t>обязательствах</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lvl="0" indent="0">
              <a:buNone/>
            </a:pPr>
            <a:r>
              <a:rPr lang="ru-RU" dirty="0"/>
              <a:t>В силу обязательства одно лицо (должник) обязано совершить в пользу другого лица (кредитора) определенное действие, как то: передать имущество, выполнить работу, оказать услугу, внести вклад в совместную деятельность, уплатить деньги и т.п., либо воздержаться от определенного действия, а кредитор имеет право требовать от должника исполнения его обязанности</a:t>
            </a:r>
            <a:r>
              <a:rPr lang="ru-RU" dirty="0" smtClean="0"/>
              <a:t>.</a:t>
            </a:r>
          </a:p>
          <a:p>
            <a:pPr marL="0" lvl="0" indent="0">
              <a:buNone/>
            </a:pPr>
            <a:r>
              <a:rPr lang="ru-RU" dirty="0"/>
              <a:t>Обязательства должны исполняться надлежащим образом в соответствии с условиями обязательства и требованиями закона, иных правовых актов, а при отсутствии таких условий и требований - в соответствии с </a:t>
            </a:r>
            <a:r>
              <a:rPr lang="ru-RU" dirty="0" smtClean="0"/>
              <a:t>обычаями</a:t>
            </a:r>
            <a:r>
              <a:rPr lang="ru-RU" dirty="0"/>
              <a:t> или иными обычно предъявляемыми требованиями</a:t>
            </a:r>
            <a:r>
              <a:rPr lang="ru-RU" dirty="0" smtClean="0"/>
              <a:t>.</a:t>
            </a:r>
          </a:p>
          <a:p>
            <a:pPr marL="0" lv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a:t>
            </a:r>
            <a:r>
              <a:rPr lang="ru-RU" dirty="0"/>
              <a:t>Физические </a:t>
            </a:r>
            <a:r>
              <a:rPr lang="ru-RU" dirty="0" smtClean="0"/>
              <a:t>лица, Юридические лица, Государство, </a:t>
            </a:r>
            <a:r>
              <a:rPr lang="ru-RU" dirty="0"/>
              <a:t>Муниципальные </a:t>
            </a:r>
            <a:r>
              <a:rPr lang="ru-RU" dirty="0" smtClean="0"/>
              <a:t>образования.</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r>
              <a:rPr lang="ru-RU" dirty="0" smtClean="0">
                <a:solidFill>
                  <a:prstClr val="black">
                    <a:lumMod val="50000"/>
                    <a:lumOff val="50000"/>
                  </a:prstClr>
                </a:solidFill>
              </a:rPr>
              <a:t>.</a:t>
            </a:r>
          </a:p>
          <a:p>
            <a:pPr lvl="0"/>
            <a:endParaRPr lang="ru-RU" dirty="0">
              <a:solidFill>
                <a:prstClr val="black">
                  <a:lumMod val="50000"/>
                  <a:lumOff val="50000"/>
                </a:prstClr>
              </a:solidFill>
            </a:endParaRPr>
          </a:p>
          <a:p>
            <a:r>
              <a:rPr lang="ru-RU" dirty="0">
                <a:solidFill>
                  <a:prstClr val="black">
                    <a:lumMod val="50000"/>
                    <a:lumOff val="50000"/>
                  </a:prstClr>
                </a:solidFill>
              </a:rPr>
              <a:t>Предмет: </a:t>
            </a:r>
            <a:r>
              <a:rPr lang="ru-RU" dirty="0" smtClean="0">
                <a:solidFill>
                  <a:prstClr val="black">
                    <a:lumMod val="50000"/>
                    <a:lumOff val="50000"/>
                  </a:prstClr>
                </a:solidFill>
              </a:rPr>
              <a:t>договор</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3152422852"/>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24. Общие положения об обязательствах</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1340768"/>
            <a:ext cx="9144000" cy="5517232"/>
          </a:xfrm>
        </p:spPr>
        <p:txBody>
          <a:bodyPr>
            <a:normAutofit fontScale="55000" lnSpcReduction="20000"/>
          </a:bodyPr>
          <a:lstStyle/>
          <a:p>
            <a:pPr lvl="0"/>
            <a:r>
              <a:rPr lang="ru-RU" sz="2900" dirty="0">
                <a:solidFill>
                  <a:prstClr val="black">
                    <a:lumMod val="50000"/>
                    <a:lumOff val="50000"/>
                  </a:prstClr>
                </a:solidFill>
              </a:rPr>
              <a:t>Объект</a:t>
            </a:r>
            <a:r>
              <a:rPr lang="ru-RU" dirty="0">
                <a:solidFill>
                  <a:prstClr val="black">
                    <a:lumMod val="50000"/>
                    <a:lumOff val="50000"/>
                  </a:prstClr>
                </a:solidFill>
              </a:rPr>
              <a:t>: </a:t>
            </a:r>
            <a:endParaRPr lang="ru-RU" dirty="0" smtClean="0">
              <a:solidFill>
                <a:prstClr val="black">
                  <a:lumMod val="50000"/>
                  <a:lumOff val="50000"/>
                </a:prstClr>
              </a:solidFill>
            </a:endParaRPr>
          </a:p>
          <a:p>
            <a:pPr marL="0" lvl="0" indent="0">
              <a:buNone/>
            </a:pPr>
            <a:r>
              <a:rPr lang="ru-RU" dirty="0">
                <a:solidFill>
                  <a:prstClr val="black">
                    <a:lumMod val="50000"/>
                    <a:lumOff val="50000"/>
                  </a:prstClr>
                </a:solidFill>
              </a:rPr>
              <a:t>Объектом является </a:t>
            </a:r>
            <a:r>
              <a:rPr lang="ru-RU" dirty="0" smtClean="0">
                <a:solidFill>
                  <a:prstClr val="black">
                    <a:lumMod val="50000"/>
                    <a:lumOff val="50000"/>
                  </a:prstClr>
                </a:solidFill>
              </a:rPr>
              <a:t>сфера </a:t>
            </a:r>
            <a:r>
              <a:rPr lang="ru-RU" dirty="0">
                <a:solidFill>
                  <a:prstClr val="black">
                    <a:lumMod val="50000"/>
                    <a:lumOff val="50000"/>
                  </a:prstClr>
                </a:solidFill>
              </a:rPr>
              <a:t>общих положений об обязательствах</a:t>
            </a:r>
          </a:p>
          <a:p>
            <a:pPr lvl="0"/>
            <a:endParaRPr lang="ru-RU" dirty="0">
              <a:solidFill>
                <a:prstClr val="black">
                  <a:lumMod val="50000"/>
                  <a:lumOff val="50000"/>
                </a:prstClr>
              </a:solidFill>
            </a:endParaRPr>
          </a:p>
          <a:p>
            <a:pPr lvl="0"/>
            <a:r>
              <a:rPr lang="ru-RU" sz="2900" dirty="0">
                <a:solidFill>
                  <a:prstClr val="black">
                    <a:lumMod val="50000"/>
                    <a:lumOff val="50000"/>
                  </a:prstClr>
                </a:solidFill>
              </a:rPr>
              <a:t>Объективная сторона: </a:t>
            </a:r>
          </a:p>
          <a:p>
            <a:pPr marL="0" indent="0">
              <a:buNone/>
            </a:pPr>
            <a:r>
              <a:rPr lang="ru-RU" dirty="0"/>
              <a:t>Односторонний отказ от исполнения обязательства и одностороннее изменение условий договора не допускаются, за исключением случаев, предусмотренных договором или законодательством.</a:t>
            </a:r>
          </a:p>
          <a:p>
            <a:pPr marL="0" indent="0">
              <a:buNone/>
            </a:pPr>
            <a:r>
              <a:rPr lang="ru-RU" dirty="0"/>
              <a:t>Договор считается заключенным, когда между сторонами, в требуемой в подлежащих случаях форме, достигнуто соглашение по всем существенным его условиям. Существенными являются условия о предмете договора, условия, которые признаны существенными законодательством или необходимы для договоров данного вида, а также все те условия, относительно которых по заявлению одной из сторон должно быть достигнуто соглашение.</a:t>
            </a:r>
          </a:p>
          <a:p>
            <a:pPr marL="0" indent="0">
              <a:buNone/>
            </a:pPr>
            <a:r>
              <a:rPr lang="ru-RU" dirty="0"/>
              <a:t>Если в соответствии с законодательными актами для заключения договора необходима передача имущества, договор считается заключенным с момента согласования сторонами существенных условий и передачи соответствующего имущества</a:t>
            </a:r>
            <a:r>
              <a:rPr lang="ru-RU" dirty="0" smtClean="0"/>
              <a:t>.</a:t>
            </a:r>
          </a:p>
          <a:p>
            <a:pPr marL="0" indent="0">
              <a:buNone/>
            </a:pPr>
            <a:r>
              <a:rPr lang="ru-RU" dirty="0"/>
              <a:t>Если стороны условились заключить договор в определенной форме, он считается заключенным с момента придания ему условленной формы, хотя бы по законодательству для данного вида договора эта форма и не требовалась.</a:t>
            </a:r>
          </a:p>
          <a:p>
            <a:pPr marL="0" indent="0">
              <a:buNone/>
            </a:pPr>
            <a:r>
              <a:rPr lang="ru-RU" dirty="0"/>
              <a:t>Если согласно законодательству или соглашению сторон договор должен быть заключен в письменной форме, он может быть заключен как путем составления одного документа, подписанного сторонами, так и путем обмена письмами, </a:t>
            </a:r>
            <a:r>
              <a:rPr lang="ru-RU" dirty="0" err="1"/>
              <a:t>телетайпограммами</a:t>
            </a:r>
            <a:r>
              <a:rPr lang="ru-RU" dirty="0"/>
              <a:t>, телеграммами, телефонограммами и т.п., подписанными стороной, которая их посылает.</a:t>
            </a:r>
          </a:p>
          <a:p>
            <a:pPr marL="0" indent="0">
              <a:buNone/>
            </a:pPr>
            <a:r>
              <a:rPr lang="ru-RU" dirty="0"/>
              <a:t>Стороны могут принять меры к устранению возникших разногласий. Если сторона, направившая оферту, в нормально необходимое время не сообщит о своем согласии с изменением предложенных ею условий или об отклонении их, договор считается незаключенным.</a:t>
            </a:r>
          </a:p>
          <a:p>
            <a:pPr marL="0" indent="0">
              <a:buNone/>
            </a:pPr>
            <a:r>
              <a:rPr lang="ru-RU" dirty="0"/>
              <a:t>В случаях, предусмотренных соглашением сторон или законодательством, разногласия, возникшие между сторонами при заключении договора, могут быть рассмотрены судом, арбитражным судом или третейским судом.</a:t>
            </a:r>
          </a:p>
          <a:p>
            <a:endParaRPr lang="ru-RU" dirty="0"/>
          </a:p>
        </p:txBody>
      </p:sp>
    </p:spTree>
    <p:extLst>
      <p:ext uri="{BB962C8B-B14F-4D97-AF65-F5344CB8AC3E}">
        <p14:creationId xmlns:p14="http://schemas.microsoft.com/office/powerpoint/2010/main" val="327026618"/>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24. Общие положения об обязательствах</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1412776"/>
            <a:ext cx="9144000" cy="5445224"/>
          </a:xfrm>
        </p:spPr>
        <p:txBody>
          <a:bodyPr>
            <a:normAutofit fontScale="62500" lnSpcReduction="20000"/>
          </a:bodyPr>
          <a:lstStyle/>
          <a:p>
            <a:pPr lvl="0"/>
            <a:r>
              <a:rPr lang="ru-RU" dirty="0">
                <a:solidFill>
                  <a:prstClr val="black">
                    <a:lumMod val="50000"/>
                    <a:lumOff val="50000"/>
                  </a:prstClr>
                </a:solidFill>
              </a:rPr>
              <a:t>Субъект: </a:t>
            </a:r>
            <a:endParaRPr lang="ru-RU" dirty="0" smtClean="0"/>
          </a:p>
          <a:p>
            <a:pPr lvl="0">
              <a:buFont typeface="Courier New" pitchFamily="49" charset="0"/>
              <a:buChar char="o"/>
            </a:pPr>
            <a:r>
              <a:rPr lang="ru-RU" dirty="0"/>
              <a:t>Физические лица: Граждане, обладающие гражданской правоспособностью и дееспособностью. </a:t>
            </a:r>
            <a:endParaRPr lang="ru-RU" dirty="0" smtClean="0"/>
          </a:p>
          <a:p>
            <a:pPr lvl="0">
              <a:buFont typeface="Courier New" pitchFamily="49" charset="0"/>
              <a:buChar char="o"/>
            </a:pPr>
            <a:r>
              <a:rPr lang="ru-RU" dirty="0" smtClean="0"/>
              <a:t>Юридические </a:t>
            </a:r>
            <a:r>
              <a:rPr lang="ru-RU" dirty="0"/>
              <a:t>лица: Организации, созданные в соответствии с законом и имеющие гражданскую правоспособность и дееспособность. </a:t>
            </a:r>
            <a:endParaRPr lang="ru-RU" dirty="0" smtClean="0"/>
          </a:p>
          <a:p>
            <a:pPr lvl="0">
              <a:buFont typeface="Courier New" pitchFamily="49" charset="0"/>
              <a:buChar char="o"/>
            </a:pPr>
            <a:r>
              <a:rPr lang="ru-RU" dirty="0" smtClean="0"/>
              <a:t>Государство</a:t>
            </a:r>
            <a:r>
              <a:rPr lang="ru-RU" dirty="0"/>
              <a:t>: В некоторых случаях государство может выступать как кредитор или должник по обязательствам</a:t>
            </a:r>
            <a:r>
              <a:rPr lang="ru-RU" dirty="0" smtClean="0"/>
              <a:t>.</a:t>
            </a:r>
          </a:p>
          <a:p>
            <a:pPr lvl="0">
              <a:buFont typeface="Courier New" pitchFamily="49" charset="0"/>
              <a:buChar char="o"/>
            </a:pPr>
            <a:r>
              <a:rPr lang="ru-RU" dirty="0" smtClean="0"/>
              <a:t>Муниципальные </a:t>
            </a:r>
            <a:r>
              <a:rPr lang="ru-RU" dirty="0"/>
              <a:t>образования: Также могут быть субъектами обязательств. </a:t>
            </a:r>
            <a:endParaRPr lang="ru-RU" dirty="0" smtClean="0"/>
          </a:p>
          <a:p>
            <a:pPr lvl="0">
              <a:buFont typeface="Courier New" pitchFamily="49" charset="0"/>
              <a:buChar char="o"/>
            </a:pPr>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a:t>
            </a:r>
            <a:r>
              <a:rPr lang="ru-RU" dirty="0" smtClean="0">
                <a:solidFill>
                  <a:prstClr val="black">
                    <a:lumMod val="50000"/>
                    <a:lumOff val="50000"/>
                  </a:prstClr>
                </a:solidFill>
              </a:rPr>
              <a:t>:</a:t>
            </a:r>
          </a:p>
          <a:p>
            <a:pPr marL="0" lvl="0" indent="0">
              <a:buNone/>
            </a:pPr>
            <a:r>
              <a:rPr lang="ru-RU" dirty="0"/>
              <a:t>Умысел: </a:t>
            </a:r>
            <a:endParaRPr lang="ru-RU" dirty="0" smtClean="0"/>
          </a:p>
          <a:p>
            <a:pPr lvl="0">
              <a:buFont typeface="Courier New" pitchFamily="49" charset="0"/>
              <a:buChar char="o"/>
            </a:pPr>
            <a:r>
              <a:rPr lang="ru-RU" dirty="0" smtClean="0"/>
              <a:t>Прямой </a:t>
            </a:r>
            <a:r>
              <a:rPr lang="ru-RU" dirty="0"/>
              <a:t>умысел: Должник сознательно и преднамеренно нарушает обязательство, понимая, что его действия ведут к неисполнению или ненадлежащему исполнению</a:t>
            </a:r>
            <a:r>
              <a:rPr lang="ru-RU" dirty="0" smtClean="0"/>
              <a:t>.</a:t>
            </a:r>
          </a:p>
          <a:p>
            <a:pPr lvl="0">
              <a:buFont typeface="Courier New" pitchFamily="49" charset="0"/>
              <a:buChar char="o"/>
            </a:pPr>
            <a:r>
              <a:rPr lang="ru-RU" dirty="0" smtClean="0"/>
              <a:t>Косвенный </a:t>
            </a:r>
            <a:r>
              <a:rPr lang="ru-RU" dirty="0"/>
              <a:t>умысел: Должник предвидел возможность неисполнения или ненадлежащего исполнения обязательства, но легкомысленно надеялся на то, что это не произойдет. </a:t>
            </a:r>
            <a:endParaRPr lang="ru-RU" dirty="0" smtClean="0"/>
          </a:p>
          <a:p>
            <a:pPr marL="0" lvl="0" indent="0">
              <a:buNone/>
            </a:pPr>
            <a:r>
              <a:rPr lang="ru-RU" dirty="0" smtClean="0"/>
              <a:t>Неосторожность</a:t>
            </a:r>
            <a:r>
              <a:rPr lang="ru-RU" dirty="0"/>
              <a:t>: </a:t>
            </a:r>
            <a:endParaRPr lang="ru-RU" dirty="0" smtClean="0"/>
          </a:p>
          <a:p>
            <a:pPr lvl="0">
              <a:buFont typeface="Courier New" pitchFamily="49" charset="0"/>
              <a:buChar char="o"/>
            </a:pPr>
            <a:r>
              <a:rPr lang="ru-RU" dirty="0" smtClean="0"/>
              <a:t>Грубая </a:t>
            </a:r>
            <a:r>
              <a:rPr lang="ru-RU" dirty="0"/>
              <a:t>неосторожность: Должник не предвидел возможных негативных последствий своих действий, хотя должен был их предвидеть при необходимой степени внимания и осторожности. </a:t>
            </a:r>
          </a:p>
          <a:p>
            <a:pPr lvl="0">
              <a:buFont typeface="Courier New" pitchFamily="49" charset="0"/>
              <a:buChar char="o"/>
            </a:pPr>
            <a:r>
              <a:rPr lang="ru-RU" dirty="0" smtClean="0"/>
              <a:t>Обыкновенная </a:t>
            </a:r>
            <a:r>
              <a:rPr lang="ru-RU" dirty="0"/>
              <a:t>неосторожность: Должник не предвидел возможных негативных последствий своих действий, хотя мог их предвидеть при более внимательном отношении к своим действиям. </a:t>
            </a:r>
          </a:p>
        </p:txBody>
      </p:sp>
    </p:spTree>
    <p:extLst>
      <p:ext uri="{BB962C8B-B14F-4D97-AF65-F5344CB8AC3E}">
        <p14:creationId xmlns:p14="http://schemas.microsoft.com/office/powerpoint/2010/main" val="265785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2800" dirty="0">
                <a:effectLst>
                  <a:outerShdw blurRad="38100" dist="38100" dir="2700000" algn="tl">
                    <a:srgbClr val="000000">
                      <a:alpha val="43137"/>
                    </a:srgbClr>
                  </a:outerShdw>
                </a:effectLst>
              </a:rPr>
              <a:t>2.  Возникновение гражданских прав и обязанностей, </a:t>
            </a:r>
            <a:br>
              <a:rPr lang="ru-RU" sz="2800" dirty="0">
                <a:effectLst>
                  <a:outerShdw blurRad="38100" dist="38100" dir="2700000" algn="tl">
                    <a:srgbClr val="000000">
                      <a:alpha val="43137"/>
                    </a:srgbClr>
                  </a:outerShdw>
                </a:effectLst>
              </a:rPr>
            </a:br>
            <a:r>
              <a:rPr lang="ru-RU" sz="2800" dirty="0">
                <a:effectLst>
                  <a:outerShdw blurRad="38100" dist="38100" dir="2700000" algn="tl">
                    <a:srgbClr val="000000">
                      <a:alpha val="43137"/>
                    </a:srgbClr>
                  </a:outerShdw>
                </a:effectLst>
              </a:rPr>
              <a:t>осуществление и защита гражданских прав</a:t>
            </a:r>
            <a:endParaRPr lang="ru-RU" sz="2800" dirty="0"/>
          </a:p>
        </p:txBody>
      </p:sp>
      <p:sp>
        <p:nvSpPr>
          <p:cNvPr id="3" name="Объект 2"/>
          <p:cNvSpPr>
            <a:spLocks noGrp="1"/>
          </p:cNvSpPr>
          <p:nvPr>
            <p:ph idx="1"/>
          </p:nvPr>
        </p:nvSpPr>
        <p:spPr>
          <a:xfrm>
            <a:off x="179512" y="1600200"/>
            <a:ext cx="8784976" cy="5069160"/>
          </a:xfrm>
        </p:spPr>
        <p:txBody>
          <a:bodyPr>
            <a:normAutofit fontScale="62500" lnSpcReduction="20000"/>
          </a:bodyPr>
          <a:lstStyle/>
          <a:p>
            <a:pPr marL="0" indent="0" algn="ctr">
              <a:buNone/>
            </a:pPr>
            <a:endParaRPr lang="ru-RU" i="1" u="sng" dirty="0" smtClean="0"/>
          </a:p>
          <a:p>
            <a:pPr marL="0" indent="0" algn="ctr">
              <a:buNone/>
            </a:pPr>
            <a:r>
              <a:rPr lang="ru-RU" sz="3800" i="1" u="sng" dirty="0"/>
              <a:t>Судебная </a:t>
            </a:r>
            <a:r>
              <a:rPr lang="ru-RU" sz="3800" i="1" u="sng" dirty="0" smtClean="0"/>
              <a:t>практика</a:t>
            </a:r>
          </a:p>
          <a:p>
            <a:pPr marL="0" indent="0" algn="ctr">
              <a:buNone/>
            </a:pPr>
            <a:r>
              <a:rPr lang="ru-RU" sz="2900" b="1" dirty="0"/>
              <a:t>ГК РФ Статья 9</a:t>
            </a:r>
            <a:endParaRPr lang="ru-RU" sz="2600" i="1" u="sng" dirty="0"/>
          </a:p>
          <a:p>
            <a:endParaRPr lang="ru-RU" dirty="0"/>
          </a:p>
          <a:p>
            <a:r>
              <a:rPr lang="ru-RU" dirty="0"/>
              <a:t>Дело о выселении из жилого помещения</a:t>
            </a:r>
          </a:p>
          <a:p>
            <a:pPr marL="0" indent="0">
              <a:buNone/>
            </a:pPr>
            <a:r>
              <a:rPr lang="ru-RU" u="sng" dirty="0"/>
              <a:t>Суть спора</a:t>
            </a:r>
            <a:r>
              <a:rPr lang="ru-RU" u="sng" dirty="0" smtClean="0"/>
              <a:t>:</a:t>
            </a:r>
          </a:p>
          <a:p>
            <a:pPr marL="0" indent="0">
              <a:buNone/>
            </a:pPr>
            <a:r>
              <a:rPr lang="ru-RU" u="sng" dirty="0" smtClean="0"/>
              <a:t> </a:t>
            </a:r>
            <a:r>
              <a:rPr lang="ru-RU" dirty="0"/>
              <a:t>Гражданин "D" проживал в квартире по договору социального найма, но не платил арендную плату и нарушал правила социального найма.</a:t>
            </a:r>
          </a:p>
          <a:p>
            <a:pPr marL="0" indent="0">
              <a:buNone/>
            </a:pPr>
            <a:r>
              <a:rPr lang="ru-RU" u="sng" dirty="0"/>
              <a:t>Судебные решения</a:t>
            </a:r>
            <a:r>
              <a:rPr lang="ru-RU" u="sng" dirty="0" smtClean="0"/>
              <a:t>: </a:t>
            </a:r>
          </a:p>
          <a:p>
            <a:pPr marL="0" indent="0">
              <a:buNone/>
            </a:pPr>
            <a:r>
              <a:rPr lang="ru-RU" dirty="0" smtClean="0"/>
              <a:t>Суд </a:t>
            </a:r>
            <a:r>
              <a:rPr lang="ru-RU" dirty="0"/>
              <a:t>вынес решение о выселении гражданина "D" из квартиры. В этом случае гражданин "D" нарушил права владельца жилого помещения и обязательства по договору социального найма</a:t>
            </a:r>
            <a:r>
              <a:rPr lang="ru-RU" dirty="0" smtClean="0"/>
              <a:t>.</a:t>
            </a:r>
          </a:p>
          <a:p>
            <a:pPr marL="0" indent="0">
              <a:buNone/>
            </a:pPr>
            <a:endParaRPr lang="ru-RU" dirty="0"/>
          </a:p>
          <a:p>
            <a:pPr algn="r"/>
            <a:r>
              <a:rPr lang="ru-RU" dirty="0"/>
              <a:t>Дело о </a:t>
            </a:r>
            <a:r>
              <a:rPr lang="ru-RU" dirty="0" smtClean="0"/>
              <a:t>диффамации</a:t>
            </a:r>
          </a:p>
          <a:p>
            <a:pPr marL="0" indent="0" algn="r">
              <a:buNone/>
            </a:pPr>
            <a:r>
              <a:rPr lang="ru-RU" u="sng" dirty="0"/>
              <a:t>Суть спора</a:t>
            </a:r>
            <a:r>
              <a:rPr lang="ru-RU" u="sng" dirty="0" smtClean="0"/>
              <a:t>:</a:t>
            </a:r>
          </a:p>
          <a:p>
            <a:pPr marL="0" indent="0" algn="r">
              <a:buNone/>
            </a:pPr>
            <a:r>
              <a:rPr lang="ru-RU" dirty="0"/>
              <a:t>Гражданин "Е" опубликовал в интернете неправдивую информацию о гражданине "F", что привело к повреждению репутации гражданина "F".</a:t>
            </a:r>
            <a:r>
              <a:rPr lang="ru-RU" u="sng" dirty="0" smtClean="0"/>
              <a:t> </a:t>
            </a:r>
            <a:endParaRPr lang="ru-RU" dirty="0" smtClean="0"/>
          </a:p>
          <a:p>
            <a:pPr marL="0" indent="0" algn="r">
              <a:buNone/>
            </a:pPr>
            <a:r>
              <a:rPr lang="ru-RU" u="sng" dirty="0" smtClean="0"/>
              <a:t>Судебные </a:t>
            </a:r>
            <a:r>
              <a:rPr lang="ru-RU" u="sng" dirty="0"/>
              <a:t>решения:</a:t>
            </a:r>
            <a:endParaRPr lang="ru-RU" dirty="0" smtClean="0"/>
          </a:p>
          <a:p>
            <a:pPr algn="r"/>
            <a:r>
              <a:rPr lang="ru-RU" dirty="0"/>
              <a:t>Суд признал действия гражданина "Е" незаконными и обязал его устранить неправдивую информацию и компенсировать моральный вред гражданину "F". В этом случае гражданин "Е" нарушил право гражданина "F" на защиту чести и достоинства.</a:t>
            </a:r>
          </a:p>
        </p:txBody>
      </p:sp>
    </p:spTree>
    <p:extLst>
      <p:ext uri="{BB962C8B-B14F-4D97-AF65-F5344CB8AC3E}">
        <p14:creationId xmlns:p14="http://schemas.microsoft.com/office/powerpoint/2010/main" val="950753236"/>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24. Общие положения об обязательствах</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1340768"/>
            <a:ext cx="9144000" cy="5517232"/>
          </a:xfrm>
        </p:spPr>
        <p:txBody>
          <a:bodyPr>
            <a:normAutofit fontScale="92500" lnSpcReduction="20000"/>
          </a:bodyPr>
          <a:lstStyle/>
          <a:p>
            <a:pPr marL="0" indent="0" algn="ctr">
              <a:buNone/>
            </a:pPr>
            <a:r>
              <a:rPr lang="ru-RU" sz="3600" u="sng" dirty="0"/>
              <a:t>Судебная практика</a:t>
            </a:r>
          </a:p>
          <a:p>
            <a:endParaRPr lang="ru-RU" dirty="0"/>
          </a:p>
          <a:p>
            <a:r>
              <a:rPr lang="ru-RU" dirty="0"/>
              <a:t>Неисполнение договора </a:t>
            </a:r>
            <a:r>
              <a:rPr lang="ru-RU" dirty="0" smtClean="0"/>
              <a:t>купли-продажи</a:t>
            </a:r>
          </a:p>
          <a:p>
            <a:pPr marL="0" indent="0">
              <a:buNone/>
            </a:pPr>
            <a:r>
              <a:rPr lang="ru-RU" u="sng" dirty="0" smtClean="0"/>
              <a:t>Суть </a:t>
            </a:r>
            <a:r>
              <a:rPr lang="ru-RU" u="sng" dirty="0"/>
              <a:t>спора: </a:t>
            </a:r>
            <a:r>
              <a:rPr lang="ru-RU" dirty="0"/>
              <a:t>Покупатель не оплатил товар в установленный срок. Продавец подаёт в суд исковое заявление о взыскании задолженности</a:t>
            </a:r>
            <a:r>
              <a:rPr lang="ru-RU" dirty="0" smtClean="0"/>
              <a:t>.</a:t>
            </a:r>
          </a:p>
          <a:p>
            <a:pPr marL="0" indent="0">
              <a:buNone/>
            </a:pPr>
            <a:r>
              <a:rPr lang="ru-RU" u="sng" dirty="0" smtClean="0"/>
              <a:t>Судебные </a:t>
            </a:r>
            <a:r>
              <a:rPr lang="ru-RU" u="sng" dirty="0"/>
              <a:t>решения: </a:t>
            </a:r>
            <a:r>
              <a:rPr lang="ru-RU" dirty="0"/>
              <a:t>Суд обязал покупателя оплатить товар и возместить продавцу убытки в виде упущенной выгоды. </a:t>
            </a:r>
          </a:p>
          <a:p>
            <a:pPr marL="0" indent="0">
              <a:buNone/>
            </a:pPr>
            <a:endParaRPr lang="ru-RU" dirty="0"/>
          </a:p>
          <a:p>
            <a:pPr marL="0" indent="0">
              <a:buNone/>
            </a:pPr>
            <a:endParaRPr lang="ru-RU" dirty="0"/>
          </a:p>
          <a:p>
            <a:pPr algn="r"/>
            <a:r>
              <a:rPr lang="ru-RU" dirty="0"/>
              <a:t>Неисполнение договора </a:t>
            </a:r>
            <a:r>
              <a:rPr lang="ru-RU" dirty="0" smtClean="0"/>
              <a:t>займа</a:t>
            </a:r>
          </a:p>
          <a:p>
            <a:pPr marL="0" indent="0" algn="r">
              <a:buNone/>
            </a:pPr>
            <a:r>
              <a:rPr lang="ru-RU" u="sng" dirty="0" smtClean="0"/>
              <a:t>Суть </a:t>
            </a:r>
            <a:r>
              <a:rPr lang="ru-RU" u="sng" dirty="0"/>
              <a:t>спора: </a:t>
            </a:r>
            <a:r>
              <a:rPr lang="ru-RU" dirty="0"/>
              <a:t>Заемщик не вернул взятые в </a:t>
            </a:r>
            <a:r>
              <a:rPr lang="ru-RU" dirty="0" err="1"/>
              <a:t>займ</a:t>
            </a:r>
            <a:r>
              <a:rPr lang="ru-RU" dirty="0"/>
              <a:t> денежные средства в установленный срок. Займодавец требует от заемщика возврата задолженности и уплаты процентов. </a:t>
            </a:r>
            <a:br>
              <a:rPr lang="ru-RU" dirty="0"/>
            </a:br>
            <a:r>
              <a:rPr lang="ru-RU" u="sng" dirty="0" smtClean="0"/>
              <a:t>Судебные </a:t>
            </a:r>
            <a:r>
              <a:rPr lang="ru-RU" u="sng" dirty="0"/>
              <a:t>решения: </a:t>
            </a:r>
            <a:r>
              <a:rPr lang="ru-RU" dirty="0"/>
              <a:t>Суд обязал заемщика вернуть задолженность и уплатить проценты по займу.</a:t>
            </a:r>
          </a:p>
        </p:txBody>
      </p:sp>
    </p:spTree>
    <p:extLst>
      <p:ext uri="{BB962C8B-B14F-4D97-AF65-F5344CB8AC3E}">
        <p14:creationId xmlns:p14="http://schemas.microsoft.com/office/powerpoint/2010/main" val="3792392007"/>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24. Общие положения об обязательствах</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1312671"/>
            <a:ext cx="9144000" cy="5517232"/>
          </a:xfrm>
        </p:spPr>
        <p:txBody>
          <a:bodyPr>
            <a:normAutofit fontScale="47500" lnSpcReduction="20000"/>
          </a:bodyPr>
          <a:lstStyle/>
          <a:p>
            <a:pPr marL="0" indent="0">
              <a:buNone/>
            </a:pPr>
            <a:r>
              <a:rPr lang="ru-RU" sz="2900" b="1" dirty="0"/>
              <a:t>ГК РФ Статья 395. Ответственность за неисполнение денежного </a:t>
            </a:r>
            <a:r>
              <a:rPr lang="ru-RU" sz="2900" b="1" dirty="0" smtClean="0"/>
              <a:t>обязательства</a:t>
            </a:r>
          </a:p>
          <a:p>
            <a:r>
              <a:rPr lang="ru-RU" sz="2500" u="sng" dirty="0" smtClean="0">
                <a:solidFill>
                  <a:prstClr val="black">
                    <a:lumMod val="50000"/>
                    <a:lumOff val="50000"/>
                  </a:prstClr>
                </a:solidFill>
              </a:rPr>
              <a:t>Объект</a:t>
            </a:r>
            <a:r>
              <a:rPr lang="ru-RU" sz="2500" dirty="0">
                <a:solidFill>
                  <a:prstClr val="black">
                    <a:lumMod val="50000"/>
                    <a:lumOff val="50000"/>
                  </a:prstClr>
                </a:solidFill>
              </a:rPr>
              <a:t>: Сфера </a:t>
            </a:r>
            <a:r>
              <a:rPr lang="ru-RU" sz="2500" dirty="0" smtClean="0">
                <a:solidFill>
                  <a:prstClr val="black">
                    <a:lumMod val="50000"/>
                    <a:lumOff val="50000"/>
                  </a:prstClr>
                </a:solidFill>
              </a:rPr>
              <a:t>ответственности </a:t>
            </a:r>
            <a:r>
              <a:rPr lang="ru-RU" sz="2500" dirty="0">
                <a:solidFill>
                  <a:prstClr val="black">
                    <a:lumMod val="50000"/>
                    <a:lumOff val="50000"/>
                  </a:prstClr>
                </a:solidFill>
              </a:rPr>
              <a:t>за неисполнение денежного обязательства</a:t>
            </a:r>
          </a:p>
          <a:p>
            <a:r>
              <a:rPr lang="ru-RU" sz="2500" u="sng" dirty="0" smtClean="0">
                <a:solidFill>
                  <a:prstClr val="black">
                    <a:lumMod val="50000"/>
                    <a:lumOff val="50000"/>
                  </a:prstClr>
                </a:solidFill>
              </a:rPr>
              <a:t>Объективная </a:t>
            </a:r>
            <a:r>
              <a:rPr lang="ru-RU" sz="2500" u="sng" dirty="0">
                <a:solidFill>
                  <a:prstClr val="black">
                    <a:lumMod val="50000"/>
                    <a:lumOff val="50000"/>
                  </a:prstClr>
                </a:solidFill>
              </a:rPr>
              <a:t>сторона: </a:t>
            </a:r>
          </a:p>
          <a:p>
            <a:pPr marL="0" lvl="0" indent="0">
              <a:buNone/>
            </a:pPr>
            <a:r>
              <a:rPr lang="ru-RU" sz="2500" dirty="0"/>
              <a:t>В случаях неправомерного удержания денежных средств, уклонения от их возврата, иной просрочки в их уплате подлежат уплате проценты на сумму долга</a:t>
            </a:r>
            <a:r>
              <a:rPr lang="ru-RU" sz="2500" dirty="0" smtClean="0"/>
              <a:t>.</a:t>
            </a:r>
          </a:p>
          <a:p>
            <a:pPr marL="0" lvl="0" indent="0">
              <a:buNone/>
            </a:pPr>
            <a:r>
              <a:rPr lang="ru-RU" sz="2500" dirty="0"/>
              <a:t>Проценты за пользование чужими средствами взимаются по день уплаты суммы этих средств кредитору, если законом, иными правовыми актами или договором не установлен для начисления процентов более короткий срок</a:t>
            </a:r>
            <a:r>
              <a:rPr lang="ru-RU" sz="2500" dirty="0" smtClean="0"/>
              <a:t>.</a:t>
            </a:r>
          </a:p>
          <a:p>
            <a:pPr marL="0" lvl="0" indent="0">
              <a:buNone/>
            </a:pPr>
            <a:r>
              <a:rPr lang="ru-RU" sz="2500" dirty="0"/>
              <a:t>В случае, когда соглашением сторон предусмотрена неустойка за неисполнение или ненадлежащее исполнение денежного обязательства, предусмотренные настоящей статьей проценты не подлежат взысканию, если иное не предусмотрено законом или договором.</a:t>
            </a:r>
            <a:endParaRPr lang="ru-RU" sz="2500" dirty="0">
              <a:solidFill>
                <a:prstClr val="black">
                  <a:lumMod val="50000"/>
                  <a:lumOff val="50000"/>
                </a:prstClr>
              </a:solidFill>
            </a:endParaRPr>
          </a:p>
          <a:p>
            <a:pPr marL="0" lvl="0" indent="0">
              <a:buNone/>
            </a:pPr>
            <a:r>
              <a:rPr lang="ru-RU" sz="2500" dirty="0">
                <a:solidFill>
                  <a:prstClr val="black">
                    <a:lumMod val="50000"/>
                    <a:lumOff val="50000"/>
                  </a:prstClr>
                </a:solidFill>
              </a:rPr>
              <a:t> </a:t>
            </a:r>
            <a:r>
              <a:rPr lang="ru-RU" sz="2500" u="sng" dirty="0">
                <a:solidFill>
                  <a:prstClr val="black">
                    <a:lumMod val="50000"/>
                    <a:lumOff val="50000"/>
                  </a:prstClr>
                </a:solidFill>
              </a:rPr>
              <a:t>Субъект: </a:t>
            </a:r>
            <a:endParaRPr lang="ru-RU" sz="2500" u="sng" dirty="0" smtClean="0">
              <a:solidFill>
                <a:prstClr val="black">
                  <a:lumMod val="50000"/>
                  <a:lumOff val="50000"/>
                </a:prstClr>
              </a:solidFill>
            </a:endParaRPr>
          </a:p>
          <a:p>
            <a:pPr lvl="0">
              <a:buFont typeface="Courier New" pitchFamily="49" charset="0"/>
              <a:buChar char="o"/>
            </a:pPr>
            <a:r>
              <a:rPr lang="ru-RU" sz="2500" dirty="0"/>
              <a:t>Юридические </a:t>
            </a:r>
            <a:r>
              <a:rPr lang="ru-RU" sz="2500" dirty="0" smtClean="0"/>
              <a:t>лица</a:t>
            </a:r>
            <a:br>
              <a:rPr lang="ru-RU" sz="2500" dirty="0" smtClean="0"/>
            </a:br>
            <a:r>
              <a:rPr lang="ru-RU" sz="2500" dirty="0"/>
              <a:t>Физические лица</a:t>
            </a:r>
            <a:endParaRPr lang="ru-RU" sz="2500" u="sng" dirty="0">
              <a:solidFill>
                <a:prstClr val="black">
                  <a:lumMod val="50000"/>
                  <a:lumOff val="50000"/>
                </a:prstClr>
              </a:solidFill>
            </a:endParaRPr>
          </a:p>
          <a:p>
            <a:pPr lvl="0"/>
            <a:r>
              <a:rPr lang="ru-RU" sz="2500" u="sng" dirty="0" smtClean="0">
                <a:solidFill>
                  <a:prstClr val="black">
                    <a:lumMod val="50000"/>
                    <a:lumOff val="50000"/>
                  </a:prstClr>
                </a:solidFill>
              </a:rPr>
              <a:t>Субъективная </a:t>
            </a:r>
            <a:r>
              <a:rPr lang="ru-RU" sz="2500" u="sng" dirty="0">
                <a:solidFill>
                  <a:prstClr val="black">
                    <a:lumMod val="50000"/>
                    <a:lumOff val="50000"/>
                  </a:prstClr>
                </a:solidFill>
              </a:rPr>
              <a:t>сторона:</a:t>
            </a:r>
          </a:p>
          <a:p>
            <a:pPr marL="0" lvl="0" indent="0">
              <a:buNone/>
            </a:pPr>
            <a:r>
              <a:rPr lang="ru-RU" sz="2500" dirty="0"/>
              <a:t>Умысел: </a:t>
            </a:r>
            <a:endParaRPr lang="ru-RU" sz="2500" dirty="0" smtClean="0"/>
          </a:p>
          <a:p>
            <a:pPr lvl="0">
              <a:buFont typeface="Courier New" pitchFamily="49" charset="0"/>
              <a:buChar char="o"/>
            </a:pPr>
            <a:r>
              <a:rPr lang="ru-RU" sz="2500" dirty="0" smtClean="0"/>
              <a:t>Прямой </a:t>
            </a:r>
            <a:r>
              <a:rPr lang="ru-RU" sz="2500" dirty="0"/>
              <a:t>умысел: Должник сознательно и преднамеренно не исполняет денежное обязательство, прекрасно понимая, что его действия ведут к этому результату. Например, он скрывает свои доходы или переводит имущество на подставных лиц, чтобы избежать выплаты долга. </a:t>
            </a:r>
          </a:p>
          <a:p>
            <a:pPr lvl="0">
              <a:buFont typeface="Courier New" pitchFamily="49" charset="0"/>
              <a:buChar char="o"/>
            </a:pPr>
            <a:r>
              <a:rPr lang="ru-RU" sz="2500" dirty="0" smtClean="0"/>
              <a:t>Косвенный </a:t>
            </a:r>
            <a:r>
              <a:rPr lang="ru-RU" sz="2500" dirty="0"/>
              <a:t>умысел: Должник предвидел возможность неисполнения обязательства, но легкомысленно надеялся на то, что этого не произойдет. Например, он потратил все деньги на личные нужды, хотя знал, что должен выплатить долг, но полагал, что сможет заработать необходимую сумму в ближайшее время</a:t>
            </a:r>
            <a:r>
              <a:rPr lang="ru-RU" sz="2500" dirty="0" smtClean="0"/>
              <a:t>.</a:t>
            </a:r>
          </a:p>
          <a:p>
            <a:pPr marL="0" lvl="0" indent="0">
              <a:buNone/>
            </a:pPr>
            <a:r>
              <a:rPr lang="ru-RU" sz="2500" dirty="0" smtClean="0"/>
              <a:t> </a:t>
            </a:r>
            <a:r>
              <a:rPr lang="ru-RU" sz="2500" dirty="0"/>
              <a:t>Неосторожность: </a:t>
            </a:r>
          </a:p>
          <a:p>
            <a:pPr lvl="0">
              <a:buFont typeface="Courier New" pitchFamily="49" charset="0"/>
              <a:buChar char="o"/>
            </a:pPr>
            <a:r>
              <a:rPr lang="ru-RU" sz="2500" dirty="0" smtClean="0"/>
              <a:t>Грубая </a:t>
            </a:r>
            <a:r>
              <a:rPr lang="ru-RU" sz="2500" dirty="0"/>
              <a:t>неосторожность: Должник не предвидел негативных последствий своих действий, хотя должен был их предвидеть при необходимой степени внимательности и осторожности. Например, он не проверил условия договора займа и не знал о сроке выплаты долга. </a:t>
            </a:r>
          </a:p>
          <a:p>
            <a:pPr lvl="0">
              <a:buFont typeface="Courier New" pitchFamily="49" charset="0"/>
              <a:buChar char="o"/>
            </a:pPr>
            <a:r>
              <a:rPr lang="ru-RU" sz="2500" dirty="0" smtClean="0"/>
              <a:t>Обыкновенная </a:t>
            </a:r>
            <a:r>
              <a:rPr lang="ru-RU" sz="2500" dirty="0"/>
              <a:t>неосторожность: Должник не предвидел негативных последствий своих действий, хотя мог их предвидеть при более внимательном отношении к своим действиям. Например, он забыл о сроке выплаты долга или просто не обратил на него внимания. </a:t>
            </a:r>
            <a:endParaRPr lang="ru-RU" sz="2500" dirty="0" smtClean="0"/>
          </a:p>
          <a:p>
            <a:pPr marL="0" lvl="0" indent="0">
              <a:buNone/>
            </a:pPr>
            <a:r>
              <a:rPr lang="ru-RU" sz="2500" u="sng" dirty="0" smtClean="0">
                <a:solidFill>
                  <a:prstClr val="black">
                    <a:lumMod val="50000"/>
                    <a:lumOff val="50000"/>
                  </a:prstClr>
                </a:solidFill>
              </a:rPr>
              <a:t>Предмет</a:t>
            </a:r>
            <a:r>
              <a:rPr lang="ru-RU" sz="2500" dirty="0">
                <a:solidFill>
                  <a:prstClr val="black">
                    <a:lumMod val="50000"/>
                    <a:lumOff val="50000"/>
                  </a:prstClr>
                </a:solidFill>
              </a:rPr>
              <a:t>: </a:t>
            </a:r>
            <a:r>
              <a:rPr lang="ru-RU" sz="2500" dirty="0" smtClean="0"/>
              <a:t>денежные средства</a:t>
            </a:r>
            <a:endParaRPr lang="ru-RU" sz="2500" dirty="0"/>
          </a:p>
        </p:txBody>
      </p:sp>
    </p:spTree>
    <p:extLst>
      <p:ext uri="{BB962C8B-B14F-4D97-AF65-F5344CB8AC3E}">
        <p14:creationId xmlns:p14="http://schemas.microsoft.com/office/powerpoint/2010/main" val="1155591319"/>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24. Общие положения об обязательствах</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1268760"/>
            <a:ext cx="9144000" cy="5589240"/>
          </a:xfrm>
        </p:spPr>
        <p:txBody>
          <a:bodyPr>
            <a:normAutofit fontScale="47500" lnSpcReduction="20000"/>
          </a:bodyPr>
          <a:lstStyle/>
          <a:p>
            <a:pPr marL="0" indent="0">
              <a:buNone/>
            </a:pPr>
            <a:r>
              <a:rPr lang="ru-RU" sz="3400" b="1" dirty="0"/>
              <a:t>ГК РФ Статья 395. Ответственность за неисполнение денежного </a:t>
            </a:r>
            <a:r>
              <a:rPr lang="ru-RU" sz="3400" b="1" dirty="0" smtClean="0"/>
              <a:t>обязательства</a:t>
            </a:r>
            <a:endParaRPr lang="ru-RU" sz="5100" dirty="0" smtClean="0"/>
          </a:p>
          <a:p>
            <a:r>
              <a:rPr lang="ru-RU" sz="2500" dirty="0" smtClean="0"/>
              <a:t>Особые </a:t>
            </a:r>
            <a:r>
              <a:rPr lang="ru-RU" sz="2500" dirty="0"/>
              <a:t>правила, касающиеся размера ответственности за неисполнение денежного обязательства, установлены в ст. 395 ГК РФ.</a:t>
            </a:r>
          </a:p>
          <a:p>
            <a:r>
              <a:rPr lang="ru-RU" sz="2500" dirty="0"/>
              <a:t>При этом под неисполнением денежного обязательства в п. 1 комментируемой статьи понимается неправомерное удержание денежных средств, уклонение от их возврата, иная просрочка в их уплате, неосновательное получение или сбережение за счет другого лица. Все эти действия квалифицируются как неправомерное пользование чужими денежными средствами.</a:t>
            </a:r>
          </a:p>
          <a:p>
            <a:r>
              <a:rPr lang="ru-RU" sz="2500" dirty="0"/>
              <a:t>За неправомерное пользование чужими денежными средствами взимаются проценты на сумму этих средств. Размер процентов определяется ключевой ставкой Банка России, действовавшей в соответствующие периоды. Эти правила применяются, если иной размер процентов не установлен законом или договором</a:t>
            </a:r>
            <a:r>
              <a:rPr lang="ru-RU" sz="2500" dirty="0" smtClean="0"/>
              <a:t>.</a:t>
            </a:r>
          </a:p>
          <a:p>
            <a:r>
              <a:rPr lang="ru-RU" sz="2500" dirty="0"/>
              <a:t>Источниками информации о ключевой ставке Банка России являются официальный сайт Банка России в сети Интернет и официальное издание Банка России "Вестник Банка России".</a:t>
            </a:r>
          </a:p>
          <a:p>
            <a:r>
              <a:rPr lang="ru-RU" sz="2500" dirty="0"/>
              <a:t>Проценты за пользование чужими денежными средствами рассматриваются в качестве особой формы ответственности за гражданско-правовое правонарушение, и за такое же правонарушение может быть установлена законом или договором неустойка.</a:t>
            </a:r>
          </a:p>
          <a:p>
            <a:r>
              <a:rPr lang="ru-RU" sz="2500" dirty="0" smtClean="0"/>
              <a:t>Согласно </a:t>
            </a:r>
            <a:r>
              <a:rPr lang="ru-RU" sz="2500" dirty="0"/>
              <a:t>п. 2 ст. 395 ГК РФ, если убытки, причиненные кредитору неправомерным пользованием его денежными средствами, превышают сумму процентов за пользование чужими денежными средствами, он вправе требовать от должника возмещения убытков</a:t>
            </a:r>
            <a:r>
              <a:rPr lang="ru-RU" sz="2500" dirty="0" smtClean="0"/>
              <a:t>.</a:t>
            </a:r>
          </a:p>
          <a:p>
            <a:r>
              <a:rPr lang="ru-RU" sz="2500" dirty="0"/>
              <a:t>В соответствии с п. 3 ст. 395 ГК РФ проценты за пользование чужими средствами взимаются по день уплаты суммы этих средств кредитору, если законом, иными правовыми актами или договором не установлен более короткий срок. </a:t>
            </a:r>
            <a:endParaRPr lang="ru-RU" sz="2500" dirty="0" smtClean="0"/>
          </a:p>
          <a:p>
            <a:r>
              <a:rPr lang="ru-RU" sz="2500" dirty="0"/>
              <a:t>Согласно п. 4 ст. 395 ГК в случае, когда соглашением сторон предусмотрена неустойка за неисполнение или ненадлежащее исполнение денежного обязательства, предусмотренные настоящей статьей проценты не подлежат взысканию, если иное не предусмотрено законом или договором. Таким образом, исключается возможность двойного наказания за одно и то же правонарушение</a:t>
            </a:r>
            <a:r>
              <a:rPr lang="ru-RU" sz="2500" dirty="0" smtClean="0"/>
              <a:t>.</a:t>
            </a:r>
          </a:p>
          <a:p>
            <a:r>
              <a:rPr lang="ru-RU" sz="2500" dirty="0"/>
              <a:t>По общему правилу п. 5 комментируемой статьи начисление процентов на проценты (сложные проценты) не допускается, однако иное может быть установлено законом.</a:t>
            </a:r>
          </a:p>
          <a:p>
            <a:r>
              <a:rPr lang="ru-RU" sz="2500" dirty="0"/>
              <a:t>При этом в отношении предпринимательской деятельности начисление сложных процентов может быть установлено не только законом, но и договором.</a:t>
            </a:r>
          </a:p>
          <a:p>
            <a:r>
              <a:rPr lang="ru-RU" sz="2500" dirty="0" smtClean="0"/>
              <a:t> </a:t>
            </a:r>
            <a:r>
              <a:rPr lang="ru-RU" sz="2500" dirty="0"/>
              <a:t>В соответствии с п. 6 комментируемой статьи, если подлежащая уплате сумма процентов явно несоразмерна последствиям нарушения обязательства, суд по заявлению должника вправе уменьшить предусмотренные договором проценты, но не менее чем до суммы, определенной ключевой ставкой Банка России.</a:t>
            </a:r>
          </a:p>
          <a:p>
            <a:endParaRPr lang="ru-RU" dirty="0"/>
          </a:p>
          <a:p>
            <a:endParaRPr lang="ru-RU" dirty="0"/>
          </a:p>
          <a:p>
            <a:endParaRPr lang="ru-RU" dirty="0"/>
          </a:p>
        </p:txBody>
      </p:sp>
    </p:spTree>
    <p:extLst>
      <p:ext uri="{BB962C8B-B14F-4D97-AF65-F5344CB8AC3E}">
        <p14:creationId xmlns:p14="http://schemas.microsoft.com/office/powerpoint/2010/main" val="2939031690"/>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0688"/>
            <a:ext cx="9144000" cy="1600200"/>
          </a:xfrm>
        </p:spPr>
        <p:txBody>
          <a:bodyPr/>
          <a:lstStyle/>
          <a:p>
            <a:pPr indent="450215">
              <a:spcAft>
                <a:spcPts val="0"/>
              </a:spcAft>
            </a:pPr>
            <a:r>
              <a:rPr lang="ru-RU" sz="4000" dirty="0">
                <a:effectLst>
                  <a:outerShdw blurRad="38100" dist="38100" dir="2700000" algn="tl">
                    <a:srgbClr val="000000">
                      <a:alpha val="43137"/>
                    </a:srgbClr>
                  </a:outerShdw>
                </a:effectLst>
                <a:latin typeface="Times New Roman"/>
                <a:ea typeface="Times New Roman"/>
              </a:rPr>
              <a:t>24. Общие положения об обязательствах</a:t>
            </a:r>
            <a:br>
              <a:rPr lang="ru-RU" sz="4000" dirty="0">
                <a:effectLst>
                  <a:outerShdw blurRad="38100" dist="38100" dir="2700000" algn="tl">
                    <a:srgbClr val="000000">
                      <a:alpha val="43137"/>
                    </a:srgbClr>
                  </a:outerShdw>
                </a:effectLst>
                <a:latin typeface="Times New Roman"/>
                <a:ea typeface="Times New Roman"/>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412388"/>
            <a:ext cx="9144000" cy="5445224"/>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395</a:t>
            </a:r>
            <a:endParaRPr lang="ru-RU" b="1" dirty="0">
              <a:solidFill>
                <a:prstClr val="black">
                  <a:lumMod val="50000"/>
                  <a:lumOff val="50000"/>
                </a:prstClr>
              </a:solidFill>
            </a:endParaRP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a:t>
            </a:r>
          </a:p>
          <a:p>
            <a:pPr marL="0" lvl="0" indent="0">
              <a:buNone/>
            </a:pPr>
            <a:r>
              <a:rPr lang="ru-RU" dirty="0"/>
              <a:t>Должник, зная о своей неспособности выплатить долг, скрыл свое имущество и перевел его на подставных лиц. Кредитор подал в суд иск о взыскании долга.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установил умысел должника на неисполнение обязательства и обязал его вернуть долг в полном объеме, а также возместить кредитору убытки, возникшие в результате его действий.</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marL="0" lv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a:t>
            </a:r>
          </a:p>
          <a:p>
            <a:pPr marL="0" lvl="0" indent="0" algn="r">
              <a:buNone/>
            </a:pPr>
            <a:r>
              <a:rPr lang="ru-RU" dirty="0"/>
              <a:t>Должник, не ознакомившись с условиями договора займа, не знал о сроке выплаты долга и пропустил его. Кредитор подал в суд иск о взыскании долга с процентами.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endParaRPr lang="ru-RU" dirty="0">
              <a:solidFill>
                <a:prstClr val="black">
                  <a:lumMod val="50000"/>
                  <a:lumOff val="50000"/>
                </a:prstClr>
              </a:solidFill>
            </a:endParaRPr>
          </a:p>
          <a:p>
            <a:pPr marL="0" lvl="0" indent="0" algn="r">
              <a:buNone/>
            </a:pPr>
            <a:r>
              <a:rPr lang="ru-RU" dirty="0"/>
              <a:t>Суд признал грубую неосторожность должника, так как он не проявил должной внимательности при заключении договора. Однако, учитывая отсутствие умысла, суд не обязал должника выплачивать дополнительные проценты, а только основную сумму долга.</a:t>
            </a:r>
          </a:p>
        </p:txBody>
      </p:sp>
    </p:spTree>
    <p:extLst>
      <p:ext uri="{BB962C8B-B14F-4D97-AF65-F5344CB8AC3E}">
        <p14:creationId xmlns:p14="http://schemas.microsoft.com/office/powerpoint/2010/main" val="4181718422"/>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25.  Понятие и стороны обязательства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268760"/>
            <a:ext cx="9144000" cy="5589240"/>
          </a:xfrm>
        </p:spPr>
        <p:txBody>
          <a:bodyPr>
            <a:normAutofit fontScale="92500" lnSpcReduction="20000"/>
          </a:bodyPr>
          <a:lstStyle/>
          <a:p>
            <a:pPr lvl="0"/>
            <a:r>
              <a:rPr lang="ru-RU" dirty="0">
                <a:solidFill>
                  <a:prstClr val="black">
                    <a:lumMod val="50000"/>
                    <a:lumOff val="50000"/>
                  </a:prstClr>
                </a:solidFill>
              </a:rPr>
              <a:t>Объект: </a:t>
            </a:r>
            <a:r>
              <a:rPr lang="ru-RU" dirty="0" smtClean="0">
                <a:solidFill>
                  <a:prstClr val="black">
                    <a:lumMod val="50000"/>
                    <a:lumOff val="50000"/>
                  </a:prstClr>
                </a:solidFill>
              </a:rPr>
              <a:t>сфера понятия и сторон обязательств</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lvl="0" indent="0">
              <a:buNone/>
            </a:pPr>
            <a:r>
              <a:rPr lang="ru-RU" dirty="0"/>
              <a:t>Обязательства возникают из договоров и других сделок, вследствие причинения вреда, вследствие неосновательного обогащения, а также из иных оснований, указанных в настоящем </a:t>
            </a:r>
            <a:r>
              <a:rPr lang="ru-RU" dirty="0" smtClean="0"/>
              <a:t>Кодексе.</a:t>
            </a:r>
          </a:p>
          <a:p>
            <a:pPr marL="0" lvl="0" indent="0">
              <a:buNone/>
            </a:pPr>
            <a:r>
              <a:rPr lang="ru-RU" dirty="0"/>
              <a:t>В обязательстве в качестве каждой из его сторон - кредитора или должника - могут участвовать одно или одновременно несколько лиц</a:t>
            </a:r>
            <a:r>
              <a:rPr lang="ru-RU" dirty="0" smtClean="0"/>
              <a:t>.</a:t>
            </a:r>
          </a:p>
          <a:p>
            <a:pPr marL="0" lv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a:t>
            </a:r>
            <a:r>
              <a:rPr lang="ru-RU" dirty="0" smtClean="0"/>
              <a:t>кредитор, должник.</a:t>
            </a:r>
          </a:p>
          <a:p>
            <a:pPr lvl="0"/>
            <a:endParaRPr lang="ru-RU" dirty="0" smtClean="0">
              <a:solidFill>
                <a:prstClr val="black">
                  <a:lumMod val="50000"/>
                  <a:lumOff val="50000"/>
                </a:prstClr>
              </a:solidFill>
            </a:endParaRPr>
          </a:p>
          <a:p>
            <a:pPr lvl="0"/>
            <a:r>
              <a:rPr lang="ru-RU" dirty="0" smtClean="0">
                <a:solidFill>
                  <a:prstClr val="black">
                    <a:lumMod val="50000"/>
                    <a:lumOff val="50000"/>
                  </a:prstClr>
                </a:solidFill>
              </a:rPr>
              <a:t>Субъективная </a:t>
            </a:r>
            <a:r>
              <a:rPr lang="ru-RU" dirty="0">
                <a:solidFill>
                  <a:prstClr val="black">
                    <a:lumMod val="50000"/>
                    <a:lumOff val="50000"/>
                  </a:prstClr>
                </a:solidFill>
              </a:rPr>
              <a:t>сторона: умысел и неосторожность.</a:t>
            </a:r>
          </a:p>
          <a:p>
            <a:pPr lvl="0"/>
            <a:endParaRPr lang="ru-RU" dirty="0">
              <a:solidFill>
                <a:prstClr val="black">
                  <a:lumMod val="50000"/>
                  <a:lumOff val="50000"/>
                </a:prstClr>
              </a:solidFill>
            </a:endParaRPr>
          </a:p>
          <a:p>
            <a:r>
              <a:rPr lang="ru-RU" dirty="0">
                <a:solidFill>
                  <a:prstClr val="black">
                    <a:lumMod val="50000"/>
                    <a:lumOff val="50000"/>
                  </a:prstClr>
                </a:solidFill>
              </a:rPr>
              <a:t>Предмет: договор</a:t>
            </a:r>
          </a:p>
        </p:txBody>
      </p:sp>
    </p:spTree>
    <p:extLst>
      <p:ext uri="{BB962C8B-B14F-4D97-AF65-F5344CB8AC3E}">
        <p14:creationId xmlns:p14="http://schemas.microsoft.com/office/powerpoint/2010/main" val="4130393780"/>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25.  Понятие и стороны обязательства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268760"/>
            <a:ext cx="9144000" cy="5589240"/>
          </a:xfrm>
        </p:spPr>
        <p:txBody>
          <a:bodyPr>
            <a:normAutofit fontScale="70000" lnSpcReduction="20000"/>
          </a:bodyPr>
          <a:lstStyle/>
          <a:p>
            <a:pPr lvl="0"/>
            <a:r>
              <a:rPr lang="ru-RU" sz="2900" dirty="0">
                <a:solidFill>
                  <a:prstClr val="black">
                    <a:lumMod val="50000"/>
                    <a:lumOff val="50000"/>
                  </a:prstClr>
                </a:solidFill>
              </a:rPr>
              <a:t>Объект</a:t>
            </a:r>
            <a:r>
              <a:rPr lang="ru-RU" dirty="0">
                <a:solidFill>
                  <a:prstClr val="black">
                    <a:lumMod val="50000"/>
                    <a:lumOff val="50000"/>
                  </a:prstClr>
                </a:solidFill>
              </a:rPr>
              <a:t>: </a:t>
            </a:r>
            <a:endParaRPr lang="ru-RU" dirty="0" smtClean="0">
              <a:solidFill>
                <a:prstClr val="black">
                  <a:lumMod val="50000"/>
                  <a:lumOff val="50000"/>
                </a:prstClr>
              </a:solidFill>
            </a:endParaRPr>
          </a:p>
          <a:p>
            <a:pPr marL="0" lvl="0" indent="0">
              <a:buNone/>
            </a:pPr>
            <a:r>
              <a:rPr lang="ru-RU" dirty="0" smtClean="0">
                <a:solidFill>
                  <a:prstClr val="black">
                    <a:lumMod val="50000"/>
                    <a:lumOff val="50000"/>
                  </a:prstClr>
                </a:solidFill>
              </a:rPr>
              <a:t>Объектом является сфера </a:t>
            </a:r>
            <a:r>
              <a:rPr lang="ru-RU" dirty="0">
                <a:solidFill>
                  <a:prstClr val="black">
                    <a:lumMod val="50000"/>
                    <a:lumOff val="50000"/>
                  </a:prstClr>
                </a:solidFill>
              </a:rPr>
              <a:t>понятия и сторон обязательств</a:t>
            </a:r>
          </a:p>
          <a:p>
            <a:pPr lvl="0"/>
            <a:endParaRPr lang="ru-RU" dirty="0">
              <a:solidFill>
                <a:prstClr val="black">
                  <a:lumMod val="50000"/>
                  <a:lumOff val="50000"/>
                </a:prstClr>
              </a:solidFill>
            </a:endParaRPr>
          </a:p>
          <a:p>
            <a:pPr lvl="0"/>
            <a:r>
              <a:rPr lang="ru-RU" sz="2900" dirty="0">
                <a:solidFill>
                  <a:prstClr val="black">
                    <a:lumMod val="50000"/>
                    <a:lumOff val="50000"/>
                  </a:prstClr>
                </a:solidFill>
              </a:rPr>
              <a:t>Объективная сторона: </a:t>
            </a:r>
          </a:p>
          <a:p>
            <a:pPr marL="0" indent="0">
              <a:buNone/>
            </a:pPr>
            <a:r>
              <a:rPr lang="ru-RU" dirty="0"/>
              <a:t>В силу обязательства одно лицо (должник) обязано совершить в пользу другого лица (кредитора) определенное действие, как то: передать имущество, выполнить работу, оказать услугу, внести вклад в совместную деятельность, уплатить деньги и т.п., либо воздержаться от определенного действия, а кредитор имеет право требовать от должника исполнения его обязанности</a:t>
            </a:r>
            <a:r>
              <a:rPr lang="ru-RU" dirty="0" smtClean="0"/>
              <a:t>.</a:t>
            </a:r>
          </a:p>
          <a:p>
            <a:pPr marL="0" indent="0">
              <a:buNone/>
            </a:pPr>
            <a:r>
              <a:rPr lang="ru-RU" dirty="0"/>
              <a:t>При установлении, исполнении обязательства и после его прекращения стороны обязаны действовать </a:t>
            </a:r>
            <a:r>
              <a:rPr lang="ru-RU" dirty="0" smtClean="0"/>
              <a:t>добросовестно, </a:t>
            </a:r>
            <a:r>
              <a:rPr lang="ru-RU" dirty="0"/>
              <a:t>учитывая права и законные интересы друг друга, взаимно оказывая необходимое содействие </a:t>
            </a:r>
            <a:r>
              <a:rPr lang="ru-RU" dirty="0" smtClean="0"/>
              <a:t>для достижения </a:t>
            </a:r>
            <a:r>
              <a:rPr lang="ru-RU" dirty="0"/>
              <a:t>цели обязательства, а также предоставляя друг другу необходимую информацию</a:t>
            </a:r>
            <a:r>
              <a:rPr lang="ru-RU" dirty="0" smtClean="0"/>
              <a:t>.</a:t>
            </a:r>
          </a:p>
          <a:p>
            <a:pPr marL="0" indent="0">
              <a:buNone/>
            </a:pPr>
            <a:r>
              <a:rPr lang="ru-RU" dirty="0"/>
              <a:t>В обязательстве в качестве каждой из его сторон - кредитора или должника - могут участвовать одно или одновременно несколько лиц.</a:t>
            </a:r>
          </a:p>
          <a:p>
            <a:pPr marL="0" indent="0">
              <a:buNone/>
            </a:pPr>
            <a:r>
              <a:rPr lang="ru-RU" dirty="0"/>
              <a:t>Недействительность требований кредитора к одному из лиц, участвующих в обязательстве на стороне должника, равно как и истечение срока исковой давности по требованию к такому лицу, сами по себе не затрагивают его требований к остальным этим лицам.</a:t>
            </a:r>
          </a:p>
          <a:p>
            <a:pPr marL="0" indent="0">
              <a:buNone/>
            </a:pPr>
            <a:r>
              <a:rPr lang="ru-RU" dirty="0" smtClean="0"/>
              <a:t>Если </a:t>
            </a:r>
            <a:r>
              <a:rPr lang="ru-RU" dirty="0"/>
              <a:t>каждая из сторон по договору несет обязанность в пользу другой стороны, она считается должником другой стороны в том, что обязана сделать в ее пользу, и одновременно ее кредитором в том, что имеет право от нее требовать.</a:t>
            </a:r>
          </a:p>
        </p:txBody>
      </p:sp>
    </p:spTree>
    <p:extLst>
      <p:ext uri="{BB962C8B-B14F-4D97-AF65-F5344CB8AC3E}">
        <p14:creationId xmlns:p14="http://schemas.microsoft.com/office/powerpoint/2010/main" val="700134235"/>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25.  Понятие и стороны обязательства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70000" lnSpcReduction="20000"/>
          </a:bodyPr>
          <a:lstStyle/>
          <a:p>
            <a:pPr lvl="0"/>
            <a:r>
              <a:rPr lang="ru-RU" dirty="0">
                <a:solidFill>
                  <a:prstClr val="black">
                    <a:lumMod val="50000"/>
                    <a:lumOff val="50000"/>
                  </a:prstClr>
                </a:solidFill>
              </a:rPr>
              <a:t>Субъект: </a:t>
            </a:r>
            <a:endParaRPr lang="ru-RU" dirty="0" smtClean="0">
              <a:solidFill>
                <a:prstClr val="black">
                  <a:lumMod val="50000"/>
                  <a:lumOff val="50000"/>
                </a:prstClr>
              </a:solidFill>
            </a:endParaRPr>
          </a:p>
          <a:p>
            <a:pPr marL="0" lvl="0" indent="0">
              <a:buNone/>
            </a:pPr>
            <a:r>
              <a:rPr lang="ru-RU" dirty="0"/>
              <a:t>Стороны обязательства - это субъекты, которые участвуют в обязательстве.</a:t>
            </a:r>
            <a:endParaRPr lang="ru-RU" dirty="0" smtClean="0"/>
          </a:p>
          <a:p>
            <a:pPr marL="0" lvl="0" indent="0">
              <a:buNone/>
            </a:pPr>
            <a:r>
              <a:rPr lang="ru-RU" dirty="0"/>
              <a:t>Субъекты обязательства: </a:t>
            </a:r>
            <a:endParaRPr lang="ru-RU" dirty="0" smtClean="0"/>
          </a:p>
          <a:p>
            <a:pPr lvl="0">
              <a:buFont typeface="Courier New" pitchFamily="49" charset="0"/>
              <a:buChar char="o"/>
            </a:pPr>
            <a:r>
              <a:rPr lang="ru-RU" dirty="0" smtClean="0"/>
              <a:t>Должник </a:t>
            </a:r>
            <a:r>
              <a:rPr lang="ru-RU" dirty="0"/>
              <a:t>- лицо, которое обязано совершить определенные действия в пользу кредитора. </a:t>
            </a:r>
            <a:endParaRPr lang="ru-RU" dirty="0" smtClean="0"/>
          </a:p>
          <a:p>
            <a:pPr lvl="0">
              <a:buFont typeface="Courier New" pitchFamily="49" charset="0"/>
              <a:buChar char="o"/>
            </a:pPr>
            <a:r>
              <a:rPr lang="ru-RU" dirty="0" smtClean="0"/>
              <a:t>Кредитор </a:t>
            </a:r>
            <a:r>
              <a:rPr lang="ru-RU" dirty="0"/>
              <a:t>- лицо, которое имеет право требовать от должника исполнения обязательства</a:t>
            </a:r>
            <a:r>
              <a:rPr lang="ru-RU" dirty="0" smtClean="0"/>
              <a:t>.</a:t>
            </a:r>
          </a:p>
          <a:p>
            <a:pPr lvl="0">
              <a:buFont typeface="Courier New" pitchFamily="49" charset="0"/>
              <a:buChar char="o"/>
            </a:pPr>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a:t>
            </a:r>
            <a:r>
              <a:rPr lang="ru-RU" dirty="0" smtClean="0">
                <a:solidFill>
                  <a:prstClr val="black">
                    <a:lumMod val="50000"/>
                    <a:lumOff val="50000"/>
                  </a:prstClr>
                </a:solidFill>
              </a:rPr>
              <a:t>:</a:t>
            </a:r>
          </a:p>
          <a:p>
            <a:pPr lvl="0">
              <a:buFont typeface="Courier New" pitchFamily="49" charset="0"/>
              <a:buChar char="o"/>
            </a:pPr>
            <a:r>
              <a:rPr lang="ru-RU" dirty="0"/>
              <a:t>Умысел - это сознательное и волевое желание нарушить обязательство, причинить вред другой стороне</a:t>
            </a:r>
            <a:r>
              <a:rPr lang="ru-RU" dirty="0" smtClean="0"/>
              <a:t>.</a:t>
            </a:r>
          </a:p>
          <a:p>
            <a:pPr marL="0" lvl="0" indent="0">
              <a:buNone/>
            </a:pPr>
            <a:r>
              <a:rPr lang="ru-RU" i="1" dirty="0" smtClean="0"/>
              <a:t>Пример:</a:t>
            </a:r>
          </a:p>
          <a:p>
            <a:pPr marL="0" lvl="0" indent="0">
              <a:buNone/>
            </a:pPr>
            <a:r>
              <a:rPr lang="ru-RU" dirty="0"/>
              <a:t>Подрядчик, зная, что материалы низкого качества, использует их для выполнения работы, чтобы получить прибыль и не выполнять условия договора должным образом.</a:t>
            </a:r>
            <a:r>
              <a:rPr lang="ru-RU" dirty="0" smtClean="0"/>
              <a:t> </a:t>
            </a:r>
          </a:p>
          <a:p>
            <a:pPr lvl="0">
              <a:buFont typeface="Courier New" pitchFamily="49" charset="0"/>
              <a:buChar char="o"/>
            </a:pPr>
            <a:r>
              <a:rPr lang="ru-RU" dirty="0" smtClean="0"/>
              <a:t>Неосторожность </a:t>
            </a:r>
            <a:r>
              <a:rPr lang="ru-RU" dirty="0"/>
              <a:t>- это нарушение обязательства вследствие небрежности, невнимательности, несоблюдения необходимых мер предосторожности</a:t>
            </a:r>
            <a:r>
              <a:rPr lang="ru-RU" dirty="0" smtClean="0"/>
              <a:t>.</a:t>
            </a:r>
          </a:p>
          <a:p>
            <a:pPr marL="0" lvl="0" indent="0">
              <a:buNone/>
            </a:pPr>
            <a:r>
              <a:rPr lang="ru-RU" dirty="0" smtClean="0"/>
              <a:t>Пример:</a:t>
            </a:r>
          </a:p>
          <a:p>
            <a:pPr marL="0" lvl="0" indent="0">
              <a:buNone/>
            </a:pPr>
            <a:r>
              <a:rPr lang="ru-RU" dirty="0"/>
              <a:t>Подрядчик не проверил качество материалов, не убедился в их соответствии требованиям договора, в результате чего работа выполнена с недостатками.</a:t>
            </a:r>
          </a:p>
        </p:txBody>
      </p:sp>
    </p:spTree>
    <p:extLst>
      <p:ext uri="{BB962C8B-B14F-4D97-AF65-F5344CB8AC3E}">
        <p14:creationId xmlns:p14="http://schemas.microsoft.com/office/powerpoint/2010/main" val="1442116250"/>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25.  Понятие и стороны обязательства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rmAutofit fontScale="85000" lnSpcReduction="20000"/>
          </a:bodyPr>
          <a:lstStyle/>
          <a:p>
            <a:pPr marL="0" indent="0" algn="ctr">
              <a:buNone/>
            </a:pPr>
            <a:r>
              <a:rPr lang="ru-RU" sz="3600" u="sng" dirty="0"/>
              <a:t>Судебная практика</a:t>
            </a:r>
          </a:p>
          <a:p>
            <a:endParaRPr lang="ru-RU" dirty="0"/>
          </a:p>
          <a:p>
            <a:r>
              <a:rPr lang="ru-RU" dirty="0"/>
              <a:t>Договор </a:t>
            </a:r>
            <a:r>
              <a:rPr lang="ru-RU" dirty="0" smtClean="0"/>
              <a:t>купли-продажи</a:t>
            </a:r>
          </a:p>
          <a:p>
            <a:pPr marL="0" indent="0">
              <a:buNone/>
            </a:pPr>
            <a:r>
              <a:rPr lang="ru-RU" u="sng" dirty="0" smtClean="0"/>
              <a:t>Суть </a:t>
            </a:r>
            <a:r>
              <a:rPr lang="ru-RU" u="sng" dirty="0"/>
              <a:t>спора: </a:t>
            </a:r>
            <a:r>
              <a:rPr lang="ru-RU" dirty="0"/>
              <a:t>Покупатель приобрел у продавца автомобиль. После покупки выяснилось, что автомобиль имеет скрытые дефекты, которые не были указаны в договоре. </a:t>
            </a:r>
            <a:endParaRPr lang="ru-RU" dirty="0" smtClean="0"/>
          </a:p>
          <a:p>
            <a:pPr marL="0" indent="0">
              <a:buNone/>
            </a:pPr>
            <a:r>
              <a:rPr lang="ru-RU" u="sng" dirty="0" smtClean="0"/>
              <a:t>Судебные </a:t>
            </a:r>
            <a:r>
              <a:rPr lang="ru-RU" u="sng" dirty="0"/>
              <a:t>решения: </a:t>
            </a:r>
            <a:r>
              <a:rPr lang="ru-RU" dirty="0"/>
              <a:t>Суд признал продавца нарушившим обязательство по передаче товара надлежащего качества. Взыскал с продавца стоимость ремонта автомобиля, а также моральный вред.</a:t>
            </a:r>
          </a:p>
          <a:p>
            <a:pPr marL="0" indent="0">
              <a:buNone/>
            </a:pPr>
            <a:endParaRPr lang="ru-RU" dirty="0"/>
          </a:p>
          <a:p>
            <a:pPr algn="r"/>
            <a:r>
              <a:rPr lang="ru-RU" dirty="0"/>
              <a:t>Договор </a:t>
            </a:r>
            <a:r>
              <a:rPr lang="ru-RU" dirty="0" smtClean="0"/>
              <a:t>страхования</a:t>
            </a:r>
          </a:p>
          <a:p>
            <a:pPr marL="0" indent="0" algn="r">
              <a:buNone/>
            </a:pPr>
            <a:r>
              <a:rPr lang="ru-RU" u="sng" dirty="0" smtClean="0"/>
              <a:t>Суть </a:t>
            </a:r>
            <a:r>
              <a:rPr lang="ru-RU" u="sng" dirty="0"/>
              <a:t>спора: </a:t>
            </a:r>
            <a:r>
              <a:rPr lang="ru-RU" dirty="0"/>
              <a:t>Страхователь заключил договор страхования имущества. В результате пожара имущество страхователя было повреждено. Страховая компания отказалась выплачивать страховое возмещение, ссылаясь на нарушение страхователем условий договора</a:t>
            </a:r>
            <a:r>
              <a:rPr lang="ru-RU" dirty="0" smtClean="0"/>
              <a:t>.</a:t>
            </a:r>
          </a:p>
          <a:p>
            <a:pPr marL="0" indent="0" algn="r">
              <a:buNone/>
            </a:pPr>
            <a:r>
              <a:rPr lang="ru-RU" u="sng" dirty="0" smtClean="0"/>
              <a:t>Судебные </a:t>
            </a:r>
            <a:r>
              <a:rPr lang="ru-RU" u="sng" dirty="0"/>
              <a:t>решения: </a:t>
            </a:r>
            <a:r>
              <a:rPr lang="ru-RU" dirty="0"/>
              <a:t>Суд обязал страховую компанию выплатить страхователю страховое возмещение, так как страховая компания не доказала, что страхователь нарушил условия договора.</a:t>
            </a:r>
          </a:p>
        </p:txBody>
      </p:sp>
    </p:spTree>
    <p:extLst>
      <p:ext uri="{BB962C8B-B14F-4D97-AF65-F5344CB8AC3E}">
        <p14:creationId xmlns:p14="http://schemas.microsoft.com/office/powerpoint/2010/main" val="468297010"/>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25.  Понятие и стороны обязательства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rmAutofit fontScale="70000" lnSpcReduction="20000"/>
          </a:bodyPr>
          <a:lstStyle/>
          <a:p>
            <a:pPr marL="0" indent="0">
              <a:buNone/>
            </a:pPr>
            <a:r>
              <a:rPr lang="ru-RU" sz="2900" b="1" dirty="0"/>
              <a:t>ГК РФ Статья 308.3. Защита прав кредитора по </a:t>
            </a:r>
            <a:r>
              <a:rPr lang="ru-RU" sz="2900" b="1" dirty="0" smtClean="0"/>
              <a:t>обязательству</a:t>
            </a:r>
          </a:p>
          <a:p>
            <a:r>
              <a:rPr lang="ru-RU" u="sng" dirty="0" smtClean="0">
                <a:solidFill>
                  <a:prstClr val="black">
                    <a:lumMod val="50000"/>
                    <a:lumOff val="50000"/>
                  </a:prstClr>
                </a:solidFill>
              </a:rPr>
              <a:t>Объект</a:t>
            </a:r>
            <a:r>
              <a:rPr lang="ru-RU" dirty="0">
                <a:solidFill>
                  <a:prstClr val="black">
                    <a:lumMod val="50000"/>
                    <a:lumOff val="50000"/>
                  </a:prstClr>
                </a:solidFill>
              </a:rPr>
              <a:t>: Сфера </a:t>
            </a:r>
            <a:r>
              <a:rPr lang="ru-RU" dirty="0" smtClean="0">
                <a:solidFill>
                  <a:prstClr val="black">
                    <a:lumMod val="50000"/>
                    <a:lumOff val="50000"/>
                  </a:prstClr>
                </a:solidFill>
              </a:rPr>
              <a:t>защиты </a:t>
            </a:r>
            <a:r>
              <a:rPr lang="ru-RU" dirty="0">
                <a:solidFill>
                  <a:prstClr val="black">
                    <a:lumMod val="50000"/>
                    <a:lumOff val="50000"/>
                  </a:prstClr>
                </a:solidFill>
              </a:rPr>
              <a:t>прав кредитора по обязательству</a:t>
            </a:r>
          </a:p>
          <a:p>
            <a:r>
              <a:rPr lang="ru-RU" u="sng" dirty="0" smtClean="0">
                <a:solidFill>
                  <a:prstClr val="black">
                    <a:lumMod val="50000"/>
                    <a:lumOff val="50000"/>
                  </a:prstClr>
                </a:solidFill>
              </a:rPr>
              <a:t>Объективная </a:t>
            </a:r>
            <a:r>
              <a:rPr lang="ru-RU" u="sng" dirty="0">
                <a:solidFill>
                  <a:prstClr val="black">
                    <a:lumMod val="50000"/>
                    <a:lumOff val="50000"/>
                  </a:prstClr>
                </a:solidFill>
              </a:rPr>
              <a:t>сторона: </a:t>
            </a:r>
          </a:p>
          <a:p>
            <a:pPr marL="0" indent="0">
              <a:buNone/>
            </a:pPr>
            <a:r>
              <a:rPr lang="ru-RU" dirty="0"/>
              <a:t>В случае неисполнения должником обязательства кредитор вправе требовать по суду исполнения обязательства в </a:t>
            </a:r>
            <a:r>
              <a:rPr lang="ru-RU" dirty="0" smtClean="0"/>
              <a:t>натуре, </a:t>
            </a:r>
            <a:r>
              <a:rPr lang="ru-RU" dirty="0"/>
              <a:t>если иное не предусмотрено настоящим Кодексом, иными законами или договором либо не вытекает из существа обязательства. Суд по требованию кредитора вправе </a:t>
            </a:r>
            <a:r>
              <a:rPr lang="ru-RU" dirty="0" smtClean="0"/>
              <a:t>присудить</a:t>
            </a:r>
            <a:r>
              <a:rPr lang="ru-RU" dirty="0"/>
              <a:t> в его пользу денежную </a:t>
            </a:r>
            <a:r>
              <a:rPr lang="ru-RU" dirty="0" smtClean="0"/>
              <a:t>сумму(п.1 ст.330) </a:t>
            </a:r>
            <a:r>
              <a:rPr lang="ru-RU" dirty="0"/>
              <a:t> на случай неисполнения указанного судебного акта в размере, определяемом судом на основе принципов справедливости, соразмерности и недопустимости извлечения выгоды из незаконного или недобросовестного поведения </a:t>
            </a:r>
            <a:r>
              <a:rPr lang="ru-RU" dirty="0" smtClean="0"/>
              <a:t>(п.4 ст.1).</a:t>
            </a:r>
          </a:p>
          <a:p>
            <a:pPr marL="0" indent="0">
              <a:buNone/>
            </a:pPr>
            <a:r>
              <a:rPr lang="ru-RU" dirty="0"/>
              <a:t>Защита кредитором своих прав в соответствии с </a:t>
            </a:r>
            <a:r>
              <a:rPr lang="ru-RU" dirty="0" smtClean="0"/>
              <a:t>п.1</a:t>
            </a:r>
            <a:r>
              <a:rPr lang="ru-RU" dirty="0"/>
              <a:t> настоящей статьи не освобождает должника от ответственности за неисполнение или ненадлежащее исполнение обязательства </a:t>
            </a:r>
            <a:r>
              <a:rPr lang="ru-RU" dirty="0" smtClean="0"/>
              <a:t>(глава 25).</a:t>
            </a:r>
          </a:p>
          <a:p>
            <a:r>
              <a:rPr lang="ru-RU" dirty="0">
                <a:solidFill>
                  <a:prstClr val="black">
                    <a:lumMod val="50000"/>
                    <a:lumOff val="50000"/>
                  </a:prstClr>
                </a:solidFill>
              </a:rPr>
              <a:t> </a:t>
            </a:r>
            <a:r>
              <a:rPr lang="ru-RU" u="sng" dirty="0">
                <a:solidFill>
                  <a:prstClr val="black">
                    <a:lumMod val="50000"/>
                    <a:lumOff val="50000"/>
                  </a:prstClr>
                </a:solidFill>
              </a:rPr>
              <a:t>Субъект: </a:t>
            </a:r>
          </a:p>
          <a:p>
            <a:pPr marL="0" lvl="0" indent="0">
              <a:buNone/>
            </a:pPr>
            <a:r>
              <a:rPr lang="ru-RU" dirty="0"/>
              <a:t>Субъектом защиты прав кредитора является сам кредитор (физическое или юридическое лицо), который имеет право на защиту своих интересов</a:t>
            </a:r>
            <a:r>
              <a:rPr lang="ru-RU" dirty="0" smtClean="0"/>
              <a:t>.</a:t>
            </a:r>
          </a:p>
          <a:p>
            <a:pPr marL="0" lvl="0" indent="0">
              <a:buNone/>
            </a:pPr>
            <a:r>
              <a:rPr lang="ru-RU" dirty="0" smtClean="0"/>
              <a:t>В </a:t>
            </a:r>
            <a:r>
              <a:rPr lang="ru-RU" dirty="0"/>
              <a:t>некоторых случаях, за кредитора может выступать представитель (например, юрист), который действует от имени кредитора</a:t>
            </a:r>
            <a:r>
              <a:rPr lang="ru-RU" dirty="0" smtClean="0"/>
              <a:t>.</a:t>
            </a:r>
          </a:p>
          <a:p>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lvl="0">
              <a:buFont typeface="Courier New" pitchFamily="49" charset="0"/>
              <a:buChar char="o"/>
            </a:pPr>
            <a:r>
              <a:rPr lang="ru-RU" dirty="0" smtClean="0"/>
              <a:t>Умысел </a:t>
            </a:r>
            <a:endParaRPr lang="ru-RU" dirty="0"/>
          </a:p>
          <a:p>
            <a:pPr lvl="0">
              <a:buFont typeface="Courier New" pitchFamily="49" charset="0"/>
              <a:buChar char="o"/>
            </a:pPr>
            <a:r>
              <a:rPr lang="ru-RU" dirty="0" smtClean="0"/>
              <a:t>Неосторожность</a:t>
            </a:r>
            <a:endParaRPr lang="ru-RU" dirty="0"/>
          </a:p>
          <a:p>
            <a:r>
              <a:rPr lang="ru-RU" u="sng" dirty="0" smtClean="0">
                <a:solidFill>
                  <a:prstClr val="black">
                    <a:lumMod val="50000"/>
                    <a:lumOff val="50000"/>
                  </a:prstClr>
                </a:solidFill>
              </a:rPr>
              <a:t>Предмет</a:t>
            </a:r>
            <a:r>
              <a:rPr lang="ru-RU" dirty="0">
                <a:solidFill>
                  <a:prstClr val="black">
                    <a:lumMod val="50000"/>
                    <a:lumOff val="50000"/>
                  </a:prstClr>
                </a:solidFill>
              </a:rPr>
              <a:t>: </a:t>
            </a:r>
            <a:r>
              <a:rPr lang="ru-RU" dirty="0"/>
              <a:t>денежные средства</a:t>
            </a:r>
          </a:p>
          <a:p>
            <a:endParaRPr lang="ru-RU" dirty="0"/>
          </a:p>
        </p:txBody>
      </p:sp>
    </p:spTree>
    <p:extLst>
      <p:ext uri="{BB962C8B-B14F-4D97-AF65-F5344CB8AC3E}">
        <p14:creationId xmlns:p14="http://schemas.microsoft.com/office/powerpoint/2010/main" val="1721002802"/>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25.  Понятие и стороны обязательства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Autofit/>
          </a:bodyPr>
          <a:lstStyle/>
          <a:p>
            <a:r>
              <a:rPr lang="ru-RU" sz="1100" b="1" dirty="0"/>
              <a:t>ГК РФ Статья 308.3. Защита прав кредитора по </a:t>
            </a:r>
            <a:r>
              <a:rPr lang="ru-RU" sz="1100" b="1" dirty="0" smtClean="0"/>
              <a:t>обязательству</a:t>
            </a:r>
            <a:endParaRPr lang="ru-RU" sz="1100" dirty="0" smtClean="0"/>
          </a:p>
          <a:p>
            <a:r>
              <a:rPr lang="ru-RU" sz="1100" dirty="0" smtClean="0"/>
              <a:t>В </a:t>
            </a:r>
            <a:r>
              <a:rPr lang="ru-RU" sz="1100" dirty="0"/>
              <a:t>п. 1 комментируемой статьи говорится о практической реализации принципа реального исполнения обязательства, в соответствии с которым кредитор вправе требовать исполнения обязательства в натуре, или, другими словами, совершить именно то действие, которое предусмотрено обязательством либо воздержаться от определенного действия. Однако эта норма носит диспозитивный характер и иное может быть предусмотрено ГК, иными законами или договором либо вытекать из существа обязательства</a:t>
            </a:r>
            <a:r>
              <a:rPr lang="ru-RU" sz="1100" dirty="0" smtClean="0"/>
              <a:t>.</a:t>
            </a:r>
          </a:p>
          <a:p>
            <a:r>
              <a:rPr lang="ru-RU" sz="1100" dirty="0"/>
              <a:t>В случае неисполнения указанной обязанности кредитор имеет право обратиться в суд с соответствующим требованием, который вправе присудить в его пользу денежную сумму (неустойку) на основании пункта 1 статьи </a:t>
            </a:r>
            <a:r>
              <a:rPr lang="ru-RU" sz="1100" dirty="0" smtClean="0"/>
              <a:t>330. </a:t>
            </a:r>
            <a:r>
              <a:rPr lang="ru-RU" sz="1100" dirty="0"/>
              <a:t>Однако должник, несмотря на вынесенное судебное решение, может и в этом случае не исполнить обязательство в натуре. В таких случаях комментируемая статья дает возможность суду вынести решение о взыскании с должника так называемой судебной неустойки, размер которой базируется на основе принципов справедливости, соразмерности и недопустимости извлечения выгоды из незаконного или недобросовестного поведения (оценочные понятия, </a:t>
            </a:r>
            <a:r>
              <a:rPr lang="ru-RU" sz="1100" dirty="0" smtClean="0"/>
              <a:t>п</a:t>
            </a:r>
            <a:r>
              <a:rPr lang="ru-RU" sz="1100" dirty="0"/>
              <a:t>. 4 ст. 1</a:t>
            </a:r>
            <a:r>
              <a:rPr lang="ru-RU" sz="1100" dirty="0" smtClean="0"/>
              <a:t>).</a:t>
            </a:r>
          </a:p>
          <a:p>
            <a:r>
              <a:rPr lang="ru-RU" sz="1100" dirty="0" smtClean="0"/>
              <a:t>На </a:t>
            </a:r>
            <a:r>
              <a:rPr lang="ru-RU" sz="1100" dirty="0"/>
              <a:t>основании пункта 1 статьи 308.3 ГК РФ в целях побуждения должника к своевременному исполнению обязательства в натуре, в том числе предполагающего воздержание должника от совершения определенных действий, а также к исполнению судебного акта, предусматривающего устранение нарушения права собственности, не связанного с лишением владения (статья 304 ГК РФ), судом могут быть присуждены денежные средства на случай неисполнения соответствующего судебного акта в пользу кредитора-взыскателя (далее - судебная неустойка</a:t>
            </a:r>
            <a:r>
              <a:rPr lang="ru-RU" sz="1100" dirty="0" smtClean="0"/>
              <a:t>).</a:t>
            </a:r>
          </a:p>
          <a:p>
            <a:r>
              <a:rPr lang="ru-RU" sz="1100" dirty="0"/>
              <a:t>Уплата судебной неустойки не влечет прекращения основного обязательства, не освобождает должника от исполнения его в натуре, а также от применения мер ответственности за его неисполнение или ненадлежащее исполнение (пункт 2 статьи 308.3 ГК РФ</a:t>
            </a:r>
            <a:r>
              <a:rPr lang="ru-RU" sz="1100" dirty="0" smtClean="0"/>
              <a:t>).</a:t>
            </a:r>
          </a:p>
          <a:p>
            <a:r>
              <a:rPr lang="ru-RU" sz="1100" dirty="0"/>
              <a:t>Сумма судебной неустойки не учитывается при определении размера убытков, причиненных неисполнением обязательства в натуре: такие убытки подлежат возмещению сверх суммы судебной неустойки (пункт 1 статьи 330, статья 394 ГК РФ).</a:t>
            </a:r>
          </a:p>
          <a:p>
            <a:r>
              <a:rPr lang="ru-RU" sz="1100" dirty="0"/>
              <a:t>Начисление предусмотренных статьей 395 ГК РФ процентов на сумму судебной неустойки не </a:t>
            </a:r>
            <a:r>
              <a:rPr lang="ru-RU" sz="1100" dirty="0" smtClean="0"/>
              <a:t>допускается.</a:t>
            </a:r>
            <a:endParaRPr lang="ru-RU" sz="1100" dirty="0"/>
          </a:p>
          <a:p>
            <a:r>
              <a:rPr lang="ru-RU" sz="1100" dirty="0"/>
              <a:t>Пункт 2 комментируемой статьи устанавливает, что осуществление кредитором защиты своих прав в соответствии с п. 1 данной статьи не освобождает должника от ответственности за неисполнение или ненадлежащее исполнение обязательства. При этом сделана отсылка к главе 25 ГК, в которой говорится об ответственности за нарушение обязательств.</a:t>
            </a:r>
          </a:p>
          <a:p>
            <a:r>
              <a:rPr lang="ru-RU" sz="1100" dirty="0"/>
              <a:t>Таким образом, законодатель рассматривает вышеуказанную в п. 1 комментируемой статьи неустойку в данном случае в качестве дополнительной формы ответственности, которая ни в коем случае не освобождает неисправного должника от остальных форм ответственности.</a:t>
            </a:r>
          </a:p>
          <a:p>
            <a:r>
              <a:rPr lang="ru-RU" sz="1100" dirty="0"/>
              <a:t/>
            </a:r>
            <a:br>
              <a:rPr lang="ru-RU" sz="1100" dirty="0"/>
            </a:br>
            <a:endParaRPr lang="ru-RU" sz="1100" dirty="0"/>
          </a:p>
        </p:txBody>
      </p:sp>
    </p:spTree>
    <p:extLst>
      <p:ext uri="{BB962C8B-B14F-4D97-AF65-F5344CB8AC3E}">
        <p14:creationId xmlns:p14="http://schemas.microsoft.com/office/powerpoint/2010/main" val="3436595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600200"/>
          </a:xfrm>
        </p:spPr>
        <p:txBody>
          <a:bodyPr/>
          <a:lstStyle/>
          <a:p>
            <a:r>
              <a:rPr lang="ru-RU" sz="4000" dirty="0">
                <a:effectLst>
                  <a:outerShdw blurRad="38100" dist="38100" dir="2700000" algn="tl">
                    <a:srgbClr val="000000">
                      <a:alpha val="43137"/>
                    </a:srgbClr>
                  </a:outerShdw>
                </a:effectLst>
              </a:rPr>
              <a:t>3.  Граждане (физические лица)</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79512" y="1124744"/>
            <a:ext cx="8964488" cy="5733256"/>
          </a:xfrm>
        </p:spPr>
        <p:txBody>
          <a:bodyPr>
            <a:normAutofit/>
          </a:bodyPr>
          <a:lstStyle/>
          <a:p>
            <a:pPr lvl="0"/>
            <a:r>
              <a:rPr lang="ru-RU" sz="2000" dirty="0">
                <a:solidFill>
                  <a:prstClr val="black">
                    <a:lumMod val="50000"/>
                    <a:lumOff val="50000"/>
                  </a:prstClr>
                </a:solidFill>
              </a:rPr>
              <a:t>Объект: сфера </a:t>
            </a:r>
            <a:r>
              <a:rPr lang="ru-RU" sz="2000" dirty="0" smtClean="0">
                <a:solidFill>
                  <a:prstClr val="black">
                    <a:lumMod val="50000"/>
                    <a:lumOff val="50000"/>
                  </a:prstClr>
                </a:solidFill>
              </a:rPr>
              <a:t>правоотношений, связанная с физическими лицами и гражданами.</a:t>
            </a:r>
            <a:endParaRPr lang="ru-RU" sz="2000" dirty="0">
              <a:solidFill>
                <a:prstClr val="black">
                  <a:lumMod val="50000"/>
                  <a:lumOff val="50000"/>
                </a:prstClr>
              </a:solidFill>
            </a:endParaRPr>
          </a:p>
          <a:p>
            <a:pPr lvl="0"/>
            <a:endParaRPr lang="ru-RU" sz="2000" dirty="0">
              <a:solidFill>
                <a:prstClr val="black">
                  <a:lumMod val="50000"/>
                  <a:lumOff val="50000"/>
                </a:prstClr>
              </a:solidFill>
            </a:endParaRPr>
          </a:p>
          <a:p>
            <a:pPr lvl="0"/>
            <a:r>
              <a:rPr lang="ru-RU" sz="2000" dirty="0">
                <a:solidFill>
                  <a:prstClr val="black">
                    <a:lumMod val="50000"/>
                    <a:lumOff val="50000"/>
                  </a:prstClr>
                </a:solidFill>
              </a:rPr>
              <a:t>Объективная сторона: </a:t>
            </a:r>
            <a:r>
              <a:rPr lang="ru-RU" sz="2000" dirty="0"/>
              <a:t>Способность иметь гражданские права и нести обязанности (гражданская правоспособность) признается в равной мере за всеми </a:t>
            </a:r>
            <a:r>
              <a:rPr lang="ru-RU" sz="2000" dirty="0" smtClean="0"/>
              <a:t>гражданами. Правоспособность </a:t>
            </a:r>
            <a:r>
              <a:rPr lang="ru-RU" sz="2000" dirty="0"/>
              <a:t>гражданина возникает в момент его рождения и прекращается смертью</a:t>
            </a:r>
            <a:r>
              <a:rPr lang="ru-RU" sz="2000" dirty="0" smtClean="0"/>
              <a:t>.</a:t>
            </a:r>
          </a:p>
          <a:p>
            <a:pPr lvl="0"/>
            <a:endParaRPr lang="ru-RU" sz="2000" dirty="0">
              <a:solidFill>
                <a:prstClr val="black">
                  <a:lumMod val="50000"/>
                  <a:lumOff val="50000"/>
                </a:prstClr>
              </a:solidFill>
            </a:endParaRPr>
          </a:p>
          <a:p>
            <a:pPr lvl="0"/>
            <a:r>
              <a:rPr lang="ru-RU" sz="2000" dirty="0">
                <a:solidFill>
                  <a:prstClr val="black">
                    <a:lumMod val="50000"/>
                    <a:lumOff val="50000"/>
                  </a:prstClr>
                </a:solidFill>
              </a:rPr>
              <a:t>Субъект: Физические </a:t>
            </a:r>
            <a:r>
              <a:rPr lang="ru-RU" sz="2000" dirty="0" smtClean="0">
                <a:solidFill>
                  <a:prstClr val="black">
                    <a:lumMod val="50000"/>
                    <a:lumOff val="50000"/>
                  </a:prstClr>
                </a:solidFill>
              </a:rPr>
              <a:t>лица.</a:t>
            </a:r>
            <a:endParaRPr lang="ru-RU" sz="2000" dirty="0">
              <a:solidFill>
                <a:prstClr val="black">
                  <a:lumMod val="50000"/>
                  <a:lumOff val="50000"/>
                </a:prstClr>
              </a:solidFill>
            </a:endParaRPr>
          </a:p>
          <a:p>
            <a:pPr lvl="0"/>
            <a:endParaRPr lang="ru-RU" sz="2000" dirty="0">
              <a:solidFill>
                <a:prstClr val="black">
                  <a:lumMod val="50000"/>
                  <a:lumOff val="50000"/>
                </a:prstClr>
              </a:solidFill>
            </a:endParaRPr>
          </a:p>
          <a:p>
            <a:pPr lvl="0"/>
            <a:r>
              <a:rPr lang="ru-RU" sz="2000" dirty="0">
                <a:solidFill>
                  <a:prstClr val="black">
                    <a:lumMod val="50000"/>
                    <a:lumOff val="50000"/>
                  </a:prstClr>
                </a:solidFill>
              </a:rPr>
              <a:t>Субъективная сторона: умысел и неосторожность.</a:t>
            </a:r>
          </a:p>
          <a:p>
            <a:pPr marL="0" indent="0">
              <a:buNone/>
            </a:pPr>
            <a:endParaRPr lang="ru-RU" sz="2000" dirty="0"/>
          </a:p>
        </p:txBody>
      </p:sp>
    </p:spTree>
    <p:extLst>
      <p:ext uri="{BB962C8B-B14F-4D97-AF65-F5344CB8AC3E}">
        <p14:creationId xmlns:p14="http://schemas.microsoft.com/office/powerpoint/2010/main" val="2071834724"/>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29" y="260648"/>
            <a:ext cx="9144000" cy="1600200"/>
          </a:xfrm>
        </p:spPr>
        <p:txBody>
          <a:bodyPr/>
          <a:lstStyle/>
          <a:p>
            <a:pPr>
              <a:lnSpc>
                <a:spcPct val="100000"/>
              </a:lnSpc>
            </a:pPr>
            <a:r>
              <a:rPr lang="ru-RU" sz="4000" dirty="0">
                <a:effectLst>
                  <a:outerShdw blurRad="38100" dist="38100" dir="2700000" algn="tl">
                    <a:srgbClr val="000000">
                      <a:alpha val="43137"/>
                    </a:srgbClr>
                  </a:outerShdw>
                </a:effectLst>
              </a:rPr>
              <a:t>25.  Понятие и стороны обязательства</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124744"/>
            <a:ext cx="9144000" cy="5733256"/>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smtClean="0"/>
              <a:t>308.3</a:t>
            </a:r>
          </a:p>
          <a:p>
            <a:pPr marL="0" lvl="0" indent="0" algn="ctr">
              <a:buNone/>
            </a:pPr>
            <a:endParaRPr lang="ru-RU" b="1" dirty="0" smtClean="0"/>
          </a:p>
          <a:p>
            <a:r>
              <a:rPr lang="ru-RU" dirty="0"/>
              <a:t>Ненадлежащее исполнение договора подряда</a:t>
            </a:r>
            <a:endParaRPr lang="ru-RU" b="1"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a:t>
            </a:r>
          </a:p>
          <a:p>
            <a:pPr marL="0" lvl="0" indent="0">
              <a:buNone/>
            </a:pPr>
            <a:r>
              <a:rPr lang="ru-RU" dirty="0"/>
              <a:t>Заказчик (кредитор) заключил договор подряда на ремонт квартиры с подрядчиком (должник). Подрядчик использовал некачественные материалы и выполнил работы с нарушениями.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подрядчика нарушившим обязательство по выполнению работы надлежащего качества. Суд обязал подрядчика переделать работы за свой счет, а также взыскал с подрядчика убытки, понесенные заказчиком в связи с некачественными работами (например, стоимость переделки, дополнительные расходы на материалы).</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algn="r"/>
            <a:r>
              <a:rPr lang="ru-RU" dirty="0"/>
              <a:t>Невозврат займа</a:t>
            </a:r>
            <a:endParaRPr lang="ru-RU" dirty="0">
              <a:solidFill>
                <a:prstClr val="black">
                  <a:lumMod val="50000"/>
                  <a:lumOff val="50000"/>
                </a:prstClr>
              </a:solidFill>
            </a:endParaRPr>
          </a:p>
          <a:p>
            <a:pPr marL="0" lvl="0" indent="0" algn="r">
              <a:buNone/>
            </a:pPr>
            <a:r>
              <a:rPr lang="ru-RU" u="sng" dirty="0">
                <a:solidFill>
                  <a:prstClr val="black">
                    <a:lumMod val="50000"/>
                    <a:lumOff val="50000"/>
                  </a:prstClr>
                </a:solidFill>
              </a:rPr>
              <a:t>Суть спора:</a:t>
            </a:r>
          </a:p>
          <a:p>
            <a:pPr marL="0" lvl="0" indent="0" algn="r">
              <a:buNone/>
            </a:pPr>
            <a:r>
              <a:rPr lang="ru-RU" dirty="0"/>
              <a:t>Займодавец (кредитор) предоставил заемщику (должник) денежные средства на условиях возврата в определенный срок. Заемщик не вернул деньги в срок.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endParaRPr lang="ru-RU" dirty="0">
              <a:solidFill>
                <a:prstClr val="black">
                  <a:lumMod val="50000"/>
                  <a:lumOff val="50000"/>
                </a:prstClr>
              </a:solidFill>
            </a:endParaRPr>
          </a:p>
          <a:p>
            <a:pPr marL="0" lvl="0" indent="0" algn="r">
              <a:buNone/>
            </a:pPr>
            <a:r>
              <a:rPr lang="ru-RU" dirty="0"/>
              <a:t>Суд взыскал с заемщика сумму займа, а также проценты за пользование займом и неустойку за просрочку платежа.</a:t>
            </a:r>
          </a:p>
        </p:txBody>
      </p:sp>
    </p:spTree>
    <p:extLst>
      <p:ext uri="{BB962C8B-B14F-4D97-AF65-F5344CB8AC3E}">
        <p14:creationId xmlns:p14="http://schemas.microsoft.com/office/powerpoint/2010/main" val="934448926"/>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26.  Исполнение обязательств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85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исполнения </a:t>
            </a:r>
            <a:r>
              <a:rPr lang="ru-RU" dirty="0">
                <a:solidFill>
                  <a:prstClr val="black">
                    <a:lumMod val="50000"/>
                    <a:lumOff val="50000"/>
                  </a:prstClr>
                </a:solidFill>
              </a:rPr>
              <a:t>обязательств</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lvl="0" indent="0">
              <a:buNone/>
            </a:pPr>
            <a:r>
              <a:rPr lang="ru-RU" dirty="0"/>
              <a:t>Обязательства должны исполняться надлежащим образом в соответствии с условиями обязательства и требованиями закона, иных правовых актов, а при отсутствии таких условий и требований - в соответствии с </a:t>
            </a:r>
            <a:r>
              <a:rPr lang="ru-RU" dirty="0" smtClean="0"/>
              <a:t>обычаями</a:t>
            </a:r>
            <a:r>
              <a:rPr lang="ru-RU" dirty="0"/>
              <a:t> или иными обычно предъявляемыми требованиями</a:t>
            </a:r>
            <a:r>
              <a:rPr lang="ru-RU" dirty="0" smtClean="0"/>
              <a:t>.</a:t>
            </a:r>
          </a:p>
          <a:p>
            <a:pPr marL="0" lvl="0" indent="0">
              <a:buNone/>
            </a:pPr>
            <a:r>
              <a:rPr lang="ru-RU" dirty="0"/>
              <a:t>Условиями сделки может быть предусмотрено исполнение ее сторонами возникающих из нее обязательств при наступлении определенных обстоятельств без направленного на исполнение обязательства отдельно выраженного дополнительного волеизъявления его сторон путем применения информационных технологий, определенных условиями сделки</a:t>
            </a:r>
            <a:r>
              <a:rPr lang="ru-RU" dirty="0" smtClean="0"/>
              <a:t>.</a:t>
            </a:r>
          </a:p>
          <a:p>
            <a:pPr marL="0" lv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a:t>
            </a:r>
            <a:r>
              <a:rPr lang="ru-RU" dirty="0" smtClean="0"/>
              <a:t>Должник, Кредитор</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r>
              <a:rPr lang="ru-RU" dirty="0">
                <a:solidFill>
                  <a:prstClr val="black">
                    <a:lumMod val="50000"/>
                    <a:lumOff val="50000"/>
                  </a:prstClr>
                </a:solidFill>
              </a:rPr>
              <a:t>Предмет: договор</a:t>
            </a:r>
          </a:p>
          <a:p>
            <a:endParaRPr lang="ru-RU" dirty="0"/>
          </a:p>
        </p:txBody>
      </p:sp>
    </p:spTree>
    <p:extLst>
      <p:ext uri="{BB962C8B-B14F-4D97-AF65-F5344CB8AC3E}">
        <p14:creationId xmlns:p14="http://schemas.microsoft.com/office/powerpoint/2010/main" val="2097324988"/>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26.  Исполнение обязательств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70000" lnSpcReduction="20000"/>
          </a:bodyPr>
          <a:lstStyle/>
          <a:p>
            <a:pPr lvl="0"/>
            <a:r>
              <a:rPr lang="ru-RU" dirty="0">
                <a:solidFill>
                  <a:prstClr val="black">
                    <a:lumMod val="50000"/>
                    <a:lumOff val="50000"/>
                  </a:prstClr>
                </a:solidFill>
              </a:rPr>
              <a:t>Объект: </a:t>
            </a:r>
            <a:endParaRPr lang="ru-RU" dirty="0" smtClean="0">
              <a:solidFill>
                <a:prstClr val="black">
                  <a:lumMod val="50000"/>
                  <a:lumOff val="50000"/>
                </a:prstClr>
              </a:solidFill>
            </a:endParaRPr>
          </a:p>
          <a:p>
            <a:pPr marL="0" lvl="0" indent="0">
              <a:buNone/>
            </a:pPr>
            <a:r>
              <a:rPr lang="ru-RU" dirty="0">
                <a:solidFill>
                  <a:prstClr val="black">
                    <a:lumMod val="50000"/>
                    <a:lumOff val="50000"/>
                  </a:prstClr>
                </a:solidFill>
              </a:rPr>
              <a:t>Объектом является </a:t>
            </a:r>
            <a:r>
              <a:rPr lang="ru-RU" dirty="0" smtClean="0">
                <a:solidFill>
                  <a:prstClr val="black">
                    <a:lumMod val="50000"/>
                    <a:lumOff val="50000"/>
                  </a:prstClr>
                </a:solidFill>
              </a:rPr>
              <a:t>сфера </a:t>
            </a:r>
            <a:r>
              <a:rPr lang="ru-RU" dirty="0">
                <a:solidFill>
                  <a:prstClr val="black">
                    <a:lumMod val="50000"/>
                    <a:lumOff val="50000"/>
                  </a:prstClr>
                </a:solidFill>
              </a:rPr>
              <a:t>исполнения обязательств</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Под исполнением обязательства понимается совершение должником определенных действий (либо воздержание от определенных действий), обусловленных содержанием обязательства</a:t>
            </a:r>
            <a:r>
              <a:rPr lang="ru-RU" dirty="0" smtClean="0"/>
              <a:t>.</a:t>
            </a:r>
          </a:p>
          <a:p>
            <a:pPr marL="0" indent="0">
              <a:buNone/>
            </a:pPr>
            <a:r>
              <a:rPr lang="ru-RU" dirty="0"/>
              <a:t>Если обязательство предусматривает или позволяет определить день его исполнения либо период, в течение которого оно должно быть исполнено (в том числе в случае, если этот период исчисляется с момента исполнения обязанностей другой стороной или наступления иных обстоятельств, предусмотренных законом или договором), обязательство подлежит исполнению в этот день или соответственно в любой момент в пределах такого периода.</a:t>
            </a:r>
          </a:p>
          <a:p>
            <a:pPr marL="0" indent="0">
              <a:buNone/>
            </a:pPr>
            <a:r>
              <a:rPr lang="ru-RU" dirty="0"/>
              <a:t>В случаях, когда обязательство не предусматривает срок его исполнения и не содержит условия, позволяющие определить этот срок, а равно и в случаях, когда срок исполнения обязательства определен моментом востребования, обязательство должно быть исполнено в течение семи дней со дня предъявления кредитором требования о его исполнении, если обязанность исполнения в другой срок не предусмотрена законом, иными правовыми актами, условиями обязательства или не вытекает из обычаев либо существа обязательства. При </a:t>
            </a:r>
            <a:r>
              <a:rPr lang="ru-RU" dirty="0" err="1"/>
              <a:t>непредъявлении</a:t>
            </a:r>
            <a:r>
              <a:rPr lang="ru-RU" dirty="0"/>
              <a:t> кредитором в разумный срок требования об исполнении такого обязательства должник вправе потребовать от кредитора принять исполнение, если иное не предусмотрено законом, иными правовыми актами, условиями обязательства или не явствует из обычаев либо существа обязательства.</a:t>
            </a:r>
          </a:p>
          <a:p>
            <a:endParaRPr lang="ru-RU" dirty="0"/>
          </a:p>
        </p:txBody>
      </p:sp>
    </p:spTree>
    <p:extLst>
      <p:ext uri="{BB962C8B-B14F-4D97-AF65-F5344CB8AC3E}">
        <p14:creationId xmlns:p14="http://schemas.microsoft.com/office/powerpoint/2010/main" val="2110778466"/>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26.  Исполнение обязательств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lvl="0"/>
            <a:r>
              <a:rPr lang="ru-RU" sz="2900" dirty="0">
                <a:solidFill>
                  <a:prstClr val="black">
                    <a:lumMod val="50000"/>
                    <a:lumOff val="50000"/>
                  </a:prstClr>
                </a:solidFill>
              </a:rPr>
              <a:t>Субъект</a:t>
            </a:r>
            <a:r>
              <a:rPr lang="ru-RU" dirty="0">
                <a:solidFill>
                  <a:prstClr val="black">
                    <a:lumMod val="50000"/>
                    <a:lumOff val="50000"/>
                  </a:prstClr>
                </a:solidFill>
              </a:rPr>
              <a:t>: </a:t>
            </a:r>
            <a:endParaRPr lang="ru-RU" dirty="0" smtClean="0"/>
          </a:p>
          <a:p>
            <a:pPr marL="0" lvl="0" indent="0">
              <a:buNone/>
            </a:pPr>
            <a:r>
              <a:rPr lang="ru-RU" dirty="0"/>
              <a:t>Субъект исполнения обязательств</a:t>
            </a:r>
            <a:r>
              <a:rPr lang="ru-RU" dirty="0" smtClean="0"/>
              <a:t>:</a:t>
            </a:r>
          </a:p>
          <a:p>
            <a:pPr lvl="0">
              <a:buFont typeface="Courier New" pitchFamily="49" charset="0"/>
              <a:buChar char="o"/>
            </a:pPr>
            <a:r>
              <a:rPr lang="ru-RU" dirty="0" smtClean="0"/>
              <a:t>Должник</a:t>
            </a:r>
            <a:r>
              <a:rPr lang="ru-RU" dirty="0"/>
              <a:t>: Это сторона в обязательстве, которая обязана выполнить определенные действия (например, передать товар, выполнить работу, уплатить денежную сумму) в пользу кредитора. </a:t>
            </a:r>
            <a:endParaRPr lang="ru-RU" dirty="0" smtClean="0"/>
          </a:p>
          <a:p>
            <a:pPr lvl="0">
              <a:buFont typeface="Courier New" pitchFamily="49" charset="0"/>
              <a:buChar char="o"/>
            </a:pPr>
            <a:r>
              <a:rPr lang="ru-RU" dirty="0" smtClean="0"/>
              <a:t>Кредитор</a:t>
            </a:r>
            <a:r>
              <a:rPr lang="ru-RU" dirty="0"/>
              <a:t>: Это сторона в обязательстве, которая имеет право требовать от должника исполнения обязательства. </a:t>
            </a:r>
            <a:endParaRPr lang="ru-RU" dirty="0" smtClean="0"/>
          </a:p>
          <a:p>
            <a:pPr marL="0" lvl="0" indent="0">
              <a:buNone/>
            </a:pPr>
            <a:r>
              <a:rPr lang="ru-RU" i="1" dirty="0" smtClean="0"/>
              <a:t>Примеры</a:t>
            </a:r>
            <a:r>
              <a:rPr lang="ru-RU" dirty="0" smtClean="0"/>
              <a:t>: </a:t>
            </a:r>
          </a:p>
          <a:p>
            <a:pPr lvl="0">
              <a:buFont typeface="Courier New" pitchFamily="49" charset="0"/>
              <a:buChar char="o"/>
            </a:pPr>
            <a:r>
              <a:rPr lang="ru-RU" dirty="0" smtClean="0"/>
              <a:t>Договор </a:t>
            </a:r>
            <a:r>
              <a:rPr lang="ru-RU" dirty="0"/>
              <a:t>купли-продажи: </a:t>
            </a:r>
            <a:endParaRPr lang="ru-RU" dirty="0" smtClean="0"/>
          </a:p>
          <a:p>
            <a:pPr marL="0" lvl="0" indent="0">
              <a:buNone/>
            </a:pPr>
            <a:r>
              <a:rPr lang="ru-RU" dirty="0" smtClean="0"/>
              <a:t>Должник</a:t>
            </a:r>
            <a:r>
              <a:rPr lang="ru-RU" dirty="0"/>
              <a:t>: продавец </a:t>
            </a:r>
            <a:endParaRPr lang="ru-RU" dirty="0" smtClean="0"/>
          </a:p>
          <a:p>
            <a:pPr marL="0" lvl="0" indent="0">
              <a:buNone/>
            </a:pPr>
            <a:r>
              <a:rPr lang="ru-RU" dirty="0" smtClean="0"/>
              <a:t>Кредитор</a:t>
            </a:r>
            <a:r>
              <a:rPr lang="ru-RU" dirty="0"/>
              <a:t>: покупатель </a:t>
            </a:r>
            <a:endParaRPr lang="ru-RU" dirty="0" smtClean="0"/>
          </a:p>
          <a:p>
            <a:pPr lvl="0">
              <a:buFont typeface="Courier New" pitchFamily="49" charset="0"/>
              <a:buChar char="o"/>
            </a:pPr>
            <a:r>
              <a:rPr lang="ru-RU" dirty="0" smtClean="0"/>
              <a:t>Договор </a:t>
            </a:r>
            <a:r>
              <a:rPr lang="ru-RU" dirty="0"/>
              <a:t>подряда: </a:t>
            </a:r>
            <a:endParaRPr lang="ru-RU" dirty="0" smtClean="0"/>
          </a:p>
          <a:p>
            <a:pPr marL="0" lvl="0" indent="0">
              <a:buNone/>
            </a:pPr>
            <a:r>
              <a:rPr lang="ru-RU" dirty="0" smtClean="0"/>
              <a:t>Должник</a:t>
            </a:r>
            <a:r>
              <a:rPr lang="ru-RU" dirty="0"/>
              <a:t>: </a:t>
            </a:r>
            <a:r>
              <a:rPr lang="ru-RU" dirty="0" smtClean="0"/>
              <a:t>подрядчик</a:t>
            </a:r>
          </a:p>
          <a:p>
            <a:pPr marL="0" lvl="0" indent="0">
              <a:buNone/>
            </a:pPr>
            <a:r>
              <a:rPr lang="ru-RU" dirty="0" smtClean="0"/>
              <a:t>Кредитор</a:t>
            </a:r>
            <a:r>
              <a:rPr lang="ru-RU" dirty="0"/>
              <a:t>: заказчик </a:t>
            </a:r>
            <a:endParaRPr lang="ru-RU" dirty="0" smtClean="0"/>
          </a:p>
          <a:p>
            <a:pPr lvl="0">
              <a:buFont typeface="Courier New" pitchFamily="49" charset="0"/>
              <a:buChar char="o"/>
            </a:pPr>
            <a:r>
              <a:rPr lang="ru-RU" dirty="0" smtClean="0"/>
              <a:t>Договор </a:t>
            </a:r>
            <a:r>
              <a:rPr lang="ru-RU" dirty="0"/>
              <a:t>займа: </a:t>
            </a:r>
            <a:endParaRPr lang="ru-RU" dirty="0" smtClean="0"/>
          </a:p>
          <a:p>
            <a:pPr marL="0" lvl="0" indent="0">
              <a:buNone/>
            </a:pPr>
            <a:r>
              <a:rPr lang="ru-RU" dirty="0" smtClean="0"/>
              <a:t>Должник</a:t>
            </a:r>
            <a:r>
              <a:rPr lang="ru-RU" dirty="0"/>
              <a:t>: </a:t>
            </a:r>
            <a:r>
              <a:rPr lang="ru-RU" dirty="0" smtClean="0"/>
              <a:t>заемщик</a:t>
            </a:r>
          </a:p>
          <a:p>
            <a:pPr marL="0" lvl="0" indent="0">
              <a:buNone/>
            </a:pPr>
            <a:r>
              <a:rPr lang="ru-RU" dirty="0" smtClean="0"/>
              <a:t>Кредитор</a:t>
            </a:r>
            <a:r>
              <a:rPr lang="ru-RU" dirty="0"/>
              <a:t>: займодавец</a:t>
            </a:r>
            <a:br>
              <a:rPr lang="ru-RU" dirty="0"/>
            </a:br>
            <a:endParaRPr lang="ru-RU" dirty="0">
              <a:solidFill>
                <a:prstClr val="black">
                  <a:lumMod val="50000"/>
                  <a:lumOff val="50000"/>
                </a:prstClr>
              </a:solidFill>
            </a:endParaRPr>
          </a:p>
          <a:p>
            <a:pPr lvl="0"/>
            <a:r>
              <a:rPr lang="ru-RU" sz="2900" dirty="0">
                <a:solidFill>
                  <a:prstClr val="black">
                    <a:lumMod val="50000"/>
                    <a:lumOff val="50000"/>
                  </a:prstClr>
                </a:solidFill>
              </a:rPr>
              <a:t>Субъективная сторона</a:t>
            </a:r>
            <a:r>
              <a:rPr lang="ru-RU" sz="2900" dirty="0" smtClean="0">
                <a:solidFill>
                  <a:prstClr val="black">
                    <a:lumMod val="50000"/>
                    <a:lumOff val="50000"/>
                  </a:prstClr>
                </a:solidFill>
              </a:rPr>
              <a:t>:</a:t>
            </a:r>
          </a:p>
          <a:p>
            <a:pPr marL="0" lvl="0" indent="0">
              <a:buNone/>
            </a:pPr>
            <a:r>
              <a:rPr lang="ru-RU" dirty="0" smtClean="0"/>
              <a:t>Умысел</a:t>
            </a:r>
          </a:p>
          <a:p>
            <a:pPr marL="0" lvl="0" indent="0">
              <a:buNone/>
            </a:pPr>
            <a:r>
              <a:rPr lang="ru-RU" i="1" dirty="0" smtClean="0"/>
              <a:t>Примеры</a:t>
            </a:r>
            <a:r>
              <a:rPr lang="ru-RU" dirty="0"/>
              <a:t>: </a:t>
            </a:r>
            <a:endParaRPr lang="ru-RU" dirty="0" smtClean="0"/>
          </a:p>
          <a:p>
            <a:pPr lvl="0">
              <a:buFont typeface="Courier New" pitchFamily="49" charset="0"/>
              <a:buChar char="o"/>
            </a:pPr>
            <a:r>
              <a:rPr lang="ru-RU" dirty="0" smtClean="0"/>
              <a:t>Подрядчик</a:t>
            </a:r>
            <a:r>
              <a:rPr lang="ru-RU" dirty="0"/>
              <a:t>, зная, что материалы низкого качества, использует их для выполнения работы, чтобы сэкономить. </a:t>
            </a:r>
            <a:endParaRPr lang="ru-RU" dirty="0" smtClean="0"/>
          </a:p>
          <a:p>
            <a:pPr lvl="0">
              <a:buFont typeface="Courier New" pitchFamily="49" charset="0"/>
              <a:buChar char="o"/>
            </a:pPr>
            <a:r>
              <a:rPr lang="ru-RU" dirty="0" smtClean="0"/>
              <a:t>Продавец</a:t>
            </a:r>
            <a:r>
              <a:rPr lang="ru-RU" dirty="0"/>
              <a:t>, зная о дефектах товара, скрывает их от покупателя</a:t>
            </a:r>
            <a:r>
              <a:rPr lang="ru-RU" dirty="0" smtClean="0"/>
              <a:t>.</a:t>
            </a:r>
          </a:p>
          <a:p>
            <a:pPr marL="0" lvl="0" indent="0">
              <a:buNone/>
            </a:pPr>
            <a:r>
              <a:rPr lang="ru-RU" dirty="0" smtClean="0"/>
              <a:t>Неосторожность</a:t>
            </a:r>
          </a:p>
          <a:p>
            <a:pPr marL="0" lvl="0" indent="0">
              <a:buNone/>
            </a:pPr>
            <a:r>
              <a:rPr lang="ru-RU" i="1" dirty="0" smtClean="0"/>
              <a:t>Примеры</a:t>
            </a:r>
            <a:r>
              <a:rPr lang="ru-RU" dirty="0" smtClean="0"/>
              <a:t>:</a:t>
            </a:r>
          </a:p>
          <a:p>
            <a:pPr marL="0" lvl="0" indent="0">
              <a:buNone/>
            </a:pPr>
            <a:r>
              <a:rPr lang="ru-RU" dirty="0" smtClean="0"/>
              <a:t>Подрядчик </a:t>
            </a:r>
            <a:r>
              <a:rPr lang="ru-RU" dirty="0"/>
              <a:t>не проверил качество материалов перед началом работ. </a:t>
            </a:r>
            <a:endParaRPr lang="ru-RU" dirty="0" smtClean="0"/>
          </a:p>
          <a:p>
            <a:pPr marL="0" lvl="0" indent="0">
              <a:buNone/>
            </a:pPr>
            <a:r>
              <a:rPr lang="ru-RU" dirty="0" smtClean="0"/>
              <a:t>Продавец </a:t>
            </a:r>
            <a:r>
              <a:rPr lang="ru-RU" dirty="0"/>
              <a:t>не обратил внимания на дефекты товара при проверке.</a:t>
            </a:r>
          </a:p>
        </p:txBody>
      </p:sp>
    </p:spTree>
    <p:extLst>
      <p:ext uri="{BB962C8B-B14F-4D97-AF65-F5344CB8AC3E}">
        <p14:creationId xmlns:p14="http://schemas.microsoft.com/office/powerpoint/2010/main" val="3600150522"/>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26.  Исполнение обязательств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7500" lnSpcReduction="20000"/>
          </a:bodyPr>
          <a:lstStyle/>
          <a:p>
            <a:pPr marL="0" indent="0" algn="ctr">
              <a:buNone/>
            </a:pPr>
            <a:r>
              <a:rPr lang="ru-RU" sz="3600" u="sng" dirty="0"/>
              <a:t>Судебная практика</a:t>
            </a:r>
          </a:p>
          <a:p>
            <a:endParaRPr lang="ru-RU" dirty="0"/>
          </a:p>
          <a:p>
            <a:pPr marL="0" indent="0">
              <a:buNone/>
            </a:pPr>
            <a:r>
              <a:rPr lang="ru-RU" u="sng" dirty="0" smtClean="0"/>
              <a:t>Суть </a:t>
            </a:r>
            <a:r>
              <a:rPr lang="ru-RU" u="sng" dirty="0"/>
              <a:t>спора: </a:t>
            </a:r>
            <a:r>
              <a:rPr lang="ru-RU" dirty="0"/>
              <a:t>Покупатель (кредитор) заказал у продавца (должник) редкий антикварный предмет. Продавец знал, что предмет является подделкой, но продал его покупателю по высокой цене, выдав за подлинный</a:t>
            </a:r>
            <a:r>
              <a:rPr lang="ru-RU" dirty="0" smtClean="0"/>
              <a:t>.</a:t>
            </a:r>
          </a:p>
          <a:p>
            <a:pPr marL="0" indent="0">
              <a:buNone/>
            </a:pPr>
            <a:r>
              <a:rPr lang="ru-RU" u="sng" dirty="0" smtClean="0"/>
              <a:t>Судебные </a:t>
            </a:r>
            <a:r>
              <a:rPr lang="ru-RU" u="sng" dirty="0"/>
              <a:t>решения: </a:t>
            </a:r>
            <a:r>
              <a:rPr lang="ru-RU" dirty="0"/>
              <a:t>Суд признал продавца виновным в мошенничестве, так как он сознательно и целенаправленно нарушил обязательство по передаче подлинного предмета. Суд обязал продавца вернуть покупателю денежные средства и взыскал компенсацию морального вреда.</a:t>
            </a:r>
          </a:p>
          <a:p>
            <a:pPr marL="0" indent="0" algn="r">
              <a:buNone/>
            </a:pPr>
            <a:endParaRPr lang="ru-RU" u="sng" dirty="0" smtClean="0"/>
          </a:p>
          <a:p>
            <a:pPr marL="0" indent="0" algn="r">
              <a:buNone/>
            </a:pPr>
            <a:endParaRPr lang="ru-RU" u="sng" dirty="0"/>
          </a:p>
          <a:p>
            <a:pPr marL="0" indent="0" algn="r">
              <a:buNone/>
            </a:pPr>
            <a:r>
              <a:rPr lang="ru-RU" u="sng" dirty="0" smtClean="0"/>
              <a:t>Суть </a:t>
            </a:r>
            <a:r>
              <a:rPr lang="ru-RU" u="sng" dirty="0"/>
              <a:t>спора: </a:t>
            </a:r>
            <a:r>
              <a:rPr lang="ru-RU" dirty="0"/>
              <a:t>Подрядчик (должник) выполнял ремонт квартиры для заказчика (кредитор). Подрядчик не проверил качество используемых строительных материалов, в результате чего появились дефекты в отделке. </a:t>
            </a:r>
            <a:endParaRPr lang="ru-RU" dirty="0" smtClean="0"/>
          </a:p>
          <a:p>
            <a:pPr marL="0" indent="0" algn="r">
              <a:buNone/>
            </a:pPr>
            <a:r>
              <a:rPr lang="ru-RU" u="sng" dirty="0" smtClean="0"/>
              <a:t>Судебные </a:t>
            </a:r>
            <a:r>
              <a:rPr lang="ru-RU" u="sng" dirty="0"/>
              <a:t>решения: </a:t>
            </a:r>
            <a:r>
              <a:rPr lang="ru-RU" dirty="0"/>
              <a:t>Суд признал подрядчика виновным в ненадлежащем исполнении работ, так как он не проявил необходимой осторожности при выборе материалов. Суд обязал подрядчика переделать работы за свой счет, а также взыскал с него компенсацию убытков, понесенных заказчиком в связи с некачественными работами.</a:t>
            </a:r>
          </a:p>
        </p:txBody>
      </p:sp>
    </p:spTree>
    <p:extLst>
      <p:ext uri="{BB962C8B-B14F-4D97-AF65-F5344CB8AC3E}">
        <p14:creationId xmlns:p14="http://schemas.microsoft.com/office/powerpoint/2010/main" val="4080426476"/>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26.  Исполнение обязательств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buNone/>
            </a:pPr>
            <a:r>
              <a:rPr lang="ru-RU" b="1" dirty="0"/>
              <a:t>ГК РФ Статья 319.1. Погашение требований по однородным </a:t>
            </a:r>
            <a:r>
              <a:rPr lang="ru-RU" b="1" dirty="0" smtClean="0"/>
              <a:t>обязательствам</a:t>
            </a:r>
          </a:p>
          <a:p>
            <a:r>
              <a:rPr lang="ru-RU" u="sng" dirty="0" smtClean="0">
                <a:solidFill>
                  <a:prstClr val="black">
                    <a:lumMod val="50000"/>
                    <a:lumOff val="50000"/>
                  </a:prstClr>
                </a:solidFill>
              </a:rPr>
              <a:t>Объект</a:t>
            </a:r>
            <a:r>
              <a:rPr lang="ru-RU" dirty="0">
                <a:solidFill>
                  <a:prstClr val="black">
                    <a:lumMod val="50000"/>
                    <a:lumOff val="50000"/>
                  </a:prstClr>
                </a:solidFill>
              </a:rPr>
              <a:t>: Сфера </a:t>
            </a:r>
            <a:r>
              <a:rPr lang="ru-RU" dirty="0" smtClean="0">
                <a:solidFill>
                  <a:prstClr val="black">
                    <a:lumMod val="50000"/>
                    <a:lumOff val="50000"/>
                  </a:prstClr>
                </a:solidFill>
              </a:rPr>
              <a:t>погашения </a:t>
            </a:r>
            <a:r>
              <a:rPr lang="ru-RU" dirty="0">
                <a:solidFill>
                  <a:prstClr val="black">
                    <a:lumMod val="50000"/>
                    <a:lumOff val="50000"/>
                  </a:prstClr>
                </a:solidFill>
              </a:rPr>
              <a:t>требований по однородным </a:t>
            </a:r>
            <a:r>
              <a:rPr lang="ru-RU" dirty="0" smtClean="0">
                <a:solidFill>
                  <a:prstClr val="black">
                    <a:lumMod val="50000"/>
                    <a:lumOff val="50000"/>
                  </a:prstClr>
                </a:solidFill>
              </a:rPr>
              <a:t>обязательствам</a:t>
            </a:r>
          </a:p>
          <a:p>
            <a:r>
              <a:rPr lang="ru-RU" u="sng" dirty="0" smtClean="0">
                <a:solidFill>
                  <a:prstClr val="black">
                    <a:lumMod val="50000"/>
                    <a:lumOff val="50000"/>
                  </a:prstClr>
                </a:solidFill>
              </a:rPr>
              <a:t>Объективная </a:t>
            </a:r>
            <a:r>
              <a:rPr lang="ru-RU" u="sng" dirty="0">
                <a:solidFill>
                  <a:prstClr val="black">
                    <a:lumMod val="50000"/>
                    <a:lumOff val="50000"/>
                  </a:prstClr>
                </a:solidFill>
              </a:rPr>
              <a:t>сторона: </a:t>
            </a:r>
            <a:endParaRPr lang="ru-RU" u="sng" dirty="0" smtClean="0">
              <a:solidFill>
                <a:prstClr val="black">
                  <a:lumMod val="50000"/>
                  <a:lumOff val="50000"/>
                </a:prstClr>
              </a:solidFill>
            </a:endParaRPr>
          </a:p>
          <a:p>
            <a:pPr marL="0" indent="0">
              <a:buNone/>
            </a:pPr>
            <a:r>
              <a:rPr lang="ru-RU" dirty="0"/>
              <a:t>В случае, если исполненного должником недостаточно для погашения всех однородных обязательств должника перед кредитором, исполненное засчитывается в счет обязательства, указанного должником при исполнении или без промедления после исполнения.</a:t>
            </a:r>
          </a:p>
          <a:p>
            <a:pPr marL="0" indent="0">
              <a:buNone/>
            </a:pPr>
            <a:r>
              <a:rPr lang="ru-RU" dirty="0" smtClean="0"/>
              <a:t>Если </a:t>
            </a:r>
            <a:r>
              <a:rPr lang="ru-RU" dirty="0"/>
              <a:t>иное не предусмотрено законом или соглашением сторон, в случаях, когда должник не указал, в счет какого из однородных обязательств осуществлено исполнение, и среди таких обязательств имеются те, по которым кредитор имеет обеспечение, исполнение засчитывается в пользу обязательств, по которым кредитор не имеет обеспечения.</a:t>
            </a:r>
            <a:endParaRPr lang="ru-RU" u="sng" dirty="0">
              <a:solidFill>
                <a:prstClr val="black">
                  <a:lumMod val="50000"/>
                  <a:lumOff val="50000"/>
                </a:prstClr>
              </a:solidFill>
            </a:endParaRPr>
          </a:p>
          <a:p>
            <a:r>
              <a:rPr lang="ru-RU" dirty="0">
                <a:solidFill>
                  <a:prstClr val="black">
                    <a:lumMod val="50000"/>
                    <a:lumOff val="50000"/>
                  </a:prstClr>
                </a:solidFill>
              </a:rPr>
              <a:t> </a:t>
            </a:r>
            <a:r>
              <a:rPr lang="ru-RU" u="sng" dirty="0">
                <a:solidFill>
                  <a:prstClr val="black">
                    <a:lumMod val="50000"/>
                    <a:lumOff val="50000"/>
                  </a:prstClr>
                </a:solidFill>
              </a:rPr>
              <a:t>Субъект: </a:t>
            </a:r>
          </a:p>
          <a:p>
            <a:pPr lvl="0">
              <a:buFont typeface="Courier New" pitchFamily="49" charset="0"/>
              <a:buChar char="o"/>
            </a:pPr>
            <a:r>
              <a:rPr lang="ru-RU" dirty="0"/>
              <a:t>Должник: Это сторона, которая обязана погасить свои обязательства</a:t>
            </a:r>
            <a:r>
              <a:rPr lang="ru-RU" dirty="0" smtClean="0"/>
              <a:t>. </a:t>
            </a:r>
          </a:p>
          <a:p>
            <a:pPr lvl="0">
              <a:buFont typeface="Courier New" pitchFamily="49" charset="0"/>
              <a:buChar char="o"/>
            </a:pPr>
            <a:r>
              <a:rPr lang="ru-RU" dirty="0" smtClean="0"/>
              <a:t>Кредитор</a:t>
            </a:r>
            <a:r>
              <a:rPr lang="ru-RU" dirty="0"/>
              <a:t>: Это сторона, которая имеет право требовать от должника погашения обязательства. </a:t>
            </a:r>
            <a:endParaRPr lang="ru-RU" dirty="0" smtClean="0"/>
          </a:p>
          <a:p>
            <a:pPr marL="0" lvl="0" indent="0">
              <a:buNone/>
            </a:pPr>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lvl="0">
              <a:buFont typeface="Courier New" pitchFamily="49" charset="0"/>
              <a:buChar char="o"/>
            </a:pPr>
            <a:r>
              <a:rPr lang="ru-RU" dirty="0"/>
              <a:t>Умысел </a:t>
            </a:r>
            <a:endParaRPr lang="ru-RU" dirty="0" smtClean="0"/>
          </a:p>
          <a:p>
            <a:pPr marL="0" lvl="0" indent="0">
              <a:buNone/>
            </a:pPr>
            <a:r>
              <a:rPr lang="ru-RU" i="1" dirty="0" smtClean="0"/>
              <a:t>Примеры:</a:t>
            </a:r>
          </a:p>
          <a:p>
            <a:pPr marL="0" lvl="0" indent="0">
              <a:buNone/>
            </a:pPr>
            <a:r>
              <a:rPr lang="ru-RU" dirty="0"/>
              <a:t>Должник скрывает свои активы, чтобы не выплачивать долг кредитору. </a:t>
            </a:r>
            <a:endParaRPr lang="ru-RU" dirty="0" smtClean="0"/>
          </a:p>
          <a:p>
            <a:pPr marL="0" lvl="0" indent="0">
              <a:buNone/>
            </a:pPr>
            <a:r>
              <a:rPr lang="ru-RU" dirty="0" smtClean="0"/>
              <a:t>Должник</a:t>
            </a:r>
            <a:r>
              <a:rPr lang="ru-RU" dirty="0"/>
              <a:t>, зная о своей финансовой несостоятельности, берет на себя новые обязательства, заведомо не планируя их выполнять.</a:t>
            </a:r>
          </a:p>
          <a:p>
            <a:pPr lvl="0">
              <a:buFont typeface="Courier New" pitchFamily="49" charset="0"/>
              <a:buChar char="o"/>
            </a:pPr>
            <a:r>
              <a:rPr lang="ru-RU" dirty="0" smtClean="0"/>
              <a:t>Неосторожность</a:t>
            </a:r>
          </a:p>
          <a:p>
            <a:pPr marL="0" lvl="0" indent="0">
              <a:buNone/>
            </a:pPr>
            <a:r>
              <a:rPr lang="ru-RU" i="1" dirty="0" smtClean="0"/>
              <a:t>Примеры:</a:t>
            </a:r>
          </a:p>
          <a:p>
            <a:pPr marL="0" lvl="0" indent="0">
              <a:buNone/>
            </a:pPr>
            <a:r>
              <a:rPr lang="ru-RU" dirty="0"/>
              <a:t>Должник забывает о сроке платежа и не успевает его произвести вовремя. </a:t>
            </a:r>
            <a:endParaRPr lang="ru-RU" dirty="0" smtClean="0"/>
          </a:p>
          <a:p>
            <a:pPr marL="0" lvl="0" indent="0">
              <a:buNone/>
            </a:pPr>
            <a:r>
              <a:rPr lang="ru-RU" dirty="0" smtClean="0"/>
              <a:t>Должник </a:t>
            </a:r>
            <a:r>
              <a:rPr lang="ru-RU" dirty="0"/>
              <a:t>неверно рассчитывает сумму платежа, в результате чего перечисляет недостаточную сумму.</a:t>
            </a:r>
            <a:endParaRPr lang="ru-RU" i="1" dirty="0"/>
          </a:p>
          <a:p>
            <a:endParaRPr lang="ru-RU" dirty="0"/>
          </a:p>
        </p:txBody>
      </p:sp>
    </p:spTree>
    <p:extLst>
      <p:ext uri="{BB962C8B-B14F-4D97-AF65-F5344CB8AC3E}">
        <p14:creationId xmlns:p14="http://schemas.microsoft.com/office/powerpoint/2010/main" val="594309178"/>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26.  Исполнение обязательств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5976664"/>
          </a:xfrm>
        </p:spPr>
        <p:txBody>
          <a:bodyPr>
            <a:normAutofit fontScale="55000" lnSpcReduction="20000"/>
          </a:bodyPr>
          <a:lstStyle/>
          <a:p>
            <a:pPr marL="0" indent="0">
              <a:buNone/>
            </a:pPr>
            <a:r>
              <a:rPr lang="ru-RU" sz="3300" b="1" dirty="0"/>
              <a:t>ГК РФ Статья 319.1. Погашение требований по однородным обязательствам</a:t>
            </a:r>
          </a:p>
          <a:p>
            <a:r>
              <a:rPr lang="ru-RU" sz="2500" dirty="0"/>
              <a:t>Под однородными обязательствами, которые упоминаются в комментируемой статье, следует понимать обязательства, у которых одинаковый предмет исполнения (уплата денег, передача однородных товаров и др</a:t>
            </a:r>
            <a:r>
              <a:rPr lang="ru-RU" sz="2500" dirty="0" smtClean="0"/>
              <a:t>.).</a:t>
            </a:r>
          </a:p>
          <a:p>
            <a:r>
              <a:rPr lang="ru-RU" sz="2500" dirty="0"/>
              <a:t>Возможны ситуации, когда исполненного должником недостаточно для погашения всех однородных обязательств должника перед кредитором. Например, речь идет о ситуациях, когда одноименные (однородные) товары поставляются не по одному договору, а по нескольким и при этом количество поставленных товаров недостаточно для погашения обязательств поставщика по всем договорам. В таких случаях возникает вопрос об очередности восполнения недопоставки. Закон счел возможным предоставить поставщику право выбирать, по каким из невыполненных обязательств будет проводиться погашение долга.</a:t>
            </a:r>
          </a:p>
          <a:p>
            <a:r>
              <a:rPr lang="ru-RU" sz="2500" dirty="0"/>
              <a:t>При этом очередность исполнения должна быть указана должником при исполнении обязательства или без промедления после исполнения.</a:t>
            </a:r>
          </a:p>
          <a:p>
            <a:r>
              <a:rPr lang="ru-RU" sz="2500" dirty="0"/>
              <a:t>В п. 2 комментируемой статьи речь идет о случаях, когда должник не указал, в счет какого из однородных обязательств должно быть осуществлено исполнение, и среди таких обязательств имеются те, по которым кредитор имеет обеспечение. В таких случаях исполнение должно засчитываться в пользу обязательств, по которым кредитор не имеет обеспечения; при этом в нем указано, что данное общее правило применяется постольку, поскольку иное не предусмотрено законом или соглашением сторон</a:t>
            </a:r>
            <a:r>
              <a:rPr lang="ru-RU" sz="2500" dirty="0" smtClean="0"/>
              <a:t>.</a:t>
            </a:r>
          </a:p>
          <a:p>
            <a:r>
              <a:rPr lang="ru-RU" sz="2500" dirty="0"/>
              <a:t>Положения пункта 3 статьи 319.1 ГК РФ подлежат применению к тем случаям, когда имеются только обеспеченные либо только необеспеченные однородные обязательства с различными сроками исполнения. При этом из необеспеченных или из обеспеченных обязательств преимущество имеет то обязательство, срок исполнения которого наступил или наступит раньше, либо, когда обязательство не имеет срока исполнения, то обязательство, которое возникло раньше. Если сроки исполнения обеспеченных либо необеспеченных обязательств наступили одновременно, исполнение между ними распределяется пропорционально.</a:t>
            </a:r>
          </a:p>
          <a:p>
            <a:r>
              <a:rPr lang="ru-RU" sz="2500" dirty="0"/>
              <a:t>Вместе с тем, если среди однородных обязательств имеются те, по которым срок исполнения наступил, и те, срок исполнения по которым не наступил, исполненное в первую очередь распределяется между обязательствами, срок исполнения по которым наступил в соответствии с правилами, предусмотренными пунктами 2 и 3 статьи 319.1 ГК РФ.</a:t>
            </a:r>
          </a:p>
          <a:p>
            <a:endParaRPr lang="ru-RU" dirty="0"/>
          </a:p>
        </p:txBody>
      </p:sp>
    </p:spTree>
    <p:extLst>
      <p:ext uri="{BB962C8B-B14F-4D97-AF65-F5344CB8AC3E}">
        <p14:creationId xmlns:p14="http://schemas.microsoft.com/office/powerpoint/2010/main" val="2476892068"/>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26.  Исполнение обязательств</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764704"/>
            <a:ext cx="9144000" cy="6093296"/>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smtClean="0"/>
              <a:t>319.1</a:t>
            </a:r>
          </a:p>
          <a:p>
            <a:pPr marL="0" lvl="0" indent="0" algn="ctr">
              <a:buNone/>
            </a:pPr>
            <a:endParaRPr lang="ru-RU" b="1" dirty="0"/>
          </a:p>
          <a:p>
            <a:endParaRPr lang="ru-RU" b="1" dirty="0"/>
          </a:p>
          <a:p>
            <a:pPr marL="0" lvl="0" indent="0">
              <a:buNone/>
            </a:pPr>
            <a:r>
              <a:rPr lang="ru-RU" u="sng" dirty="0">
                <a:solidFill>
                  <a:prstClr val="black">
                    <a:lumMod val="50000"/>
                    <a:lumOff val="50000"/>
                  </a:prstClr>
                </a:solidFill>
              </a:rPr>
              <a:t>Суть спора:</a:t>
            </a:r>
          </a:p>
          <a:p>
            <a:pPr marL="0" lvl="0" indent="0">
              <a:buNone/>
            </a:pPr>
            <a:r>
              <a:rPr lang="ru-RU" dirty="0"/>
              <a:t>Физическое лицо "А" взяло кредиты в нескольких банках (кредиторы) на общую сумму 1 млн. рублей. Зная о своей неспособности выплатить долг, "А" скрыл свои активы и перевел их на родственников.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"А" виновным в мошенничестве, так как он умышленно не погашал свои обязательства, скрывая свои активы. Суд обязал "А" вернуть деньги всем кредиторам и взыскал с него штрафы</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marL="0" lv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a:t>
            </a:r>
          </a:p>
          <a:p>
            <a:pPr marL="0" lvl="0" indent="0" algn="r">
              <a:buNone/>
            </a:pPr>
            <a:r>
              <a:rPr lang="ru-RU" dirty="0"/>
              <a:t>Компания "Б" заключила договоры поставки с несколькими поставщиками (кредиторы). "Б" не проверила финансовую устойчивость одного из поставщиков, в результате чего он не смог вовремя поставить товар.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endParaRPr lang="ru-RU" dirty="0">
              <a:solidFill>
                <a:prstClr val="black">
                  <a:lumMod val="50000"/>
                  <a:lumOff val="50000"/>
                </a:prstClr>
              </a:solidFill>
            </a:endParaRPr>
          </a:p>
          <a:p>
            <a:pPr marL="0" lvl="0" indent="0" algn="r">
              <a:buNone/>
            </a:pPr>
            <a:r>
              <a:rPr lang="ru-RU" dirty="0"/>
              <a:t>Суд признал "Б" виновной в ненадлежащем исполнении договора поставки, так как компания не проявила должной осторожности при выборе поставщика. Суд обязал "Б" оплатить стоимость товара и возместить убытки кредитору.</a:t>
            </a:r>
          </a:p>
        </p:txBody>
      </p:sp>
    </p:spTree>
    <p:extLst>
      <p:ext uri="{BB962C8B-B14F-4D97-AF65-F5344CB8AC3E}">
        <p14:creationId xmlns:p14="http://schemas.microsoft.com/office/powerpoint/2010/main" val="1834596379"/>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4000" dirty="0">
                <a:effectLst>
                  <a:outerShdw blurRad="38100" dist="38100" dir="2700000" algn="tl">
                    <a:srgbClr val="000000">
                      <a:alpha val="43137"/>
                    </a:srgbClr>
                  </a:outerShdw>
                </a:effectLst>
              </a:rPr>
              <a:t>27.  Обеспечение исполнения обязательств</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340768"/>
            <a:ext cx="9144000" cy="5517232"/>
          </a:xfrm>
        </p:spPr>
        <p:txBody>
          <a:bodyPr>
            <a:normAutofit fontScale="55000" lnSpcReduction="20000"/>
          </a:bodyPr>
          <a:lstStyle/>
          <a:p>
            <a:pPr lvl="0"/>
            <a:r>
              <a:rPr lang="ru-RU" sz="2900" dirty="0">
                <a:solidFill>
                  <a:prstClr val="black">
                    <a:lumMod val="50000"/>
                    <a:lumOff val="50000"/>
                  </a:prstClr>
                </a:solidFill>
              </a:rPr>
              <a:t>Объект: </a:t>
            </a:r>
            <a:r>
              <a:rPr lang="ru-RU" sz="2900" dirty="0" smtClean="0">
                <a:solidFill>
                  <a:prstClr val="black">
                    <a:lumMod val="50000"/>
                    <a:lumOff val="50000"/>
                  </a:prstClr>
                </a:solidFill>
              </a:rPr>
              <a:t>сфера обеспечения исполнения </a:t>
            </a:r>
            <a:r>
              <a:rPr lang="ru-RU" sz="2900" dirty="0">
                <a:solidFill>
                  <a:prstClr val="black">
                    <a:lumMod val="50000"/>
                    <a:lumOff val="50000"/>
                  </a:prstClr>
                </a:solidFill>
              </a:rPr>
              <a:t>обязательств</a:t>
            </a:r>
          </a:p>
          <a:p>
            <a:pPr lvl="0"/>
            <a:endParaRPr lang="ru-RU" sz="2900" dirty="0">
              <a:solidFill>
                <a:prstClr val="black">
                  <a:lumMod val="50000"/>
                  <a:lumOff val="50000"/>
                </a:prstClr>
              </a:solidFill>
            </a:endParaRPr>
          </a:p>
          <a:p>
            <a:pPr lvl="0"/>
            <a:r>
              <a:rPr lang="ru-RU" sz="2900" dirty="0">
                <a:solidFill>
                  <a:prstClr val="black">
                    <a:lumMod val="50000"/>
                    <a:lumOff val="50000"/>
                  </a:prstClr>
                </a:solidFill>
              </a:rPr>
              <a:t>Объективная сторона: </a:t>
            </a:r>
          </a:p>
          <a:p>
            <a:pPr marL="0" indent="0">
              <a:buNone/>
            </a:pPr>
            <a:r>
              <a:rPr lang="ru-RU" sz="2900" dirty="0"/>
              <a:t>Исполнение обязательств может обеспечиваться неустойкой, залогом, удержанием вещи должника, поручительством, независимой гарантией, задатком, обеспечительным платежом и другими способами, предусмотренными </a:t>
            </a:r>
            <a:r>
              <a:rPr lang="ru-RU" sz="2900" dirty="0" smtClean="0"/>
              <a:t>законом</a:t>
            </a:r>
            <a:r>
              <a:rPr lang="ru-RU" sz="2900" dirty="0"/>
              <a:t> или договором.</a:t>
            </a:r>
          </a:p>
          <a:p>
            <a:pPr marL="0" indent="0">
              <a:buNone/>
            </a:pPr>
            <a:r>
              <a:rPr lang="ru-RU" sz="2900" dirty="0" smtClean="0"/>
              <a:t>Недействительность </a:t>
            </a:r>
            <a:r>
              <a:rPr lang="ru-RU" sz="2900" dirty="0"/>
              <a:t>соглашения об обеспечении исполнения обязательства не влечет недействительности соглашения, из которого возникло основное обязательство</a:t>
            </a:r>
            <a:r>
              <a:rPr lang="ru-RU" sz="2900" dirty="0" smtClean="0"/>
              <a:t>.</a:t>
            </a:r>
          </a:p>
          <a:p>
            <a:pPr marL="0" indent="0">
              <a:buNone/>
            </a:pPr>
            <a:r>
              <a:rPr lang="ru-RU" sz="2900" dirty="0"/>
              <a:t>При недействительности соглашения, из которого возникло основное обязательство, обеспеченными считаются связанные с последствиями такой недействительности обязанности по возврату имущества, полученного по основному обязательству.</a:t>
            </a:r>
          </a:p>
          <a:p>
            <a:pPr marL="0" indent="0">
              <a:buNone/>
            </a:pPr>
            <a:r>
              <a:rPr lang="ru-RU" sz="2900" dirty="0"/>
              <a:t>Прекращение основного обязательства влечет прекращение обеспечивающего его обязательства, если иное не предусмотрено законом или договором.</a:t>
            </a:r>
          </a:p>
          <a:p>
            <a:pPr marL="0" indent="0">
              <a:buNone/>
            </a:pPr>
            <a:endParaRPr lang="ru-RU" sz="2900" dirty="0" smtClean="0"/>
          </a:p>
          <a:p>
            <a:pPr marL="0" indent="0">
              <a:buNone/>
            </a:pPr>
            <a:endParaRPr lang="ru-RU" sz="2900" dirty="0">
              <a:solidFill>
                <a:prstClr val="black">
                  <a:lumMod val="50000"/>
                  <a:lumOff val="50000"/>
                </a:prstClr>
              </a:solidFill>
            </a:endParaRPr>
          </a:p>
          <a:p>
            <a:pPr lvl="0"/>
            <a:r>
              <a:rPr lang="ru-RU" sz="2900" dirty="0">
                <a:solidFill>
                  <a:prstClr val="black">
                    <a:lumMod val="50000"/>
                    <a:lumOff val="50000"/>
                  </a:prstClr>
                </a:solidFill>
              </a:rPr>
              <a:t>Субъект: </a:t>
            </a:r>
            <a:r>
              <a:rPr lang="ru-RU" sz="2900" dirty="0"/>
              <a:t>Должник, </a:t>
            </a:r>
            <a:r>
              <a:rPr lang="ru-RU" sz="2900" dirty="0" smtClean="0"/>
              <a:t>Кредитор, </a:t>
            </a:r>
            <a:r>
              <a:rPr lang="ru-RU" sz="2900" dirty="0"/>
              <a:t>Третье </a:t>
            </a:r>
            <a:r>
              <a:rPr lang="ru-RU" sz="2900" dirty="0" smtClean="0"/>
              <a:t>лицо.</a:t>
            </a:r>
            <a:endParaRPr lang="ru-RU" sz="2900" dirty="0"/>
          </a:p>
          <a:p>
            <a:pPr lvl="0"/>
            <a:endParaRPr lang="ru-RU" sz="2900" dirty="0">
              <a:solidFill>
                <a:prstClr val="black">
                  <a:lumMod val="50000"/>
                  <a:lumOff val="50000"/>
                </a:prstClr>
              </a:solidFill>
            </a:endParaRPr>
          </a:p>
          <a:p>
            <a:pPr lvl="0"/>
            <a:r>
              <a:rPr lang="ru-RU" sz="2900" dirty="0">
                <a:solidFill>
                  <a:prstClr val="black">
                    <a:lumMod val="50000"/>
                    <a:lumOff val="50000"/>
                  </a:prstClr>
                </a:solidFill>
              </a:rPr>
              <a:t>Субъективная сторона: умысел и неосторожность.</a:t>
            </a:r>
          </a:p>
          <a:p>
            <a:pPr lvl="0"/>
            <a:endParaRPr lang="ru-RU" sz="2900" dirty="0">
              <a:solidFill>
                <a:prstClr val="black">
                  <a:lumMod val="50000"/>
                  <a:lumOff val="50000"/>
                </a:prstClr>
              </a:solidFill>
            </a:endParaRPr>
          </a:p>
          <a:p>
            <a:r>
              <a:rPr lang="ru-RU" sz="2900" dirty="0">
                <a:solidFill>
                  <a:prstClr val="black">
                    <a:lumMod val="50000"/>
                    <a:lumOff val="50000"/>
                  </a:prstClr>
                </a:solidFill>
              </a:rPr>
              <a:t>Предмет: договор</a:t>
            </a:r>
          </a:p>
          <a:p>
            <a:endParaRPr lang="ru-RU" dirty="0"/>
          </a:p>
        </p:txBody>
      </p:sp>
    </p:spTree>
    <p:extLst>
      <p:ext uri="{BB962C8B-B14F-4D97-AF65-F5344CB8AC3E}">
        <p14:creationId xmlns:p14="http://schemas.microsoft.com/office/powerpoint/2010/main" val="1163819253"/>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27.  Обеспечение исполнения обязательств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268760"/>
            <a:ext cx="9144000" cy="5589240"/>
          </a:xfrm>
        </p:spPr>
        <p:txBody>
          <a:bodyPr>
            <a:noAutofit/>
          </a:bodyPr>
          <a:lstStyle/>
          <a:p>
            <a:pPr lvl="0"/>
            <a:r>
              <a:rPr lang="ru-RU" sz="1600" dirty="0">
                <a:solidFill>
                  <a:prstClr val="black">
                    <a:lumMod val="50000"/>
                    <a:lumOff val="50000"/>
                  </a:prstClr>
                </a:solidFill>
              </a:rPr>
              <a:t>Объект</a:t>
            </a:r>
            <a:r>
              <a:rPr lang="ru-RU" sz="1100" dirty="0">
                <a:solidFill>
                  <a:prstClr val="black">
                    <a:lumMod val="50000"/>
                    <a:lumOff val="50000"/>
                  </a:prstClr>
                </a:solidFill>
              </a:rPr>
              <a:t>: </a:t>
            </a:r>
          </a:p>
          <a:p>
            <a:pPr marL="0" lvl="0" indent="0">
              <a:buNone/>
            </a:pPr>
            <a:r>
              <a:rPr lang="ru-RU" sz="1100" dirty="0">
                <a:solidFill>
                  <a:prstClr val="black">
                    <a:lumMod val="50000"/>
                    <a:lumOff val="50000"/>
                  </a:prstClr>
                </a:solidFill>
              </a:rPr>
              <a:t>Объектом является сфера обеспечения исполнения </a:t>
            </a:r>
            <a:r>
              <a:rPr lang="ru-RU" sz="1100" dirty="0" smtClean="0">
                <a:solidFill>
                  <a:prstClr val="black">
                    <a:lumMod val="50000"/>
                    <a:lumOff val="50000"/>
                  </a:prstClr>
                </a:solidFill>
              </a:rPr>
              <a:t>обязательств</a:t>
            </a:r>
          </a:p>
          <a:p>
            <a:pPr marL="0" lvl="0" indent="0">
              <a:buNone/>
            </a:pPr>
            <a:endParaRPr lang="ru-RU" sz="1100" dirty="0">
              <a:solidFill>
                <a:prstClr val="black">
                  <a:lumMod val="50000"/>
                  <a:lumOff val="50000"/>
                </a:prstClr>
              </a:solidFill>
            </a:endParaRPr>
          </a:p>
          <a:p>
            <a:pPr lvl="0"/>
            <a:r>
              <a:rPr lang="ru-RU" sz="1600" dirty="0">
                <a:solidFill>
                  <a:prstClr val="black">
                    <a:lumMod val="50000"/>
                    <a:lumOff val="50000"/>
                  </a:prstClr>
                </a:solidFill>
              </a:rPr>
              <a:t>Объективная сторона: </a:t>
            </a:r>
          </a:p>
          <a:p>
            <a:pPr marL="0" indent="0">
              <a:buNone/>
            </a:pPr>
            <a:r>
              <a:rPr lang="ru-RU" sz="1100" dirty="0" smtClean="0"/>
              <a:t>Существуют </a:t>
            </a:r>
            <a:r>
              <a:rPr lang="ru-RU" sz="1100" dirty="0"/>
              <a:t>различные способы обеспечения исполнения обязательств:</a:t>
            </a:r>
          </a:p>
          <a:p>
            <a:pPr lvl="0">
              <a:buFont typeface="Courier New" pitchFamily="49" charset="0"/>
              <a:buChar char="o"/>
            </a:pPr>
            <a:r>
              <a:rPr lang="ru-RU" sz="1100" dirty="0" smtClean="0"/>
              <a:t>Неустойка</a:t>
            </a:r>
            <a:r>
              <a:rPr lang="ru-RU" sz="1100" dirty="0"/>
              <a:t> -</a:t>
            </a:r>
            <a:r>
              <a:rPr lang="ru-RU" sz="1100" b="1" dirty="0"/>
              <a:t> </a:t>
            </a:r>
            <a:r>
              <a:rPr lang="ru-RU" sz="1100" dirty="0"/>
              <a:t>определенная законом или договором денежная сумма, которую должник обязан уплатить кредитору в случае неисполнения или ненадлежащего исполнения обязательства, в частности в случае просрочки исполнения. </a:t>
            </a:r>
          </a:p>
          <a:p>
            <a:pPr lvl="0">
              <a:buFont typeface="Courier New" pitchFamily="49" charset="0"/>
              <a:buChar char="o"/>
            </a:pPr>
            <a:r>
              <a:rPr lang="ru-RU" sz="1100" dirty="0" smtClean="0"/>
              <a:t>Залог. </a:t>
            </a:r>
            <a:r>
              <a:rPr lang="ru-RU" sz="1100" dirty="0"/>
              <a:t>В силу залога кредитор по обеспеченному залогом обязательству (залогодержатель) имеет право в случае неисполнения или ненадлежащего исполнения должником этого обязательства получить удовлетворение из стоимости заложенного имущества (предмета залога) преимущественно перед другими кредиторами лица, которому принадлежит заложенное имущество (залогодателя).</a:t>
            </a:r>
            <a:endParaRPr lang="ru-RU" sz="1100" dirty="0" smtClean="0"/>
          </a:p>
          <a:p>
            <a:pPr lvl="0">
              <a:buFont typeface="Courier New" pitchFamily="49" charset="0"/>
              <a:buChar char="o"/>
            </a:pPr>
            <a:r>
              <a:rPr lang="ru-RU" sz="1100" dirty="0" smtClean="0"/>
              <a:t>Удержание вещи. </a:t>
            </a:r>
            <a:r>
              <a:rPr lang="ru-RU" sz="1100" dirty="0"/>
              <a:t>Кредитор, у которого находится вещь, подлежащая передаче должнику либо лицу, указанному должником, вправе в случае неисполнения должником в срок обязательства по оплате этой вещи или возмещению кредитору связанных с нею издержек и других убытков удерживать ее до тех пор, пока соответствующее обязательство не будет исполнено.</a:t>
            </a:r>
            <a:endParaRPr lang="ru-RU" sz="1100" dirty="0" smtClean="0"/>
          </a:p>
          <a:p>
            <a:pPr lvl="0">
              <a:buFont typeface="Courier New" pitchFamily="49" charset="0"/>
              <a:buChar char="o"/>
            </a:pPr>
            <a:r>
              <a:rPr lang="ru-RU" sz="1100" dirty="0" smtClean="0"/>
              <a:t>Поручительство. </a:t>
            </a:r>
            <a:r>
              <a:rPr lang="ru-RU" sz="1100" dirty="0"/>
              <a:t>По договору поручительства поручитель обязывается перед кредитором другого лица отвечать за исполнение последним его обязательства полностью или в части. </a:t>
            </a:r>
          </a:p>
          <a:p>
            <a:pPr lvl="0">
              <a:buFont typeface="Courier New" pitchFamily="49" charset="0"/>
              <a:buChar char="o"/>
            </a:pPr>
            <a:r>
              <a:rPr lang="ru-RU" sz="1100" dirty="0"/>
              <a:t>Независимая </a:t>
            </a:r>
            <a:r>
              <a:rPr lang="ru-RU" sz="1100" dirty="0" smtClean="0"/>
              <a:t>гарантия. </a:t>
            </a:r>
            <a:r>
              <a:rPr lang="ru-RU" sz="1100" dirty="0"/>
              <a:t>По независимой гарантии гарант принимает на себя по просьбе другого лица (принципала) обязательство уплатить указанному им третьему лицу (бенефициару) определенную денежную сумму в соответствии с условиями данного гарантом обязательства независимо от действительности обеспечиваемого такой гарантией обязательства.</a:t>
            </a:r>
          </a:p>
          <a:p>
            <a:pPr>
              <a:buFont typeface="Courier New" pitchFamily="49" charset="0"/>
              <a:buChar char="o"/>
            </a:pPr>
            <a:r>
              <a:rPr lang="ru-RU" sz="1100" dirty="0" smtClean="0"/>
              <a:t>Задаток </a:t>
            </a:r>
            <a:r>
              <a:rPr lang="ru-RU" sz="1100" dirty="0"/>
              <a:t>-</a:t>
            </a:r>
            <a:r>
              <a:rPr lang="ru-RU" sz="1100" b="1" dirty="0"/>
              <a:t> </a:t>
            </a:r>
            <a:r>
              <a:rPr lang="ru-RU" sz="1100" dirty="0"/>
              <a:t>денежная сумма, выдаваемая одной из договаривающихся сторон в счет причитающихся с нее по договору платежей другой стороне, в доказательство заключения договора и в обеспечение его исполнения</a:t>
            </a:r>
            <a:r>
              <a:rPr lang="ru-RU" sz="1100" dirty="0" smtClean="0"/>
              <a:t>.</a:t>
            </a:r>
            <a:endParaRPr lang="ru-RU" sz="1100" dirty="0"/>
          </a:p>
          <a:p>
            <a:pPr>
              <a:buFont typeface="Courier New" pitchFamily="49" charset="0"/>
              <a:buChar char="o"/>
            </a:pPr>
            <a:r>
              <a:rPr lang="ru-RU" sz="1100" dirty="0"/>
              <a:t>Обеспечительный </a:t>
            </a:r>
            <a:r>
              <a:rPr lang="ru-RU" sz="1100" dirty="0" smtClean="0"/>
              <a:t>платеж. </a:t>
            </a:r>
            <a:r>
              <a:rPr lang="ru-RU" sz="1100" dirty="0"/>
              <a:t>Денежное обязательство, в том числе обязанность возместить убытки или уплатить неустойку в случае нарушения договора, и обязательство  стороны или сторон сделки уплачивать денежные суммы в зависимости от изменения цен на товары, ценные бумаги, курса соответствующей валюты, величины процентных ставок, уровня инфляции или от значений, рассчитываемых на основании совокупности указанных показателей, по соглашению сторон могут быть обеспечены внесением одной из сторон в пользу другой стороны определенной денежной суммы (обеспечительный платеж). </a:t>
            </a:r>
          </a:p>
        </p:txBody>
      </p:sp>
    </p:spTree>
    <p:extLst>
      <p:ext uri="{BB962C8B-B14F-4D97-AF65-F5344CB8AC3E}">
        <p14:creationId xmlns:p14="http://schemas.microsoft.com/office/powerpoint/2010/main" val="3453717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75456"/>
            <a:ext cx="8229600" cy="1600200"/>
          </a:xfrm>
        </p:spPr>
        <p:txBody>
          <a:bodyPr/>
          <a:lstStyle/>
          <a:p>
            <a:r>
              <a:rPr lang="ru-RU" sz="4000" dirty="0">
                <a:solidFill>
                  <a:srgbClr val="323232"/>
                </a:solidFill>
                <a:effectLst>
                  <a:outerShdw blurRad="38100" dist="38100" dir="2700000" algn="tl">
                    <a:srgbClr val="000000">
                      <a:alpha val="43137"/>
                    </a:srgbClr>
                  </a:outerShdw>
                </a:effectLst>
              </a:rPr>
              <a:t>3.  Граждане (физические лица)</a:t>
            </a: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908720"/>
            <a:ext cx="9144000" cy="5949280"/>
          </a:xfrm>
        </p:spPr>
        <p:txBody>
          <a:bodyPr>
            <a:normAutofit fontScale="55000" lnSpcReduction="20000"/>
          </a:bodyPr>
          <a:lstStyle/>
          <a:p>
            <a:r>
              <a:rPr lang="ru-RU" sz="2900" dirty="0">
                <a:solidFill>
                  <a:prstClr val="black">
                    <a:lumMod val="50000"/>
                    <a:lumOff val="50000"/>
                  </a:prstClr>
                </a:solidFill>
              </a:rPr>
              <a:t>Объект: </a:t>
            </a:r>
            <a:endParaRPr lang="ru-RU" sz="2900" dirty="0" smtClean="0">
              <a:solidFill>
                <a:prstClr val="black">
                  <a:lumMod val="50000"/>
                  <a:lumOff val="50000"/>
                </a:prstClr>
              </a:solidFill>
            </a:endParaRPr>
          </a:p>
          <a:p>
            <a:pPr marL="0" lvl="0" indent="0">
              <a:buNone/>
            </a:pPr>
            <a:r>
              <a:rPr lang="ru-RU" dirty="0" smtClean="0">
                <a:solidFill>
                  <a:prstClr val="black">
                    <a:lumMod val="50000"/>
                    <a:lumOff val="50000"/>
                  </a:prstClr>
                </a:solidFill>
              </a:rPr>
              <a:t>Объектом является сфера </a:t>
            </a:r>
            <a:r>
              <a:rPr lang="ru-RU" dirty="0">
                <a:solidFill>
                  <a:prstClr val="black">
                    <a:lumMod val="50000"/>
                    <a:lumOff val="50000"/>
                  </a:prstClr>
                </a:solidFill>
              </a:rPr>
              <a:t>правоотношений, связанная с физическими лицами и гражданами</a:t>
            </a:r>
            <a:r>
              <a:rPr lang="ru-RU" dirty="0" smtClean="0">
                <a:solidFill>
                  <a:prstClr val="black">
                    <a:lumMod val="50000"/>
                    <a:lumOff val="50000"/>
                  </a:prstClr>
                </a:solidFill>
              </a:rPr>
              <a:t>.</a:t>
            </a:r>
          </a:p>
          <a:p>
            <a:pPr marL="0" lvl="0" indent="0">
              <a:buNone/>
            </a:pPr>
            <a:endParaRPr lang="ru-RU" dirty="0">
              <a:solidFill>
                <a:prstClr val="black">
                  <a:lumMod val="50000"/>
                  <a:lumOff val="50000"/>
                </a:prstClr>
              </a:solidFill>
            </a:endParaRPr>
          </a:p>
          <a:p>
            <a:pPr marL="0" lvl="0" indent="0">
              <a:buNone/>
            </a:pPr>
            <a:endParaRPr lang="ru-RU" sz="2900" dirty="0">
              <a:solidFill>
                <a:prstClr val="black">
                  <a:lumMod val="50000"/>
                  <a:lumOff val="50000"/>
                </a:prstClr>
              </a:solidFill>
            </a:endParaRPr>
          </a:p>
          <a:p>
            <a:r>
              <a:rPr lang="ru-RU" sz="2900" dirty="0" smtClean="0">
                <a:solidFill>
                  <a:prstClr val="black">
                    <a:lumMod val="50000"/>
                    <a:lumOff val="50000"/>
                  </a:prstClr>
                </a:solidFill>
              </a:rPr>
              <a:t>Объективная </a:t>
            </a:r>
            <a:r>
              <a:rPr lang="ru-RU" sz="2900" dirty="0">
                <a:solidFill>
                  <a:prstClr val="black">
                    <a:lumMod val="50000"/>
                    <a:lumOff val="50000"/>
                  </a:prstClr>
                </a:solidFill>
              </a:rPr>
              <a:t>сторона</a:t>
            </a:r>
            <a:r>
              <a:rPr lang="ru-RU" sz="2900" dirty="0" smtClean="0">
                <a:solidFill>
                  <a:prstClr val="black">
                    <a:lumMod val="50000"/>
                    <a:lumOff val="50000"/>
                  </a:prstClr>
                </a:solidFill>
              </a:rPr>
              <a:t>:</a:t>
            </a:r>
          </a:p>
          <a:p>
            <a:pPr marL="0" indent="0">
              <a:buNone/>
            </a:pPr>
            <a:r>
              <a:rPr lang="ru-RU" dirty="0"/>
              <a:t>Гражданин</a:t>
            </a:r>
            <a:r>
              <a:rPr lang="ru-RU" b="1" dirty="0"/>
              <a:t> </a:t>
            </a:r>
            <a:r>
              <a:rPr lang="ru-RU" dirty="0"/>
              <a:t>- человек, находящийся в особой политико-правовой связи с государством, установленной и гарантированной позитивным правом, а также несущий ответственность за свои поступки перед другими лицами, обществом и государством</a:t>
            </a:r>
            <a:r>
              <a:rPr lang="ru-RU" dirty="0" smtClean="0"/>
              <a:t>.</a:t>
            </a:r>
          </a:p>
          <a:p>
            <a:pPr marL="0" indent="0">
              <a:buNone/>
            </a:pPr>
            <a:r>
              <a:rPr lang="ru-RU" dirty="0"/>
              <a:t>Граждане могут иметь имущество на праве собственности; наследовать и завещать имущество; заниматься предпринимательской и любой иной не запрещенной законом деятельностью; создавать юридические лица самостоятельно или совместно с другими гражданами и юридическими лицами; совершать любые не противоречащие закону сделки и участвовать в обязательствах; избирать место жительства; иметь права авторов произведений науки, литературы и искусства, изобретений и иных охраняемых законом результатов интеллектуальной деятельности; иметь иные имущественные и личные неимущественные права</a:t>
            </a:r>
            <a:r>
              <a:rPr lang="ru-RU" dirty="0" smtClean="0"/>
              <a:t>.</a:t>
            </a:r>
          </a:p>
          <a:p>
            <a:pPr marL="0" indent="0">
              <a:buNone/>
            </a:pPr>
            <a:r>
              <a:rPr lang="ru-RU" dirty="0"/>
              <a:t>Гражданин приобретает и осуществляет права и обязанности под своим именем, включающим фамилию и собственно имя, а также отчество, если иное не вытекает из закона или национального обычая</a:t>
            </a:r>
            <a:r>
              <a:rPr lang="ru-RU" dirty="0" smtClean="0"/>
              <a:t>.</a:t>
            </a:r>
          </a:p>
          <a:p>
            <a:pPr marL="0" indent="0">
              <a:buNone/>
            </a:pPr>
            <a:r>
              <a:rPr lang="ru-RU" dirty="0"/>
              <a:t> Местом жительства признается место, где гражданин постоянно или преимущественно проживает</a:t>
            </a:r>
            <a:r>
              <a:rPr lang="ru-RU" dirty="0" smtClean="0"/>
              <a:t>.</a:t>
            </a:r>
            <a:endParaRPr lang="ru-RU" dirty="0"/>
          </a:p>
          <a:p>
            <a:pPr marL="0" indent="0">
              <a:buNone/>
            </a:pPr>
            <a:r>
              <a:rPr lang="ru-RU" dirty="0"/>
              <a:t>Местом жительства несовершеннолетних, не достигших четырнадцати лет, или граждан, находящихся под опекой, признается место жительства их законных представителей - родителей, усыновителей или опекунов</a:t>
            </a:r>
            <a:r>
              <a:rPr lang="ru-RU" dirty="0" smtClean="0"/>
              <a:t>.</a:t>
            </a:r>
          </a:p>
          <a:p>
            <a:pPr marL="0" indent="0">
              <a:buNone/>
            </a:pPr>
            <a:r>
              <a:rPr lang="ru-RU" dirty="0"/>
              <a:t>Способность гражданина своими действиями приобретать и осуществлять гражданские права, создавать для себя гражданские обязанности и исполнять их (гражданская дееспособность) возникает в полном объеме с наступлением </a:t>
            </a:r>
            <a:r>
              <a:rPr lang="ru-RU" dirty="0" smtClean="0"/>
              <a:t>совершеннолетия, </a:t>
            </a:r>
            <a:r>
              <a:rPr lang="ru-RU" dirty="0"/>
              <a:t>то есть по достижении восемнадцатилетнего возраста.</a:t>
            </a:r>
          </a:p>
          <a:p>
            <a:pPr marL="0" indent="0">
              <a:buNone/>
            </a:pPr>
            <a:r>
              <a:rPr lang="ru-RU" dirty="0"/>
              <a:t>Гражданин вправе заниматься предпринимательской деятельностью без образования юридического лица с момента государственной регистрации в качестве индивидуального предпринимателя, за исключением случаев, </a:t>
            </a:r>
            <a:r>
              <a:rPr lang="ru-RU" dirty="0" smtClean="0"/>
              <a:t>предусмотренных абзацем вторым</a:t>
            </a:r>
            <a:r>
              <a:rPr lang="ru-RU" dirty="0"/>
              <a:t> настоящего пункта</a:t>
            </a:r>
            <a:r>
              <a:rPr lang="ru-RU" dirty="0" smtClean="0"/>
              <a:t>.</a:t>
            </a:r>
          </a:p>
          <a:p>
            <a:pPr marL="0" indent="0">
              <a:buNone/>
            </a:pPr>
            <a:r>
              <a:rPr lang="ru-RU" dirty="0"/>
              <a:t>Гражданин отвечает по своим обязательствам всем принадлежащим ему имуществом, за исключением имущества, на которое в соответствии с законом не может быть обращено взыскание.</a:t>
            </a:r>
          </a:p>
        </p:txBody>
      </p:sp>
    </p:spTree>
    <p:extLst>
      <p:ext uri="{BB962C8B-B14F-4D97-AF65-F5344CB8AC3E}">
        <p14:creationId xmlns:p14="http://schemas.microsoft.com/office/powerpoint/2010/main" val="1685231491"/>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27.  Обеспечение исполнения обязательств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268760"/>
            <a:ext cx="9144000" cy="5589240"/>
          </a:xfrm>
        </p:spPr>
        <p:txBody>
          <a:bodyPr>
            <a:normAutofit fontScale="55000" lnSpcReduction="20000"/>
          </a:bodyPr>
          <a:lstStyle/>
          <a:p>
            <a:pPr lvl="0"/>
            <a:r>
              <a:rPr lang="ru-RU" sz="29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Должник: Это сторона, которая обязана исполнить обязательство и, следовательно, обеспечивает его исполнение. </a:t>
            </a:r>
            <a:endParaRPr lang="ru-RU" dirty="0" smtClean="0"/>
          </a:p>
          <a:p>
            <a:pPr lvl="0">
              <a:buFont typeface="Courier New" pitchFamily="49" charset="0"/>
              <a:buChar char="o"/>
            </a:pPr>
            <a:r>
              <a:rPr lang="ru-RU" dirty="0" smtClean="0"/>
              <a:t>Кредитор</a:t>
            </a:r>
            <a:r>
              <a:rPr lang="ru-RU" dirty="0"/>
              <a:t>: Это сторона, которая имеет право требовать от должника исполнения обязательства и, следовательно, заинтересована в обеспечении его исполнения. </a:t>
            </a:r>
            <a:endParaRPr lang="ru-RU" dirty="0" smtClean="0"/>
          </a:p>
          <a:p>
            <a:pPr lvl="0">
              <a:buFont typeface="Courier New" pitchFamily="49" charset="0"/>
              <a:buChar char="o"/>
            </a:pPr>
            <a:r>
              <a:rPr lang="ru-RU" dirty="0" smtClean="0"/>
              <a:t>Третье </a:t>
            </a:r>
            <a:r>
              <a:rPr lang="ru-RU" dirty="0"/>
              <a:t>лицо: Это лицо, которое не является ни должником, ни кредитором, но предоставляет гарантии исполнения обязательства. </a:t>
            </a:r>
            <a:endParaRPr lang="ru-RU" dirty="0" smtClean="0"/>
          </a:p>
          <a:p>
            <a:pPr marL="0" lvl="0" indent="0">
              <a:buNone/>
            </a:pPr>
            <a:r>
              <a:rPr lang="ru-RU" i="1" dirty="0" smtClean="0"/>
              <a:t>Примеры</a:t>
            </a:r>
            <a:r>
              <a:rPr lang="ru-RU" dirty="0"/>
              <a:t>: </a:t>
            </a:r>
          </a:p>
          <a:p>
            <a:pPr lvl="0">
              <a:buFont typeface="Courier New" pitchFamily="49" charset="0"/>
              <a:buChar char="o"/>
            </a:pPr>
            <a:r>
              <a:rPr lang="ru-RU" dirty="0"/>
              <a:t>Должник: Компания, берущая кредит в банке, может предоставить банку в качестве обеспечения залог своего имущества</a:t>
            </a:r>
            <a:r>
              <a:rPr lang="ru-RU" dirty="0" smtClean="0"/>
              <a:t>.</a:t>
            </a:r>
          </a:p>
          <a:p>
            <a:pPr lvl="0">
              <a:buFont typeface="Courier New" pitchFamily="49" charset="0"/>
              <a:buChar char="o"/>
            </a:pPr>
            <a:r>
              <a:rPr lang="ru-RU" dirty="0" smtClean="0"/>
              <a:t>Кредитор</a:t>
            </a:r>
            <a:r>
              <a:rPr lang="ru-RU" dirty="0"/>
              <a:t>: Банк, выдающий кредит, может требовать от компании-заемщика предоставить залог. </a:t>
            </a:r>
            <a:endParaRPr lang="ru-RU" dirty="0" smtClean="0"/>
          </a:p>
          <a:p>
            <a:pPr lvl="0">
              <a:buFont typeface="Courier New" pitchFamily="49" charset="0"/>
              <a:buChar char="o"/>
            </a:pPr>
            <a:r>
              <a:rPr lang="ru-RU" dirty="0" smtClean="0"/>
              <a:t>Третье </a:t>
            </a:r>
            <a:r>
              <a:rPr lang="ru-RU" dirty="0"/>
              <a:t>лицо: Физическое лицо, являющееся поручителем по кредиту, гарантирует банку возврат долга, если компания-заемщик не сможет его вернуть.</a:t>
            </a:r>
            <a:br>
              <a:rPr lang="ru-RU" dirty="0"/>
            </a:br>
            <a:endParaRPr lang="ru-RU" dirty="0">
              <a:solidFill>
                <a:prstClr val="black">
                  <a:lumMod val="50000"/>
                  <a:lumOff val="50000"/>
                </a:prstClr>
              </a:solidFill>
            </a:endParaRPr>
          </a:p>
          <a:p>
            <a:pPr lvl="0"/>
            <a:r>
              <a:rPr lang="ru-RU" sz="2900" dirty="0">
                <a:solidFill>
                  <a:prstClr val="black">
                    <a:lumMod val="50000"/>
                    <a:lumOff val="50000"/>
                  </a:prstClr>
                </a:solidFill>
              </a:rPr>
              <a:t>Субъективная сторона:</a:t>
            </a:r>
          </a:p>
          <a:p>
            <a:pPr marL="0" lvl="0" indent="0">
              <a:buNone/>
            </a:pPr>
            <a:r>
              <a:rPr lang="ru-RU" dirty="0"/>
              <a:t>Умысел</a:t>
            </a:r>
          </a:p>
          <a:p>
            <a:pPr marL="0" lvl="0" indent="0">
              <a:buNone/>
            </a:pPr>
            <a:r>
              <a:rPr lang="ru-RU" i="1" dirty="0"/>
              <a:t>Примеры</a:t>
            </a:r>
            <a:r>
              <a:rPr lang="ru-RU" dirty="0"/>
              <a:t>: </a:t>
            </a:r>
            <a:endParaRPr lang="ru-RU" dirty="0" smtClean="0"/>
          </a:p>
          <a:p>
            <a:pPr>
              <a:buFont typeface="Courier New" pitchFamily="49" charset="0"/>
              <a:buChar char="o"/>
            </a:pPr>
            <a:r>
              <a:rPr lang="ru-RU" dirty="0" smtClean="0"/>
              <a:t>Должник </a:t>
            </a:r>
            <a:r>
              <a:rPr lang="ru-RU" dirty="0"/>
              <a:t>скрывает или распродает заложенное имущество, не исполняя обязательства по кредиту. </a:t>
            </a:r>
            <a:endParaRPr lang="ru-RU" dirty="0" smtClean="0"/>
          </a:p>
          <a:p>
            <a:pPr>
              <a:buFont typeface="Courier New" pitchFamily="49" charset="0"/>
              <a:buChar char="o"/>
            </a:pPr>
            <a:r>
              <a:rPr lang="ru-RU" dirty="0" smtClean="0"/>
              <a:t> </a:t>
            </a:r>
            <a:r>
              <a:rPr lang="ru-RU" dirty="0"/>
              <a:t>Должник, зная о своей неспособности исполнить обязательство, предоставляет в качестве обеспечения заведомо неликвидное имущество или фальсифицирует документы</a:t>
            </a:r>
            <a:r>
              <a:rPr lang="ru-RU" dirty="0" smtClean="0"/>
              <a:t>.</a:t>
            </a:r>
          </a:p>
          <a:p>
            <a:pPr lvl="0">
              <a:buFont typeface="Courier New" pitchFamily="49" charset="0"/>
              <a:buChar char="o"/>
            </a:pPr>
            <a:r>
              <a:rPr lang="ru-RU" dirty="0"/>
              <a:t>Неосторожность</a:t>
            </a:r>
          </a:p>
          <a:p>
            <a:pPr marL="0" lvl="0" indent="0">
              <a:buNone/>
            </a:pPr>
            <a:r>
              <a:rPr lang="ru-RU" i="1" dirty="0"/>
              <a:t>Примеры:</a:t>
            </a:r>
          </a:p>
          <a:p>
            <a:pPr>
              <a:buFont typeface="Courier New" pitchFamily="49" charset="0"/>
              <a:buChar char="o"/>
            </a:pPr>
            <a:r>
              <a:rPr lang="ru-RU" dirty="0"/>
              <a:t>Должник ненадлежащим образом ухаживает за заложенным имуществом, в результате чего оно теряет в стоимости</a:t>
            </a:r>
            <a:r>
              <a:rPr lang="ru-RU" dirty="0" smtClean="0"/>
              <a:t>.</a:t>
            </a:r>
          </a:p>
          <a:p>
            <a:pPr>
              <a:buFont typeface="Courier New" pitchFamily="49" charset="0"/>
              <a:buChar char="o"/>
            </a:pPr>
            <a:r>
              <a:rPr lang="ru-RU" dirty="0" smtClean="0"/>
              <a:t>Должник </a:t>
            </a:r>
            <a:r>
              <a:rPr lang="ru-RU" dirty="0"/>
              <a:t>неверно рассчитывает сроки платежа, не выполняя условия договора, хотя и не стремится избежать исполнения обязательства.</a:t>
            </a:r>
          </a:p>
        </p:txBody>
      </p:sp>
    </p:spTree>
    <p:extLst>
      <p:ext uri="{BB962C8B-B14F-4D97-AF65-F5344CB8AC3E}">
        <p14:creationId xmlns:p14="http://schemas.microsoft.com/office/powerpoint/2010/main" val="408202181"/>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27.  Обеспечение исполнения обязательств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rmAutofit fontScale="85000" lnSpcReduction="20000"/>
          </a:bodyPr>
          <a:lstStyle/>
          <a:p>
            <a:pPr marL="0" indent="0" algn="ctr">
              <a:buNone/>
            </a:pPr>
            <a:r>
              <a:rPr lang="ru-RU" sz="3600" u="sng" dirty="0"/>
              <a:t>Судебная практика</a:t>
            </a:r>
          </a:p>
          <a:p>
            <a:endParaRPr lang="ru-RU" dirty="0"/>
          </a:p>
          <a:p>
            <a:pPr marL="0" indent="0">
              <a:buNone/>
            </a:pPr>
            <a:r>
              <a:rPr lang="ru-RU" u="sng" dirty="0"/>
              <a:t>Суть спора: </a:t>
            </a:r>
            <a:r>
              <a:rPr lang="ru-RU" dirty="0"/>
              <a:t>Компания "А" взяла кредит в банке (кредитор) под залог своего имущества. Зная о своей неспособности выплатить кредит, компания "А" скрыла заложенное имущество и продала его третьим лицам</a:t>
            </a:r>
            <a:r>
              <a:rPr lang="ru-RU" dirty="0" smtClean="0"/>
              <a:t>.</a:t>
            </a:r>
          </a:p>
          <a:p>
            <a:pPr marL="0" indent="0">
              <a:buNone/>
            </a:pPr>
            <a:r>
              <a:rPr lang="ru-RU" u="sng" dirty="0" smtClean="0"/>
              <a:t>Судебные </a:t>
            </a:r>
            <a:r>
              <a:rPr lang="ru-RU" u="sng" dirty="0"/>
              <a:t>решения: </a:t>
            </a:r>
            <a:r>
              <a:rPr lang="ru-RU" dirty="0"/>
              <a:t>Суд признал компанию "А" виновной в мошенничестве и обязал ее вернуть банку деньги. Суд также постановил реализовать заложенное имущество, чтобы взыскать с "А" оставшуюся сумму долга. </a:t>
            </a:r>
            <a:endParaRPr lang="ru-RU" u="sng" dirty="0"/>
          </a:p>
          <a:p>
            <a:pPr marL="0" indent="0" algn="r">
              <a:buNone/>
            </a:pPr>
            <a:endParaRPr lang="ru-RU" u="sng" dirty="0"/>
          </a:p>
          <a:p>
            <a:pPr marL="0" indent="0" algn="r">
              <a:buNone/>
            </a:pPr>
            <a:r>
              <a:rPr lang="ru-RU" u="sng" dirty="0"/>
              <a:t>Суть спора: </a:t>
            </a:r>
            <a:r>
              <a:rPr lang="ru-RU" dirty="0"/>
              <a:t>Компания "Б" заключила договор поставки с поставщиком (кредитор), предоставив в качестве обеспечения залог своего склада. Из-за небрежного хранения на складе произошел пожар, который уничтожил заложенное имущество</a:t>
            </a:r>
            <a:r>
              <a:rPr lang="ru-RU" dirty="0" smtClean="0"/>
              <a:t>.</a:t>
            </a:r>
          </a:p>
          <a:p>
            <a:pPr marL="0" indent="0" algn="r">
              <a:buNone/>
            </a:pPr>
            <a:r>
              <a:rPr lang="ru-RU" u="sng" dirty="0" smtClean="0"/>
              <a:t>Судебные </a:t>
            </a:r>
            <a:r>
              <a:rPr lang="ru-RU" u="sng" dirty="0"/>
              <a:t>решения: </a:t>
            </a:r>
            <a:r>
              <a:rPr lang="ru-RU" dirty="0"/>
              <a:t>Суд признал компанию "Б" виновной в ненадлежащем исполнении договора поставки. Суд обязал "Б" возместить убытки кредитору, так как компания не проявила должной осторожности при хранении заложенного имущества.</a:t>
            </a:r>
          </a:p>
          <a:p>
            <a:endParaRPr lang="ru-RU" dirty="0"/>
          </a:p>
        </p:txBody>
      </p:sp>
    </p:spTree>
    <p:extLst>
      <p:ext uri="{BB962C8B-B14F-4D97-AF65-F5344CB8AC3E}">
        <p14:creationId xmlns:p14="http://schemas.microsoft.com/office/powerpoint/2010/main" val="3129174314"/>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27.  Обеспечение исполнения обязательств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rmAutofit fontScale="55000" lnSpcReduction="20000"/>
          </a:bodyPr>
          <a:lstStyle/>
          <a:p>
            <a:pPr marL="0" indent="0">
              <a:buNone/>
            </a:pPr>
            <a:r>
              <a:rPr lang="ru-RU" b="1" dirty="0"/>
              <a:t>ГК РФ Статья 358.7. Защита залогодержателя </a:t>
            </a:r>
            <a:r>
              <a:rPr lang="ru-RU" b="1" dirty="0" smtClean="0"/>
              <a:t>права</a:t>
            </a:r>
          </a:p>
          <a:p>
            <a:r>
              <a:rPr lang="ru-RU" u="sng" dirty="0" smtClean="0">
                <a:solidFill>
                  <a:prstClr val="black">
                    <a:lumMod val="50000"/>
                    <a:lumOff val="50000"/>
                  </a:prstClr>
                </a:solidFill>
              </a:rPr>
              <a:t>Объект</a:t>
            </a:r>
            <a:r>
              <a:rPr lang="ru-RU" dirty="0">
                <a:solidFill>
                  <a:prstClr val="black">
                    <a:lumMod val="50000"/>
                    <a:lumOff val="50000"/>
                  </a:prstClr>
                </a:solidFill>
              </a:rPr>
              <a:t>: Сфера </a:t>
            </a:r>
            <a:r>
              <a:rPr lang="ru-RU" dirty="0" smtClean="0">
                <a:solidFill>
                  <a:prstClr val="black">
                    <a:lumMod val="50000"/>
                    <a:lumOff val="50000"/>
                  </a:prstClr>
                </a:solidFill>
              </a:rPr>
              <a:t>защиты </a:t>
            </a:r>
            <a:r>
              <a:rPr lang="ru-RU" dirty="0">
                <a:solidFill>
                  <a:prstClr val="black">
                    <a:lumMod val="50000"/>
                    <a:lumOff val="50000"/>
                  </a:prstClr>
                </a:solidFill>
              </a:rPr>
              <a:t>залогодержателя права</a:t>
            </a:r>
          </a:p>
          <a:p>
            <a:r>
              <a:rPr lang="ru-RU" u="sng" dirty="0" smtClean="0">
                <a:solidFill>
                  <a:prstClr val="black">
                    <a:lumMod val="50000"/>
                    <a:lumOff val="50000"/>
                  </a:prstClr>
                </a:solidFill>
              </a:rPr>
              <a:t>Объективная </a:t>
            </a:r>
            <a:r>
              <a:rPr lang="ru-RU" u="sng" dirty="0">
                <a:solidFill>
                  <a:prstClr val="black">
                    <a:lumMod val="50000"/>
                    <a:lumOff val="50000"/>
                  </a:prstClr>
                </a:solidFill>
              </a:rPr>
              <a:t>сторона: </a:t>
            </a:r>
          </a:p>
          <a:p>
            <a:pPr marL="0" indent="0">
              <a:buNone/>
            </a:pPr>
            <a:r>
              <a:rPr lang="ru-RU" dirty="0"/>
              <a:t>Если иное не предусмотрено договором, в случае нарушения обязанностей, предусмотренных </a:t>
            </a:r>
            <a:r>
              <a:rPr lang="ru-RU" dirty="0" smtClean="0"/>
              <a:t>ст. 358.6</a:t>
            </a:r>
            <a:r>
              <a:rPr lang="ru-RU" dirty="0"/>
              <a:t> настоящего Кодекса, залогодержатель вправе требовать от залогодателя досрочного исполнения обеспеченного залогом обязательства, а при его неисполнении - обратить взыскание на предмет залога в установленном порядке.</a:t>
            </a:r>
          </a:p>
          <a:p>
            <a:pPr marL="0" indent="0">
              <a:buNone/>
            </a:pPr>
            <a:r>
              <a:rPr lang="ru-RU" dirty="0" smtClean="0"/>
              <a:t>Залогодержатель </a:t>
            </a:r>
            <a:r>
              <a:rPr lang="ru-RU" dirty="0"/>
              <a:t>вправе принимать самостоятельно меры, необходимые для защиты заложенного права от нарушений со стороны третьих лиц.</a:t>
            </a:r>
            <a:r>
              <a:rPr lang="ru-RU" dirty="0">
                <a:solidFill>
                  <a:prstClr val="black">
                    <a:lumMod val="50000"/>
                    <a:lumOff val="50000"/>
                  </a:prstClr>
                </a:solidFill>
              </a:rPr>
              <a:t> </a:t>
            </a:r>
            <a:endParaRPr lang="ru-RU" dirty="0" smtClean="0">
              <a:solidFill>
                <a:prstClr val="black">
                  <a:lumMod val="50000"/>
                  <a:lumOff val="50000"/>
                </a:prstClr>
              </a:solidFill>
            </a:endParaRPr>
          </a:p>
          <a:p>
            <a:r>
              <a:rPr lang="ru-RU" u="sng" dirty="0" smtClean="0">
                <a:solidFill>
                  <a:prstClr val="black">
                    <a:lumMod val="50000"/>
                    <a:lumOff val="50000"/>
                  </a:prstClr>
                </a:solidFill>
              </a:rPr>
              <a:t>Субъект</a:t>
            </a:r>
            <a:r>
              <a:rPr lang="ru-RU" u="sng" dirty="0">
                <a:solidFill>
                  <a:prstClr val="black">
                    <a:lumMod val="50000"/>
                    <a:lumOff val="50000"/>
                  </a:prstClr>
                </a:solidFill>
              </a:rPr>
              <a:t>: </a:t>
            </a:r>
          </a:p>
          <a:p>
            <a:pPr lvl="0">
              <a:buFont typeface="Courier New" pitchFamily="49" charset="0"/>
              <a:buChar char="o"/>
            </a:pPr>
            <a:r>
              <a:rPr lang="ru-RU" dirty="0"/>
              <a:t>Залогодержатель: Это кредитор, который имеет право на удовлетворение своих требований из заложенного имущества. </a:t>
            </a:r>
            <a:endParaRPr lang="ru-RU" dirty="0" smtClean="0"/>
          </a:p>
          <a:p>
            <a:pPr lvl="0">
              <a:buFont typeface="Courier New" pitchFamily="49" charset="0"/>
              <a:buChar char="o"/>
            </a:pPr>
            <a:r>
              <a:rPr lang="ru-RU" dirty="0" smtClean="0"/>
              <a:t>Должник</a:t>
            </a:r>
            <a:r>
              <a:rPr lang="ru-RU" dirty="0"/>
              <a:t>: Это сторона, которая обязана исполнить обязательство и предоставила залог в качестве обеспечения исполнения. </a:t>
            </a:r>
            <a:endParaRPr lang="ru-RU" dirty="0" smtClean="0"/>
          </a:p>
          <a:p>
            <a:pPr lvl="0">
              <a:buFont typeface="Courier New" pitchFamily="49" charset="0"/>
              <a:buChar char="o"/>
            </a:pPr>
            <a:r>
              <a:rPr lang="ru-RU" dirty="0" smtClean="0"/>
              <a:t>Третьи </a:t>
            </a:r>
            <a:r>
              <a:rPr lang="ru-RU" dirty="0"/>
              <a:t>лица: Это лица, которые могут иметь имущественные права на заложенное имущество, например, арендаторы, покупатели, ипотечные кредиторы. </a:t>
            </a:r>
            <a:endParaRPr lang="ru-RU" dirty="0" smtClean="0"/>
          </a:p>
          <a:p>
            <a:pPr lvl="0"/>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lvl="0">
              <a:buFont typeface="Courier New" pitchFamily="49" charset="0"/>
              <a:buChar char="o"/>
            </a:pPr>
            <a:r>
              <a:rPr lang="ru-RU" dirty="0"/>
              <a:t>Умысел </a:t>
            </a:r>
          </a:p>
          <a:p>
            <a:pPr marL="0" lvl="0" indent="0">
              <a:buNone/>
            </a:pPr>
            <a:r>
              <a:rPr lang="ru-RU" i="1" dirty="0"/>
              <a:t>Примеры:</a:t>
            </a:r>
          </a:p>
          <a:p>
            <a:pPr marL="0" lvl="0" indent="0">
              <a:buNone/>
            </a:pPr>
            <a:r>
              <a:rPr lang="ru-RU" dirty="0"/>
              <a:t>Должник продает заложенное имущество, зная, что нарушает условия договора залога. </a:t>
            </a:r>
            <a:endParaRPr lang="ru-RU" dirty="0" smtClean="0"/>
          </a:p>
          <a:p>
            <a:pPr marL="0" lvl="0" indent="0">
              <a:buNone/>
            </a:pPr>
            <a:r>
              <a:rPr lang="ru-RU" dirty="0" smtClean="0"/>
              <a:t>Должник </a:t>
            </a:r>
            <a:r>
              <a:rPr lang="ru-RU" dirty="0"/>
              <a:t>намеренно повреждает заложенное имущество, чтобы сделать его непригодным для реализации</a:t>
            </a:r>
            <a:r>
              <a:rPr lang="ru-RU" dirty="0" smtClean="0"/>
              <a:t>.</a:t>
            </a:r>
          </a:p>
          <a:p>
            <a:pPr lvl="0">
              <a:buFont typeface="Courier New" pitchFamily="49" charset="0"/>
              <a:buChar char="o"/>
            </a:pPr>
            <a:r>
              <a:rPr lang="ru-RU" dirty="0" smtClean="0"/>
              <a:t>Неосторожность</a:t>
            </a:r>
            <a:endParaRPr lang="ru-RU" dirty="0"/>
          </a:p>
          <a:p>
            <a:pPr marL="0" lvl="0" indent="0">
              <a:buNone/>
            </a:pPr>
            <a:r>
              <a:rPr lang="ru-RU" i="1" dirty="0"/>
              <a:t>Примеры:</a:t>
            </a:r>
          </a:p>
          <a:p>
            <a:pPr marL="0" lvl="0" indent="0">
              <a:buNone/>
            </a:pPr>
            <a:r>
              <a:rPr lang="ru-RU" dirty="0"/>
              <a:t>Должник не обеспечивает должный уход за заложенным имуществом, в результате чего оно теряет в стоимости. </a:t>
            </a:r>
            <a:endParaRPr lang="ru-RU" dirty="0" smtClean="0"/>
          </a:p>
          <a:p>
            <a:pPr marL="0" lvl="0" indent="0">
              <a:buNone/>
            </a:pPr>
            <a:r>
              <a:rPr lang="ru-RU" dirty="0" smtClean="0"/>
              <a:t> </a:t>
            </a:r>
            <a:r>
              <a:rPr lang="ru-RU" dirty="0"/>
              <a:t>Должник неверно хранит заложенное имущество, что приводит к его повреждению.</a:t>
            </a:r>
          </a:p>
        </p:txBody>
      </p:sp>
    </p:spTree>
    <p:extLst>
      <p:ext uri="{BB962C8B-B14F-4D97-AF65-F5344CB8AC3E}">
        <p14:creationId xmlns:p14="http://schemas.microsoft.com/office/powerpoint/2010/main" val="228097590"/>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27.  Обеспечение исполнения обязательств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340768"/>
            <a:ext cx="9144000" cy="5517232"/>
          </a:xfrm>
        </p:spPr>
        <p:txBody>
          <a:bodyPr>
            <a:normAutofit fontScale="85000" lnSpcReduction="20000"/>
          </a:bodyPr>
          <a:lstStyle/>
          <a:p>
            <a:pPr marL="0" indent="0">
              <a:buNone/>
            </a:pPr>
            <a:r>
              <a:rPr lang="ru-RU" sz="2100" b="1" dirty="0"/>
              <a:t>ГК РФ Статья 358.7. Защита залогодержателя права</a:t>
            </a:r>
          </a:p>
          <a:p>
            <a:r>
              <a:rPr lang="ru-RU" dirty="0"/>
              <a:t>В комментируемой статье речь идет о защите залогодержателя права, в пользу которого установлено обеспечение исполнения обязательства в виде залога обязательственного права. Данные правила применяются в случае нарушения предусмотренной статьей 358.6 (см. комментарий к ней) обязанности залогодателя уплатить соответствующие суммы по требованию залогодержателя при получении их от своего должника в счет исполнения обязательства, обеспеченного залогом.</a:t>
            </a:r>
          </a:p>
          <a:p>
            <a:r>
              <a:rPr lang="ru-RU" dirty="0"/>
              <a:t>Неисполнение этой обязанности дает залогодержателю право требовать от залогодателя досрочного исполнения обеспеченного залогом обязательства, а при его неисполнении - обратить взыскание на предмет залога в установленном порядке.</a:t>
            </a:r>
          </a:p>
          <a:p>
            <a:r>
              <a:rPr lang="ru-RU" dirty="0" smtClean="0"/>
              <a:t>В </a:t>
            </a:r>
            <a:r>
              <a:rPr lang="ru-RU" dirty="0"/>
              <a:t>п. 2 комментируемой статьи говорится о возможности применения залогодержателем самозащиты (см. комментарий к ст. 12 и ст. 14) для защиты заложенного права от нарушений со стороны третьих лиц.</a:t>
            </a:r>
          </a:p>
          <a:p>
            <a:r>
              <a:rPr lang="ru-RU" dirty="0"/>
              <a:t>В ст. 14 ГК РФ сказано, что способы самозащиты должны быть соразмерны нарушению и не выходить за пределы действий, необходимых для его пресечения.</a:t>
            </a:r>
          </a:p>
          <a:p>
            <a:endParaRPr lang="ru-RU" dirty="0"/>
          </a:p>
        </p:txBody>
      </p:sp>
    </p:spTree>
    <p:extLst>
      <p:ext uri="{BB962C8B-B14F-4D97-AF65-F5344CB8AC3E}">
        <p14:creationId xmlns:p14="http://schemas.microsoft.com/office/powerpoint/2010/main" val="1429248104"/>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27.  Обеспечение исполнения обязательств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268760"/>
            <a:ext cx="9144000" cy="5589240"/>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358.7</a:t>
            </a:r>
          </a:p>
          <a:p>
            <a:endParaRPr lang="ru-RU" b="1" dirty="0"/>
          </a:p>
          <a:p>
            <a:pPr marL="0" lvl="0" indent="0">
              <a:buNone/>
            </a:pPr>
            <a:r>
              <a:rPr lang="ru-RU" u="sng" dirty="0">
                <a:solidFill>
                  <a:prstClr val="black">
                    <a:lumMod val="50000"/>
                    <a:lumOff val="50000"/>
                  </a:prstClr>
                </a:solidFill>
              </a:rPr>
              <a:t>Суть спора:</a:t>
            </a:r>
          </a:p>
          <a:p>
            <a:pPr marL="0" lvl="0" indent="0">
              <a:buNone/>
            </a:pPr>
            <a:r>
              <a:rPr lang="ru-RU" dirty="0"/>
              <a:t>Физическое лицо (должник) взяло кредит в банке (залогодержатель) под залог своего автомобиля. Зная о своей неспособности выплатить кредит, должник продал заложенный автомобиль третьим лицам, скрыв от банка эту информацию.</a:t>
            </a:r>
          </a:p>
          <a:p>
            <a:pPr marL="0" lvl="0" indent="0">
              <a:buNone/>
            </a:pPr>
            <a:r>
              <a:rPr lang="ru-RU" u="sng" dirty="0">
                <a:solidFill>
                  <a:prstClr val="black">
                    <a:lumMod val="50000"/>
                    <a:lumOff val="50000"/>
                  </a:prstClr>
                </a:solidFill>
              </a:rPr>
              <a:t>Судебные решения: </a:t>
            </a:r>
          </a:p>
          <a:p>
            <a:pPr marL="0" lvl="0" indent="0">
              <a:buNone/>
            </a:pPr>
            <a:r>
              <a:rPr lang="ru-RU" dirty="0"/>
              <a:t>Суд признал должника виновным в мошенничестве и обязал его вернуть банку деньги. Суд также постановил реализовать заложенный автомобиль, чтобы взыскать с должника оставшуюся сумму долга. </a:t>
            </a: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marL="0" lvl="0" indent="0" algn="r">
              <a:buNone/>
            </a:pPr>
            <a:r>
              <a:rPr lang="ru-RU" u="sng" dirty="0">
                <a:solidFill>
                  <a:prstClr val="black">
                    <a:lumMod val="50000"/>
                    <a:lumOff val="50000"/>
                  </a:prstClr>
                </a:solidFill>
              </a:rPr>
              <a:t>Суть спора:</a:t>
            </a:r>
          </a:p>
          <a:p>
            <a:pPr marL="0" lvl="0" indent="0" algn="r">
              <a:buNone/>
            </a:pPr>
            <a:r>
              <a:rPr lang="ru-RU" dirty="0"/>
              <a:t>Компания "А" (должник) заключила договор поставки с поставщиком (залогодержатель), предоставив в качестве обеспечения залог своего склада. Компания "А" не обеспечила должного хранения на складе, в результате чего произошел пожар, который уничтожил заложенное имущество.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endParaRPr lang="ru-RU" dirty="0">
              <a:solidFill>
                <a:prstClr val="black">
                  <a:lumMod val="50000"/>
                  <a:lumOff val="50000"/>
                </a:prstClr>
              </a:solidFill>
            </a:endParaRPr>
          </a:p>
          <a:p>
            <a:pPr marL="0" lvl="0" indent="0" algn="r">
              <a:buNone/>
            </a:pPr>
            <a:r>
              <a:rPr lang="ru-RU" dirty="0"/>
              <a:t>Суд признал компанию "А" виновной в ненадлежащем исполнении договора поставки. Суд обязал компанию "А" возместить убытки поставщику, так как компания не проявила должной осторожности при хранении заложенного имущества.</a:t>
            </a:r>
          </a:p>
        </p:txBody>
      </p:sp>
    </p:spTree>
    <p:extLst>
      <p:ext uri="{BB962C8B-B14F-4D97-AF65-F5344CB8AC3E}">
        <p14:creationId xmlns:p14="http://schemas.microsoft.com/office/powerpoint/2010/main" val="1540755317"/>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effectLst>
                  <a:outerShdw blurRad="38100" dist="38100" dir="2700000" algn="tl">
                    <a:srgbClr val="000000">
                      <a:alpha val="43137"/>
                    </a:srgbClr>
                  </a:outerShdw>
                </a:effectLst>
              </a:rPr>
              <a:t>28.  Перемена лиц в обязательстве</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036496" cy="6021288"/>
          </a:xfrm>
        </p:spPr>
        <p:txBody>
          <a:bodyPr>
            <a:normAutofit fontScale="70000" lnSpcReduction="20000"/>
          </a:bodyPr>
          <a:lstStyle/>
          <a:p>
            <a:pPr lvl="0"/>
            <a:r>
              <a:rPr lang="ru-RU" dirty="0">
                <a:solidFill>
                  <a:prstClr val="black">
                    <a:lumMod val="50000"/>
                    <a:lumOff val="50000"/>
                  </a:prstClr>
                </a:solidFill>
              </a:rPr>
              <a:t>Объект: </a:t>
            </a:r>
            <a:r>
              <a:rPr lang="ru-RU" dirty="0" smtClean="0">
                <a:solidFill>
                  <a:prstClr val="black">
                    <a:lumMod val="50000"/>
                    <a:lumOff val="50000"/>
                  </a:prstClr>
                </a:solidFill>
              </a:rPr>
              <a:t>сфера перемены </a:t>
            </a:r>
            <a:r>
              <a:rPr lang="ru-RU" dirty="0">
                <a:solidFill>
                  <a:prstClr val="black">
                    <a:lumMod val="50000"/>
                    <a:lumOff val="50000"/>
                  </a:prstClr>
                </a:solidFill>
              </a:rPr>
              <a:t>лиц в </a:t>
            </a:r>
            <a:r>
              <a:rPr lang="ru-RU" dirty="0" smtClean="0">
                <a:solidFill>
                  <a:prstClr val="black">
                    <a:lumMod val="50000"/>
                    <a:lumOff val="50000"/>
                  </a:prstClr>
                </a:solidFill>
              </a:rPr>
              <a:t>обязательстве</a:t>
            </a:r>
          </a:p>
          <a:p>
            <a:pPr lvl="0"/>
            <a:endParaRPr lang="ru-RU" dirty="0" smtClean="0">
              <a:solidFill>
                <a:prstClr val="black">
                  <a:lumMod val="50000"/>
                  <a:lumOff val="50000"/>
                </a:prstClr>
              </a:solidFill>
            </a:endParaRPr>
          </a:p>
          <a:p>
            <a:pPr lvl="0"/>
            <a:r>
              <a:rPr lang="ru-RU" dirty="0" smtClean="0">
                <a:solidFill>
                  <a:prstClr val="black">
                    <a:lumMod val="50000"/>
                    <a:lumOff val="50000"/>
                  </a:prstClr>
                </a:solidFill>
              </a:rPr>
              <a:t>Объективная </a:t>
            </a:r>
            <a:r>
              <a:rPr lang="ru-RU" dirty="0">
                <a:solidFill>
                  <a:prstClr val="black">
                    <a:lumMod val="50000"/>
                    <a:lumOff val="50000"/>
                  </a:prstClr>
                </a:solidFill>
              </a:rPr>
              <a:t>сторона: </a:t>
            </a:r>
          </a:p>
          <a:p>
            <a:pPr marL="0" indent="0">
              <a:buNone/>
            </a:pPr>
            <a:r>
              <a:rPr lang="ru-RU" dirty="0"/>
              <a:t> Право (требование), принадлежащее на основании обязательства кредитору, может быть передано им другому лицу по сделке (уступка требования) или может перейти к другому лицу на основании закона.</a:t>
            </a:r>
          </a:p>
          <a:p>
            <a:pPr marL="0" indent="0">
              <a:buNone/>
            </a:pPr>
            <a:r>
              <a:rPr lang="ru-RU" dirty="0" smtClean="0"/>
              <a:t>Для </a:t>
            </a:r>
            <a:r>
              <a:rPr lang="ru-RU" dirty="0"/>
              <a:t>перехода к другому лицу прав кредитора не требуется согласие должника, если иное не предусмотрено </a:t>
            </a:r>
            <a:r>
              <a:rPr lang="ru-RU" dirty="0" smtClean="0"/>
              <a:t>законом</a:t>
            </a:r>
            <a:r>
              <a:rPr lang="ru-RU" dirty="0"/>
              <a:t> или </a:t>
            </a:r>
            <a:r>
              <a:rPr lang="ru-RU" dirty="0" smtClean="0"/>
              <a:t>договором.</a:t>
            </a:r>
          </a:p>
          <a:p>
            <a:pPr marL="0" indent="0">
              <a:buNone/>
            </a:pPr>
            <a:r>
              <a:rPr lang="ru-RU" dirty="0"/>
              <a:t>Если должник не был уведомлен в письменной форме о состоявшемся переходе прав кредитора к другому лицу, новый кредитор несет риск вызванных этим неблагоприятных для него последствий. Обязательство должника прекращается его исполнением первоначальному кредитору, произведенным до получения уведомления о переходе права к другому лицу</a:t>
            </a:r>
            <a:r>
              <a:rPr lang="ru-RU" dirty="0" smtClean="0"/>
              <a:t>.</a:t>
            </a:r>
          </a:p>
          <a:p>
            <a:pPr marL="0" indent="0">
              <a:buNone/>
            </a:pPr>
            <a:r>
              <a:rPr lang="ru-RU" dirty="0" smtClean="0"/>
              <a:t>первоначальный </a:t>
            </a:r>
            <a:r>
              <a:rPr lang="ru-RU" dirty="0"/>
              <a:t>кредитор и новый кредитор солидарно обязаны возместить должнику - физическому лицу необходимые расходы, вызванные переходом права, в случае, если уступка, которая повлекла такие расходы, была совершена без согласия должника. Иные правила возмещения расходов могут быть предусмотрены в соответствии с законами о ценных бумагах.</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a:t>
            </a:r>
            <a:r>
              <a:rPr lang="ru-RU" dirty="0"/>
              <a:t>Должник, Кредитор, Новый </a:t>
            </a:r>
            <a:r>
              <a:rPr lang="ru-RU" dirty="0" smtClean="0"/>
              <a:t>кредитор, Новый должник.</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r>
              <a:rPr lang="ru-RU" dirty="0">
                <a:solidFill>
                  <a:prstClr val="black">
                    <a:lumMod val="50000"/>
                    <a:lumOff val="50000"/>
                  </a:prstClr>
                </a:solidFill>
              </a:rPr>
              <a:t>Предмет: договор</a:t>
            </a:r>
          </a:p>
          <a:p>
            <a:endParaRPr lang="ru-RU" dirty="0"/>
          </a:p>
        </p:txBody>
      </p:sp>
    </p:spTree>
    <p:extLst>
      <p:ext uri="{BB962C8B-B14F-4D97-AF65-F5344CB8AC3E}">
        <p14:creationId xmlns:p14="http://schemas.microsoft.com/office/powerpoint/2010/main" val="2905441720"/>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effectLst>
                  <a:outerShdw blurRad="38100" dist="38100" dir="2700000" algn="tl">
                    <a:srgbClr val="000000">
                      <a:alpha val="43137"/>
                    </a:srgbClr>
                  </a:outerShdw>
                </a:effectLst>
              </a:rPr>
              <a:t>28.  Перемена лиц в обязательстве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Autofit/>
          </a:bodyPr>
          <a:lstStyle/>
          <a:p>
            <a:pPr lvl="0"/>
            <a:r>
              <a:rPr lang="ru-RU" sz="1600" dirty="0">
                <a:solidFill>
                  <a:prstClr val="black">
                    <a:lumMod val="50000"/>
                    <a:lumOff val="50000"/>
                  </a:prstClr>
                </a:solidFill>
              </a:rPr>
              <a:t>Объект</a:t>
            </a:r>
            <a:r>
              <a:rPr lang="ru-RU" sz="1200" dirty="0">
                <a:solidFill>
                  <a:prstClr val="black">
                    <a:lumMod val="50000"/>
                    <a:lumOff val="50000"/>
                  </a:prstClr>
                </a:solidFill>
              </a:rPr>
              <a:t>: </a:t>
            </a:r>
          </a:p>
          <a:p>
            <a:pPr marL="0" lvl="0" indent="0">
              <a:buNone/>
            </a:pPr>
            <a:r>
              <a:rPr lang="ru-RU" sz="1200" dirty="0">
                <a:solidFill>
                  <a:prstClr val="black">
                    <a:lumMod val="50000"/>
                    <a:lumOff val="50000"/>
                  </a:prstClr>
                </a:solidFill>
              </a:rPr>
              <a:t>Объектом является сфера перемены лиц в обязательстве</a:t>
            </a:r>
          </a:p>
          <a:p>
            <a:pPr marL="0" lvl="0" indent="0">
              <a:buNone/>
            </a:pPr>
            <a:endParaRPr lang="ru-RU" sz="1200" dirty="0">
              <a:solidFill>
                <a:prstClr val="black">
                  <a:lumMod val="50000"/>
                  <a:lumOff val="50000"/>
                </a:prstClr>
              </a:solidFill>
            </a:endParaRPr>
          </a:p>
          <a:p>
            <a:pPr lvl="0"/>
            <a:r>
              <a:rPr lang="ru-RU" sz="1600" dirty="0">
                <a:solidFill>
                  <a:prstClr val="black">
                    <a:lumMod val="50000"/>
                    <a:lumOff val="50000"/>
                  </a:prstClr>
                </a:solidFill>
              </a:rPr>
              <a:t>Объективная сторона: </a:t>
            </a:r>
          </a:p>
          <a:p>
            <a:pPr marL="0" indent="0">
              <a:buNone/>
            </a:pPr>
            <a:r>
              <a:rPr lang="ru-RU" sz="1200" dirty="0"/>
              <a:t>Переход к другому лицу прав, неразрывно связанных с личностью кредитора, в частности требований об алиментах и о возмещении вреда, причиненного жизни или здоровью, не допускается</a:t>
            </a:r>
            <a:r>
              <a:rPr lang="ru-RU" sz="1200" dirty="0" smtClean="0"/>
              <a:t>.</a:t>
            </a:r>
          </a:p>
          <a:p>
            <a:pPr marL="0" indent="0">
              <a:buNone/>
            </a:pPr>
            <a:r>
              <a:rPr lang="ru-RU" sz="1200" dirty="0" smtClean="0"/>
              <a:t>Если </a:t>
            </a:r>
            <a:r>
              <a:rPr lang="ru-RU" sz="1200" dirty="0"/>
              <a:t>иное не предусмотрено </a:t>
            </a:r>
            <a:r>
              <a:rPr lang="ru-RU" sz="1200" dirty="0" smtClean="0"/>
              <a:t>законом</a:t>
            </a:r>
            <a:r>
              <a:rPr lang="ru-RU" sz="1200" dirty="0"/>
              <a:t> или договором, право первоначального кредитора переходит к новому кредитору в том объеме и на тех условиях, которые существовали к моменту перехода права. В частности, к новому кредитору переходят права, обеспечивающие исполнение обязательства, а также другие связанные с требованием права, в том числе право на проценты</a:t>
            </a:r>
            <a:r>
              <a:rPr lang="ru-RU" sz="1200" dirty="0" smtClean="0"/>
              <a:t>.</a:t>
            </a:r>
          </a:p>
          <a:p>
            <a:pPr marL="0" indent="0">
              <a:buNone/>
            </a:pPr>
            <a:r>
              <a:rPr lang="ru-RU" sz="1200" dirty="0"/>
              <a:t>Уведомление должника о переходе права имеет для него силу независимо от того, первоначальным или новым кредитором оно направлено.</a:t>
            </a:r>
          </a:p>
          <a:p>
            <a:pPr marL="0" indent="0">
              <a:buNone/>
            </a:pPr>
            <a:r>
              <a:rPr lang="ru-RU" sz="1200" dirty="0"/>
              <a:t>Должник вправе не исполнять обязательство новому кредитору до предоставления ему доказательств перехода права к этому кредитору, за исключением случаев, если уведомление о переходе права получено от первоначального кредитора</a:t>
            </a:r>
            <a:r>
              <a:rPr lang="ru-RU" sz="1200" dirty="0" smtClean="0"/>
              <a:t>.</a:t>
            </a:r>
          </a:p>
          <a:p>
            <a:pPr marL="0" indent="0">
              <a:buNone/>
            </a:pPr>
            <a:r>
              <a:rPr lang="ru-RU" sz="1200" dirty="0"/>
              <a:t>Если должник получил уведомление об одном или о нескольких последующих переходах права, должник считается исполнившим обязательство надлежащему кредитору при исполнении обязательства в соответствии с уведомлением о последнем из этих переходов права.</a:t>
            </a:r>
          </a:p>
          <a:p>
            <a:pPr marL="0" indent="0">
              <a:buNone/>
            </a:pPr>
            <a:r>
              <a:rPr lang="ru-RU" sz="1200" dirty="0" smtClean="0"/>
              <a:t>Кредитор</a:t>
            </a:r>
            <a:r>
              <a:rPr lang="ru-RU" sz="1200" dirty="0"/>
              <a:t>, уступивший требование другому лицу, обязан передать ему документы, удостоверяющие право (требование), и сообщить сведения, имеющие значение для осуществления этого права (требования</a:t>
            </a:r>
            <a:r>
              <a:rPr lang="ru-RU" sz="1200" dirty="0" smtClean="0"/>
              <a:t>).</a:t>
            </a:r>
          </a:p>
          <a:p>
            <a:pPr marL="0" indent="0">
              <a:buNone/>
            </a:pPr>
            <a:r>
              <a:rPr lang="ru-RU" sz="1200" dirty="0"/>
              <a:t>Должник вправе выдвигать против требования нового кредитора возражения, которые он имел против первоначального кредитора, если основания для таких возражений возникли к моменту получения уведомления о переходе прав по обязательству к новому кредитору. Должник в разумный срок после получения указанного уведомления обязан сообщить новому кредитору о возникновении известных ему оснований для возражений и предоставить ему возможность ознакомления с ними. В противном случае должник не вправе ссылаться на такие основания.</a:t>
            </a:r>
          </a:p>
        </p:txBody>
      </p:sp>
    </p:spTree>
    <p:extLst>
      <p:ext uri="{BB962C8B-B14F-4D97-AF65-F5344CB8AC3E}">
        <p14:creationId xmlns:p14="http://schemas.microsoft.com/office/powerpoint/2010/main" val="2910783355"/>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effectLst>
                  <a:outerShdw blurRad="38100" dist="38100" dir="2700000" algn="tl">
                    <a:srgbClr val="000000">
                      <a:alpha val="43137"/>
                    </a:srgbClr>
                  </a:outerShdw>
                </a:effectLst>
              </a:rPr>
              <a:t>28.  Перемена лиц в обязательстве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lvl="0"/>
            <a:r>
              <a:rPr lang="ru-RU" sz="29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Кредитор: Лицо, которому обязательство должно быть исполнено</a:t>
            </a:r>
            <a:r>
              <a:rPr lang="ru-RU" dirty="0" smtClean="0"/>
              <a:t>.</a:t>
            </a:r>
          </a:p>
          <a:p>
            <a:pPr lvl="0">
              <a:buFont typeface="Courier New" pitchFamily="49" charset="0"/>
              <a:buChar char="o"/>
            </a:pPr>
            <a:r>
              <a:rPr lang="ru-RU" dirty="0" smtClean="0"/>
              <a:t>Должник</a:t>
            </a:r>
            <a:r>
              <a:rPr lang="ru-RU" dirty="0"/>
              <a:t>: Лицо, которое обязано исполнить обязательство. </a:t>
            </a:r>
            <a:endParaRPr lang="ru-RU" dirty="0" smtClean="0"/>
          </a:p>
          <a:p>
            <a:pPr lvl="0">
              <a:buFont typeface="Courier New" pitchFamily="49" charset="0"/>
              <a:buChar char="o"/>
            </a:pPr>
            <a:r>
              <a:rPr lang="ru-RU" dirty="0" smtClean="0"/>
              <a:t>Новый </a:t>
            </a:r>
            <a:r>
              <a:rPr lang="ru-RU" dirty="0"/>
              <a:t>кредитор: Лицо, которое становится кредитором в результате перемены лиц</a:t>
            </a:r>
            <a:r>
              <a:rPr lang="ru-RU" dirty="0" smtClean="0"/>
              <a:t>.</a:t>
            </a:r>
          </a:p>
          <a:p>
            <a:pPr lvl="0">
              <a:buFont typeface="Courier New" pitchFamily="49" charset="0"/>
              <a:buChar char="o"/>
            </a:pPr>
            <a:r>
              <a:rPr lang="ru-RU" dirty="0" smtClean="0"/>
              <a:t>Новый </a:t>
            </a:r>
            <a:r>
              <a:rPr lang="ru-RU" dirty="0"/>
              <a:t>должник: Лицо, которое становится должником в результате перемены лиц. </a:t>
            </a:r>
            <a:r>
              <a:rPr lang="ru-RU" dirty="0" smtClean="0"/>
              <a:t>, </a:t>
            </a:r>
            <a:r>
              <a:rPr lang="ru-RU" dirty="0"/>
              <a:t>гарантирует банку возврат долга, если компания-заемщик не сможет его вернуть</a:t>
            </a:r>
            <a:r>
              <a:rPr lang="ru-RU" dirty="0" smtClean="0"/>
              <a:t>.</a:t>
            </a:r>
          </a:p>
          <a:p>
            <a:pPr lvl="0">
              <a:buFont typeface="Courier New" pitchFamily="49" charset="0"/>
              <a:buChar char="o"/>
            </a:pPr>
            <a:endParaRPr lang="ru-RU" dirty="0">
              <a:solidFill>
                <a:prstClr val="black">
                  <a:lumMod val="50000"/>
                  <a:lumOff val="50000"/>
                </a:prstClr>
              </a:solidFill>
            </a:endParaRPr>
          </a:p>
          <a:p>
            <a:pPr marL="0" lvl="0" indent="0">
              <a:buNone/>
            </a:pPr>
            <a:r>
              <a:rPr lang="ru-RU" i="1" dirty="0" smtClean="0"/>
              <a:t>Примеры</a:t>
            </a:r>
            <a:r>
              <a:rPr lang="ru-RU" dirty="0" smtClean="0"/>
              <a:t>:</a:t>
            </a:r>
          </a:p>
          <a:p>
            <a:pPr lvl="0">
              <a:buFont typeface="Courier New" pitchFamily="49" charset="0"/>
              <a:buChar char="o"/>
            </a:pPr>
            <a:r>
              <a:rPr lang="ru-RU" dirty="0" smtClean="0"/>
              <a:t>Кредитор</a:t>
            </a:r>
            <a:r>
              <a:rPr lang="ru-RU" dirty="0"/>
              <a:t>: Банк, выдавший кредит физическому лицу, является кредитором. </a:t>
            </a:r>
            <a:endParaRPr lang="ru-RU" dirty="0" smtClean="0"/>
          </a:p>
          <a:p>
            <a:pPr lvl="0">
              <a:buFont typeface="Courier New" pitchFamily="49" charset="0"/>
              <a:buChar char="o"/>
            </a:pPr>
            <a:r>
              <a:rPr lang="ru-RU" dirty="0" smtClean="0"/>
              <a:t>Должник</a:t>
            </a:r>
            <a:r>
              <a:rPr lang="ru-RU" dirty="0"/>
              <a:t>: Физическое лицо, получившее кредит от банка, является должником. </a:t>
            </a:r>
            <a:endParaRPr lang="ru-RU" dirty="0" smtClean="0"/>
          </a:p>
          <a:p>
            <a:pPr lvl="0">
              <a:buFont typeface="Courier New" pitchFamily="49" charset="0"/>
              <a:buChar char="o"/>
            </a:pPr>
            <a:r>
              <a:rPr lang="ru-RU" dirty="0" smtClean="0"/>
              <a:t>Новый </a:t>
            </a:r>
            <a:r>
              <a:rPr lang="ru-RU" dirty="0"/>
              <a:t>кредитор: Если банк продает свое право требования по кредиту другому банку, то новый банк становится новым кредитором</a:t>
            </a:r>
            <a:r>
              <a:rPr lang="ru-RU" dirty="0" smtClean="0"/>
              <a:t>.</a:t>
            </a:r>
          </a:p>
          <a:p>
            <a:pPr lvl="0">
              <a:buFont typeface="Courier New" pitchFamily="49" charset="0"/>
              <a:buChar char="o"/>
            </a:pPr>
            <a:r>
              <a:rPr lang="ru-RU" dirty="0" smtClean="0"/>
              <a:t>Новый </a:t>
            </a:r>
            <a:r>
              <a:rPr lang="ru-RU" dirty="0"/>
              <a:t>должник: Если физическое лицо передает свой долг по кредиту другому физическому лицу, то это другое лицо становится новым должником</a:t>
            </a:r>
            <a:r>
              <a:rPr lang="ru-RU" dirty="0" smtClean="0"/>
              <a:t>.</a:t>
            </a:r>
          </a:p>
          <a:p>
            <a:pPr lvl="0">
              <a:buFont typeface="Courier New" pitchFamily="49" charset="0"/>
              <a:buChar char="o"/>
            </a:pPr>
            <a:endParaRPr lang="ru-RU" dirty="0">
              <a:solidFill>
                <a:prstClr val="black">
                  <a:lumMod val="50000"/>
                  <a:lumOff val="50000"/>
                </a:prstClr>
              </a:solidFill>
            </a:endParaRPr>
          </a:p>
          <a:p>
            <a:pPr lvl="0"/>
            <a:r>
              <a:rPr lang="ru-RU" sz="2900" dirty="0">
                <a:solidFill>
                  <a:prstClr val="black">
                    <a:lumMod val="50000"/>
                    <a:lumOff val="50000"/>
                  </a:prstClr>
                </a:solidFill>
              </a:rPr>
              <a:t>Субъективная сторона:</a:t>
            </a:r>
          </a:p>
          <a:p>
            <a:pPr lvl="0">
              <a:buFont typeface="Courier New" pitchFamily="49" charset="0"/>
              <a:buChar char="o"/>
            </a:pPr>
            <a:r>
              <a:rPr lang="ru-RU" dirty="0"/>
              <a:t>Умысел: Если одна из сторон (например, должник) сознательно и умышленно вводит в заблуждение третью сторону о перемене лиц в обязательстве, чтобы избежать исполнения обязательств или получить необоснованную выгоду. </a:t>
            </a:r>
            <a:r>
              <a:rPr lang="ru-RU" dirty="0" smtClean="0"/>
              <a:t>Или если </a:t>
            </a:r>
            <a:r>
              <a:rPr lang="ru-RU" dirty="0"/>
              <a:t>одна из сторон (например, должник) сознательно и умышленно передает обязательство новому должнику с целью избежать исполнения обязательств или уйти от ответственности перед кредитором.</a:t>
            </a:r>
            <a:endParaRPr lang="ru-RU" dirty="0" smtClean="0"/>
          </a:p>
          <a:p>
            <a:pPr lvl="0">
              <a:buFont typeface="Courier New" pitchFamily="49" charset="0"/>
              <a:buChar char="o"/>
            </a:pPr>
            <a:r>
              <a:rPr lang="ru-RU" dirty="0" smtClean="0"/>
              <a:t>Неосторожность</a:t>
            </a:r>
            <a:r>
              <a:rPr lang="ru-RU" dirty="0"/>
              <a:t>: Если одна из сторон не проявляет должной внимательности и осторожности, что приводит к нарушению прав третьих лиц при перемене лиц. </a:t>
            </a:r>
            <a:r>
              <a:rPr lang="ru-RU" dirty="0" smtClean="0"/>
              <a:t>Или </a:t>
            </a:r>
            <a:r>
              <a:rPr lang="ru-RU" dirty="0"/>
              <a:t>е</a:t>
            </a:r>
            <a:r>
              <a:rPr lang="ru-RU" dirty="0" smtClean="0"/>
              <a:t>сли </a:t>
            </a:r>
            <a:r>
              <a:rPr lang="ru-RU" dirty="0"/>
              <a:t>одна из сторон не оценивает риски, связанные с переменой лиц, и не проверяет состоятельность нового должника, что приводит к нарушению прав кредитора.</a:t>
            </a:r>
          </a:p>
        </p:txBody>
      </p:sp>
    </p:spTree>
    <p:extLst>
      <p:ext uri="{BB962C8B-B14F-4D97-AF65-F5344CB8AC3E}">
        <p14:creationId xmlns:p14="http://schemas.microsoft.com/office/powerpoint/2010/main" val="3904561937"/>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effectLst>
                  <a:outerShdw blurRad="38100" dist="38100" dir="2700000" algn="tl">
                    <a:srgbClr val="000000">
                      <a:alpha val="43137"/>
                    </a:srgbClr>
                  </a:outerShdw>
                </a:effectLst>
              </a:rPr>
              <a:t>28.  Перемена лиц в обязательстве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7500" lnSpcReduction="20000"/>
          </a:bodyPr>
          <a:lstStyle/>
          <a:p>
            <a:pPr marL="0" indent="0" algn="ctr">
              <a:buNone/>
            </a:pPr>
            <a:r>
              <a:rPr lang="ru-RU" sz="3600" u="sng" dirty="0"/>
              <a:t>Судебная практика</a:t>
            </a:r>
          </a:p>
          <a:p>
            <a:endParaRPr lang="ru-RU" dirty="0"/>
          </a:p>
          <a:p>
            <a:pPr marL="0" indent="0">
              <a:buNone/>
            </a:pPr>
            <a:r>
              <a:rPr lang="ru-RU" u="sng" dirty="0"/>
              <a:t>Суть спора: </a:t>
            </a:r>
            <a:endParaRPr lang="ru-RU" u="sng" dirty="0" smtClean="0"/>
          </a:p>
          <a:p>
            <a:pPr marL="0" indent="0">
              <a:buNone/>
            </a:pPr>
            <a:r>
              <a:rPr lang="ru-RU" dirty="0" smtClean="0"/>
              <a:t>Компания </a:t>
            </a:r>
            <a:r>
              <a:rPr lang="ru-RU" dirty="0"/>
              <a:t>"А" заключила договор с компанией "Б" на поставку сырья для производства мебели. В договоре прописано, что компания "Б" обязана выплатить компании "А" определенную сумму денег за поставленное сырье в течение 30 дней с момента поставки. </a:t>
            </a:r>
            <a:endParaRPr lang="ru-RU" dirty="0" smtClean="0"/>
          </a:p>
          <a:p>
            <a:pPr marL="0" indent="0">
              <a:buNone/>
            </a:pPr>
            <a:endParaRPr lang="ru-RU" dirty="0"/>
          </a:p>
          <a:p>
            <a:pPr marL="0" indent="0">
              <a:buNone/>
            </a:pPr>
            <a:r>
              <a:rPr lang="ru-RU" dirty="0" smtClean="0"/>
              <a:t>Через </a:t>
            </a:r>
            <a:r>
              <a:rPr lang="ru-RU" dirty="0"/>
              <a:t>несколько месяцев компания "Б" столкнулась с финансовыми трудностями и не смогла выполнить свои обязательства по оплате. Компания "А" решила обратиться в суд с требованием о взыскании долга с компании "Б</a:t>
            </a:r>
            <a:r>
              <a:rPr lang="ru-RU" dirty="0" smtClean="0"/>
              <a:t>".</a:t>
            </a:r>
          </a:p>
          <a:p>
            <a:pPr marL="0" indent="0">
              <a:buNone/>
            </a:pPr>
            <a:endParaRPr lang="ru-RU" dirty="0"/>
          </a:p>
          <a:p>
            <a:pPr marL="0" indent="0">
              <a:buNone/>
            </a:pPr>
            <a:r>
              <a:rPr lang="ru-RU" dirty="0" smtClean="0"/>
              <a:t> </a:t>
            </a:r>
            <a:r>
              <a:rPr lang="ru-RU" dirty="0"/>
              <a:t>В ходе судебного разбирательства, компания "Б" предложила суду перемену лица в обязательстве. Компания "Б" нашла компанию "В", которая согласилась принять на себя все обязательства по договору, заключенному между компанией "А" и компанией "Б". </a:t>
            </a:r>
            <a:endParaRPr lang="ru-RU" dirty="0" smtClean="0"/>
          </a:p>
          <a:p>
            <a:pPr marL="0" indent="0">
              <a:buNone/>
            </a:pPr>
            <a:endParaRPr lang="ru-RU" u="sng" dirty="0"/>
          </a:p>
          <a:p>
            <a:pPr marL="0" indent="0">
              <a:buNone/>
            </a:pPr>
            <a:r>
              <a:rPr lang="ru-RU" u="sng" dirty="0" smtClean="0"/>
              <a:t>Судебные </a:t>
            </a:r>
            <a:r>
              <a:rPr lang="ru-RU" u="sng" dirty="0"/>
              <a:t>решения</a:t>
            </a:r>
            <a:r>
              <a:rPr lang="ru-RU" u="sng" dirty="0" smtClean="0"/>
              <a:t>:</a:t>
            </a:r>
          </a:p>
          <a:p>
            <a:pPr marL="0" indent="0">
              <a:buNone/>
            </a:pPr>
            <a:r>
              <a:rPr lang="ru-RU" dirty="0" smtClean="0"/>
              <a:t> </a:t>
            </a:r>
            <a:r>
              <a:rPr lang="ru-RU" dirty="0"/>
              <a:t>В зависимости от обстоятельств дела, суд может принять решение о перемене лица в обязательстве, если посчитает, что это будет справедливым и не нарушит права компании "А".</a:t>
            </a:r>
          </a:p>
        </p:txBody>
      </p:sp>
    </p:spTree>
    <p:extLst>
      <p:ext uri="{BB962C8B-B14F-4D97-AF65-F5344CB8AC3E}">
        <p14:creationId xmlns:p14="http://schemas.microsoft.com/office/powerpoint/2010/main" val="2602894107"/>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effectLst>
                  <a:outerShdw blurRad="38100" dist="38100" dir="2700000" algn="tl">
                    <a:srgbClr val="000000">
                      <a:alpha val="43137"/>
                    </a:srgbClr>
                  </a:outerShdw>
                </a:effectLst>
              </a:rPr>
              <a:t>28.  Перемена лиц в обязательстве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buNone/>
            </a:pPr>
            <a:r>
              <a:rPr lang="ru-RU" b="1" dirty="0"/>
              <a:t>ГК РФ Статья 392.3. Передача </a:t>
            </a:r>
            <a:r>
              <a:rPr lang="ru-RU" b="1" dirty="0" smtClean="0"/>
              <a:t>договора</a:t>
            </a:r>
          </a:p>
          <a:p>
            <a:r>
              <a:rPr lang="ru-RU" u="sng" dirty="0" smtClean="0">
                <a:solidFill>
                  <a:prstClr val="black">
                    <a:lumMod val="50000"/>
                    <a:lumOff val="50000"/>
                  </a:prstClr>
                </a:solidFill>
              </a:rPr>
              <a:t>Объект</a:t>
            </a:r>
            <a:r>
              <a:rPr lang="ru-RU" dirty="0">
                <a:solidFill>
                  <a:prstClr val="black">
                    <a:lumMod val="50000"/>
                    <a:lumOff val="50000"/>
                  </a:prstClr>
                </a:solidFill>
              </a:rPr>
              <a:t>: Сфера </a:t>
            </a:r>
            <a:r>
              <a:rPr lang="ru-RU" dirty="0" smtClean="0">
                <a:solidFill>
                  <a:prstClr val="black">
                    <a:lumMod val="50000"/>
                    <a:lumOff val="50000"/>
                  </a:prstClr>
                </a:solidFill>
              </a:rPr>
              <a:t>передачи </a:t>
            </a:r>
            <a:r>
              <a:rPr lang="ru-RU" dirty="0">
                <a:solidFill>
                  <a:prstClr val="black">
                    <a:lumMod val="50000"/>
                    <a:lumOff val="50000"/>
                  </a:prstClr>
                </a:solidFill>
              </a:rPr>
              <a:t>договора</a:t>
            </a:r>
          </a:p>
          <a:p>
            <a:r>
              <a:rPr lang="ru-RU" u="sng" dirty="0" smtClean="0">
                <a:solidFill>
                  <a:prstClr val="black">
                    <a:lumMod val="50000"/>
                    <a:lumOff val="50000"/>
                  </a:prstClr>
                </a:solidFill>
              </a:rPr>
              <a:t>Объективная </a:t>
            </a:r>
            <a:r>
              <a:rPr lang="ru-RU" u="sng" dirty="0">
                <a:solidFill>
                  <a:prstClr val="black">
                    <a:lumMod val="50000"/>
                    <a:lumOff val="50000"/>
                  </a:prstClr>
                </a:solidFill>
              </a:rPr>
              <a:t>сторона: </a:t>
            </a:r>
          </a:p>
          <a:p>
            <a:pPr marL="0" indent="0">
              <a:buNone/>
            </a:pPr>
            <a:r>
              <a:rPr lang="ru-RU" dirty="0"/>
              <a:t>В случае одновременной передачи стороной всех прав и обязанностей по договору другому лицу (передача договора) к сделке по передаче соответственно применяются правила об уступке требования и о переводе долга</a:t>
            </a:r>
            <a:r>
              <a:rPr lang="ru-RU" dirty="0" smtClean="0"/>
              <a:t>.</a:t>
            </a:r>
          </a:p>
          <a:p>
            <a:r>
              <a:rPr lang="ru-RU" u="sng" dirty="0" smtClean="0">
                <a:solidFill>
                  <a:prstClr val="black">
                    <a:lumMod val="50000"/>
                    <a:lumOff val="50000"/>
                  </a:prstClr>
                </a:solidFill>
              </a:rPr>
              <a:t>Субъект</a:t>
            </a:r>
            <a:r>
              <a:rPr lang="ru-RU" u="sng" dirty="0">
                <a:solidFill>
                  <a:prstClr val="black">
                    <a:lumMod val="50000"/>
                    <a:lumOff val="50000"/>
                  </a:prstClr>
                </a:solidFill>
              </a:rPr>
              <a:t>: </a:t>
            </a:r>
          </a:p>
          <a:p>
            <a:pPr lvl="0">
              <a:buFont typeface="Courier New" pitchFamily="49" charset="0"/>
              <a:buChar char="o"/>
            </a:pPr>
            <a:r>
              <a:rPr lang="ru-RU" dirty="0" smtClean="0"/>
              <a:t>Цедент: </a:t>
            </a:r>
            <a:r>
              <a:rPr lang="ru-RU" dirty="0"/>
              <a:t>Сторона договора, которая передает свои права и/или обязанности. </a:t>
            </a:r>
            <a:endParaRPr lang="ru-RU" dirty="0" smtClean="0"/>
          </a:p>
          <a:p>
            <a:pPr lvl="0">
              <a:buFont typeface="Courier New" pitchFamily="49" charset="0"/>
              <a:buChar char="o"/>
            </a:pPr>
            <a:r>
              <a:rPr lang="ru-RU" dirty="0" smtClean="0"/>
              <a:t>Цессионарий: </a:t>
            </a:r>
            <a:r>
              <a:rPr lang="ru-RU" dirty="0"/>
              <a:t>Сторона договора, которая принимает права и/или обязанности от цедента</a:t>
            </a:r>
            <a:r>
              <a:rPr lang="ru-RU" dirty="0" smtClean="0"/>
              <a:t>.</a:t>
            </a:r>
          </a:p>
          <a:p>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lvl="0">
              <a:buFont typeface="Courier New" pitchFamily="49" charset="0"/>
              <a:buChar char="o"/>
            </a:pPr>
            <a:r>
              <a:rPr lang="ru-RU" dirty="0"/>
              <a:t>Умысел: Если одна из сторон заключает договор передачи с умыслом обмануть другую сторону, например, скрывая информацию о существенных недостатках передаваемых прав или обязанностей, это может привести к признанию договора недействительным</a:t>
            </a:r>
            <a:r>
              <a:rPr lang="ru-RU" dirty="0" smtClean="0"/>
              <a:t>. Или е</a:t>
            </a:r>
            <a:r>
              <a:rPr lang="ru-RU" dirty="0"/>
              <a:t>сли одна из сторон, после передачи договора, намеренно не выполняет свои обязанности по договору, это может быть основанием для признания ее виновной в нарушении договора.</a:t>
            </a:r>
            <a:endParaRPr lang="ru-RU" dirty="0" smtClean="0"/>
          </a:p>
          <a:p>
            <a:pPr lvl="0">
              <a:buFont typeface="Courier New" pitchFamily="49" charset="0"/>
              <a:buChar char="o"/>
            </a:pPr>
            <a:r>
              <a:rPr lang="ru-RU" dirty="0" smtClean="0"/>
              <a:t>Неосторожность</a:t>
            </a:r>
            <a:r>
              <a:rPr lang="ru-RU" dirty="0"/>
              <a:t>: Если одна из сторон заключает договор передачи, не проверив информацию о передаваемых правах и обязанностях, и это приводит к негативным последствиям для другой стороны, это может быть основанием для признания договора недействительным. </a:t>
            </a:r>
            <a:r>
              <a:rPr lang="ru-RU" dirty="0" smtClean="0"/>
              <a:t>Или е</a:t>
            </a:r>
            <a:r>
              <a:rPr lang="ru-RU" dirty="0"/>
              <a:t>сли одна из сторон, после передачи договора, не выполняет свои обязанности по договору из-за халатности или невнимательности, это также может быть основанием для признания ее виновной в нарушении договора</a:t>
            </a:r>
            <a:r>
              <a:rPr lang="ru-RU" dirty="0" smtClean="0"/>
              <a:t>.</a:t>
            </a:r>
          </a:p>
          <a:p>
            <a:pPr lvl="0"/>
            <a:r>
              <a:rPr lang="ru-RU" u="sng" dirty="0" smtClean="0"/>
              <a:t>Предмет</a:t>
            </a:r>
            <a:r>
              <a:rPr lang="ru-RU" dirty="0" smtClean="0"/>
              <a:t>: договор</a:t>
            </a:r>
          </a:p>
          <a:p>
            <a:pPr lvl="0">
              <a:buFont typeface="Courier New" pitchFamily="49" charset="0"/>
              <a:buChar char="o"/>
            </a:pPr>
            <a:endParaRPr lang="ru-RU" dirty="0"/>
          </a:p>
          <a:p>
            <a:pPr marL="0" lvl="0" indent="0">
              <a:buNone/>
            </a:pPr>
            <a:endParaRPr lang="ru-RU" dirty="0"/>
          </a:p>
        </p:txBody>
      </p:sp>
    </p:spTree>
    <p:extLst>
      <p:ext uri="{BB962C8B-B14F-4D97-AF65-F5344CB8AC3E}">
        <p14:creationId xmlns:p14="http://schemas.microsoft.com/office/powerpoint/2010/main" val="3062755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75456"/>
            <a:ext cx="8229600" cy="1600200"/>
          </a:xfrm>
        </p:spPr>
        <p:txBody>
          <a:bodyPr/>
          <a:lstStyle/>
          <a:p>
            <a:r>
              <a:rPr lang="ru-RU" sz="4000" dirty="0">
                <a:solidFill>
                  <a:srgbClr val="323232"/>
                </a:solidFill>
                <a:effectLst>
                  <a:outerShdw blurRad="38100" dist="38100" dir="2700000" algn="tl">
                    <a:srgbClr val="000000">
                      <a:alpha val="43137"/>
                    </a:srgbClr>
                  </a:outerShdw>
                </a:effectLst>
              </a:rPr>
              <a:t>3.  Граждане (физические лица)</a:t>
            </a:r>
            <a:endParaRPr lang="ru-RU" dirty="0"/>
          </a:p>
        </p:txBody>
      </p:sp>
      <p:sp>
        <p:nvSpPr>
          <p:cNvPr id="3" name="Объект 2"/>
          <p:cNvSpPr>
            <a:spLocks noGrp="1"/>
          </p:cNvSpPr>
          <p:nvPr>
            <p:ph idx="1"/>
          </p:nvPr>
        </p:nvSpPr>
        <p:spPr>
          <a:xfrm>
            <a:off x="0" y="908720"/>
            <a:ext cx="9144000" cy="5949280"/>
          </a:xfrm>
        </p:spPr>
        <p:txBody>
          <a:bodyPr>
            <a:normAutofit fontScale="62500" lnSpcReduction="20000"/>
          </a:bodyPr>
          <a:lstStyle/>
          <a:p>
            <a:pPr lvl="0"/>
            <a:r>
              <a:rPr lang="ru-RU" sz="2600" dirty="0">
                <a:solidFill>
                  <a:prstClr val="black">
                    <a:lumMod val="50000"/>
                    <a:lumOff val="50000"/>
                  </a:prstClr>
                </a:solidFill>
              </a:rPr>
              <a:t>Субъект: </a:t>
            </a:r>
            <a:endParaRPr lang="ru-RU" sz="2600" dirty="0" smtClean="0">
              <a:solidFill>
                <a:prstClr val="black">
                  <a:lumMod val="50000"/>
                  <a:lumOff val="50000"/>
                </a:prstClr>
              </a:solidFill>
            </a:endParaRPr>
          </a:p>
          <a:p>
            <a:pPr marL="0" lvl="0" indent="0">
              <a:buNone/>
            </a:pPr>
            <a:r>
              <a:rPr lang="ru-RU" sz="2200" dirty="0" smtClean="0">
                <a:solidFill>
                  <a:prstClr val="black">
                    <a:lumMod val="50000"/>
                    <a:lumOff val="50000"/>
                  </a:prstClr>
                </a:solidFill>
              </a:rPr>
              <a:t>Г</a:t>
            </a:r>
            <a:r>
              <a:rPr lang="ru-RU" sz="2200" dirty="0" smtClean="0"/>
              <a:t>раждане </a:t>
            </a:r>
            <a:r>
              <a:rPr lang="ru-RU" sz="2200" dirty="0"/>
              <a:t>(физические лица) являются ключевыми субъектами правоотношений! В гражданском праве физические лица выступают как носители прав и обязанностей, и их участие в правоотношениях регулируется законодательством. </a:t>
            </a:r>
            <a:endParaRPr lang="ru-RU" sz="2200" dirty="0" smtClean="0"/>
          </a:p>
          <a:p>
            <a:pPr marL="0" lvl="0" indent="0">
              <a:buNone/>
            </a:pPr>
            <a:endParaRPr lang="ru-RU" sz="2000" dirty="0">
              <a:solidFill>
                <a:prstClr val="black">
                  <a:lumMod val="50000"/>
                  <a:lumOff val="50000"/>
                </a:prstClr>
              </a:solidFill>
            </a:endParaRPr>
          </a:p>
          <a:p>
            <a:pPr marL="0" lvl="0" indent="0">
              <a:buNone/>
            </a:pPr>
            <a:endParaRPr lang="ru-RU" sz="2000" dirty="0">
              <a:solidFill>
                <a:prstClr val="black">
                  <a:lumMod val="50000"/>
                  <a:lumOff val="50000"/>
                </a:prstClr>
              </a:solidFill>
            </a:endParaRPr>
          </a:p>
          <a:p>
            <a:pPr lvl="0"/>
            <a:r>
              <a:rPr lang="ru-RU" sz="2600" dirty="0">
                <a:solidFill>
                  <a:prstClr val="black">
                    <a:lumMod val="50000"/>
                    <a:lumOff val="50000"/>
                  </a:prstClr>
                </a:solidFill>
              </a:rPr>
              <a:t>Субъективная сторона</a:t>
            </a:r>
            <a:r>
              <a:rPr lang="ru-RU" sz="2600" dirty="0" smtClean="0">
                <a:solidFill>
                  <a:prstClr val="black">
                    <a:lumMod val="50000"/>
                    <a:lumOff val="50000"/>
                  </a:prstClr>
                </a:solidFill>
              </a:rPr>
              <a:t>:</a:t>
            </a:r>
          </a:p>
          <a:p>
            <a:pPr marL="0" lvl="0" indent="0">
              <a:buNone/>
            </a:pPr>
            <a:r>
              <a:rPr lang="ru-RU" dirty="0"/>
              <a:t>Умысел и неосторожность – это формы вины, которые могут быть применены к физическим лицам при оценке их действий в правоотношениях. </a:t>
            </a:r>
            <a:endParaRPr lang="ru-RU" dirty="0" smtClean="0"/>
          </a:p>
          <a:p>
            <a:pPr marL="0" lvl="0" indent="0">
              <a:buNone/>
            </a:pPr>
            <a:endParaRPr lang="ru-RU" dirty="0" smtClean="0"/>
          </a:p>
          <a:p>
            <a:pPr marL="0" lvl="0" indent="0">
              <a:buNone/>
            </a:pPr>
            <a:r>
              <a:rPr lang="ru-RU" dirty="0"/>
              <a:t>Умысел означает, что физическое лицо сознавало общественно опасный характер своего действия (или бездействия) и хотело его наступления (прямой умысел), или предвидело возможность наступления таких последствий и мирилось с ними (косвенный умысел). </a:t>
            </a:r>
          </a:p>
          <a:p>
            <a:pPr marL="0" lvl="0" indent="0">
              <a:buNone/>
            </a:pPr>
            <a:r>
              <a:rPr lang="ru-RU" i="1" dirty="0" smtClean="0"/>
              <a:t>Примеры</a:t>
            </a:r>
            <a:r>
              <a:rPr lang="ru-RU" i="1" dirty="0"/>
              <a:t>: </a:t>
            </a:r>
            <a:endParaRPr lang="ru-RU" i="1" dirty="0" smtClean="0"/>
          </a:p>
          <a:p>
            <a:pPr lvl="0">
              <a:buFont typeface="Courier New" pitchFamily="49" charset="0"/>
              <a:buChar char="o"/>
            </a:pPr>
            <a:r>
              <a:rPr lang="ru-RU" dirty="0" smtClean="0"/>
              <a:t>Умышленное </a:t>
            </a:r>
            <a:r>
              <a:rPr lang="ru-RU" dirty="0"/>
              <a:t>уничтожение имущества соседа. </a:t>
            </a:r>
            <a:endParaRPr lang="ru-RU" dirty="0" smtClean="0"/>
          </a:p>
          <a:p>
            <a:pPr lvl="0">
              <a:buFont typeface="Courier New" pitchFamily="49" charset="0"/>
              <a:buChar char="o"/>
            </a:pPr>
            <a:r>
              <a:rPr lang="ru-RU" dirty="0" smtClean="0"/>
              <a:t>Умышленное </a:t>
            </a:r>
            <a:r>
              <a:rPr lang="ru-RU" dirty="0"/>
              <a:t>причинение телесных повреждений. </a:t>
            </a:r>
            <a:endParaRPr lang="ru-RU" dirty="0" smtClean="0"/>
          </a:p>
          <a:p>
            <a:pPr lvl="0">
              <a:buFont typeface="Courier New" pitchFamily="49" charset="0"/>
              <a:buChar char="o"/>
            </a:pPr>
            <a:r>
              <a:rPr lang="ru-RU" dirty="0" smtClean="0"/>
              <a:t>Умышленное </a:t>
            </a:r>
            <a:r>
              <a:rPr lang="ru-RU" dirty="0"/>
              <a:t>уклонение от уплаты налогов</a:t>
            </a:r>
            <a:r>
              <a:rPr lang="ru-RU" dirty="0" smtClean="0"/>
              <a:t>.</a:t>
            </a:r>
          </a:p>
          <a:p>
            <a:pPr lvl="0">
              <a:buFont typeface="Courier New" pitchFamily="49" charset="0"/>
              <a:buChar char="o"/>
            </a:pPr>
            <a:endParaRPr lang="ru-RU" dirty="0"/>
          </a:p>
          <a:p>
            <a:pPr marL="0" lvl="0" indent="0">
              <a:buNone/>
            </a:pPr>
            <a:r>
              <a:rPr lang="ru-RU" dirty="0"/>
              <a:t>Неосторожность означает, что физическое лицо не предвидело возможности наступления общественно опасных последствий своих действий (или бездействия), хотя должно и могло их предвидеть (неосторожность по небрежности), либо предвидело возможность наступления таких последствий, но легкомысленно рассчитывало на их предотвращение (неосторожность по легкомыслию). </a:t>
            </a:r>
            <a:endParaRPr lang="ru-RU" dirty="0" smtClean="0"/>
          </a:p>
          <a:p>
            <a:pPr marL="0" lvl="0" indent="0">
              <a:buNone/>
            </a:pPr>
            <a:r>
              <a:rPr lang="ru-RU" i="1" dirty="0" smtClean="0"/>
              <a:t>Примеры</a:t>
            </a:r>
            <a:r>
              <a:rPr lang="ru-RU" i="1" dirty="0"/>
              <a:t>: </a:t>
            </a:r>
            <a:endParaRPr lang="ru-RU" i="1" dirty="0" smtClean="0"/>
          </a:p>
          <a:p>
            <a:pPr lvl="0">
              <a:buFont typeface="Courier New" pitchFamily="49" charset="0"/>
              <a:buChar char="o"/>
            </a:pPr>
            <a:r>
              <a:rPr lang="ru-RU" dirty="0" smtClean="0"/>
              <a:t>Неосторожное </a:t>
            </a:r>
            <a:r>
              <a:rPr lang="ru-RU" dirty="0"/>
              <a:t>управление транспортным средством, приведшее к ДТП. </a:t>
            </a:r>
            <a:endParaRPr lang="ru-RU" dirty="0" smtClean="0"/>
          </a:p>
          <a:p>
            <a:pPr lvl="0">
              <a:buFont typeface="Courier New" pitchFamily="49" charset="0"/>
              <a:buChar char="o"/>
            </a:pPr>
            <a:r>
              <a:rPr lang="ru-RU" dirty="0" smtClean="0"/>
              <a:t> </a:t>
            </a:r>
            <a:r>
              <a:rPr lang="ru-RU" dirty="0"/>
              <a:t>Неосторожное обращение с огнем, приведшее к пожару. </a:t>
            </a:r>
            <a:endParaRPr lang="ru-RU" dirty="0" smtClean="0"/>
          </a:p>
          <a:p>
            <a:pPr lvl="0">
              <a:buFont typeface="Courier New" pitchFamily="49" charset="0"/>
              <a:buChar char="o"/>
            </a:pPr>
            <a:r>
              <a:rPr lang="ru-RU" dirty="0" smtClean="0"/>
              <a:t>Неосторожное </a:t>
            </a:r>
            <a:r>
              <a:rPr lang="ru-RU" dirty="0"/>
              <a:t>хранение оружия, приведшее к его утере или хищению.</a:t>
            </a:r>
          </a:p>
        </p:txBody>
      </p:sp>
    </p:spTree>
    <p:extLst>
      <p:ext uri="{BB962C8B-B14F-4D97-AF65-F5344CB8AC3E}">
        <p14:creationId xmlns:p14="http://schemas.microsoft.com/office/powerpoint/2010/main" val="330486034"/>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solidFill>
                  <a:srgbClr val="323232"/>
                </a:solidFill>
                <a:effectLst>
                  <a:outerShdw blurRad="38100" dist="38100" dir="2700000" algn="tl">
                    <a:srgbClr val="000000">
                      <a:alpha val="43137"/>
                    </a:srgbClr>
                  </a:outerShdw>
                </a:effectLst>
              </a:rPr>
              <a:t>28.  Перемена лиц в обязательстве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40000" lnSpcReduction="20000"/>
          </a:bodyPr>
          <a:lstStyle/>
          <a:p>
            <a:pPr marL="0" indent="0">
              <a:buNone/>
            </a:pPr>
            <a:r>
              <a:rPr lang="ru-RU" sz="4500" b="1" dirty="0"/>
              <a:t>ГК РФ Статья 392.3. Передача договора</a:t>
            </a:r>
          </a:p>
          <a:p>
            <a:r>
              <a:rPr lang="ru-RU" sz="2900" dirty="0"/>
              <a:t>В ГК РФ появилась новая статья, получившая название "передача договора" (ст. 392.3). Суть ее состоит в том, что возможна одновременная передача стороной всех прав и обязанностей по договору другому лицу.</a:t>
            </a:r>
          </a:p>
          <a:p>
            <a:r>
              <a:rPr lang="ru-RU" sz="2900" dirty="0"/>
              <a:t>К такой передаче соответственно применяются правила об уступке требования (см. комментарий к ст. 388) и о переводе долга (см. комментарий к ст. 391).</a:t>
            </a:r>
          </a:p>
          <a:p>
            <a:r>
              <a:rPr lang="ru-RU" sz="2900" dirty="0"/>
              <a:t>О целесообразности дополнить главу 24 ГК РФ отдельным параграфом, регулирующим сделки "передачи договоров" ввиду их распространенности, говорилось в п. 4.2.6 Концепции развития гражданского законодательства Российской Федерации. Однако в результате законодатель ограничился одной статьей.</a:t>
            </a:r>
          </a:p>
          <a:p>
            <a:r>
              <a:rPr lang="ru-RU" sz="2900" dirty="0"/>
              <a:t>В п. 29 Постановления Пленума Верховного Суда РФ от 21.12.2017 N 54 "О некоторых вопросах применения положений главы 24 Гражданского кодекса Российской Федерации о перемене лиц в обязательстве на основании сделки" отмечено следующее. "По смыслу статьи 392.3 ГК РФ стороны договора и третье лицо вправе согласовать переход всех прав и обязанностей одной из сторон договора третьему лицу. В этом случае к третьему лицу переходит комплекс прав и обязанностей по договору в целом, в том числе в отношении которых не предполагается совершение отдельной уступки или перевода долга, в частности, по отношению к третьему лицу, вступившему в договор, у кредитора сохраняется право на </a:t>
            </a:r>
            <a:r>
              <a:rPr lang="ru-RU" sz="2900" dirty="0" err="1"/>
              <a:t>безакцептное</a:t>
            </a:r>
            <a:r>
              <a:rPr lang="ru-RU" sz="2900" dirty="0"/>
              <a:t> списание денежных средств, если это право было предоставлено кредитору по отношению к первоначальному должнику.</a:t>
            </a:r>
          </a:p>
          <a:p>
            <a:r>
              <a:rPr lang="ru-RU" sz="2900" dirty="0"/>
              <a:t>Например, по смыслу статей 392.3 и 391 ГК РФ, если с согласия арендодателя арендатор и третье лицо заключили договор перенайма, то третье лицо полностью заменяет первоначального должника в отношениях с кредитором и обязано вносить арендную плату за все периоды пользования имуществом, в том числе до вступления в договор, если в соглашении о передаче договора не предусмотрено иное. Вместе с тем, если такой перенаем правомерно происходит без согласия арендодателя, например, в случае, предусмотренном пунктом 5 статьи 22 Земельного кодекса Российской Федерации, первоначальный и новый арендаторы по общему правилу несут солидарную ответственность перед арендодателем за встречное исполнение в ответ на исполнение, осуществленное арендодателем до заключения соглашения о передаче договора (статья 323 ГК РФ)".</a:t>
            </a:r>
          </a:p>
          <a:p>
            <a:r>
              <a:rPr lang="ru-RU" sz="2900" dirty="0"/>
              <a:t>Следует отметить, что нормы допускающие одновременную передачу стороной всех прав и обязанностей по договору другому лицу встречались в российском законодательстве еще до принятия комментируемой статьи. Так, подобная норма, регулирующая передачу договора иностранным инвестором другому лицу, была закреплена в Федеральном законе от 9 июля 1999 г. N 160-ФЗ "Об иностранных инвестициях в Российской Федерации". Согласно п. 1 ст. 7 указанного Закона иностранный инвестор в силу договора вправе передать свои права (уступить требования) и обязанности (перевести долг), а на основании закона или решения суда обязан передать свои права (уступить требования) и обязанности (перевести долг) другому лицу в соответствии с гражданским законодательством РФ.</a:t>
            </a:r>
          </a:p>
          <a:p>
            <a:endParaRPr lang="ru-RU" dirty="0"/>
          </a:p>
        </p:txBody>
      </p:sp>
    </p:spTree>
    <p:extLst>
      <p:ext uri="{BB962C8B-B14F-4D97-AF65-F5344CB8AC3E}">
        <p14:creationId xmlns:p14="http://schemas.microsoft.com/office/powerpoint/2010/main" val="2151932105"/>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0"/>
            <a:ext cx="9036496" cy="1600200"/>
          </a:xfrm>
        </p:spPr>
        <p:txBody>
          <a:bodyPr/>
          <a:lstStyle/>
          <a:p>
            <a:r>
              <a:rPr lang="ru-RU" sz="4000" dirty="0">
                <a:solidFill>
                  <a:srgbClr val="323232"/>
                </a:solidFill>
                <a:effectLst>
                  <a:outerShdw blurRad="38100" dist="38100" dir="2700000" algn="tl">
                    <a:srgbClr val="000000">
                      <a:alpha val="43137"/>
                    </a:srgbClr>
                  </a:outerShdw>
                </a:effectLst>
              </a:rPr>
              <a:t>28.  Перемена лиц в обязательстве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392.3</a:t>
            </a:r>
            <a:endParaRPr lang="ru-RU" b="1" dirty="0" smtClean="0">
              <a:solidFill>
                <a:prstClr val="black">
                  <a:lumMod val="50000"/>
                  <a:lumOff val="50000"/>
                </a:prstClr>
              </a:solidFill>
            </a:endParaRPr>
          </a:p>
          <a:p>
            <a:pPr marL="0" lvl="0" indent="0" algn="ctr">
              <a:buNone/>
            </a:pPr>
            <a:endParaRPr lang="ru-RU" b="1" dirty="0">
              <a:solidFill>
                <a:prstClr val="black">
                  <a:lumMod val="50000"/>
                  <a:lumOff val="50000"/>
                </a:prstClr>
              </a:solidFill>
            </a:endParaRPr>
          </a:p>
          <a:p>
            <a:r>
              <a:rPr lang="ru-RU" dirty="0"/>
              <a:t>Передача договора целиком</a:t>
            </a:r>
            <a:endParaRPr lang="ru-RU" b="1" dirty="0"/>
          </a:p>
          <a:p>
            <a:pPr marL="0" lvl="0" indent="0">
              <a:buNone/>
            </a:pPr>
            <a:r>
              <a:rPr lang="ru-RU" u="sng" dirty="0">
                <a:solidFill>
                  <a:prstClr val="black">
                    <a:lumMod val="50000"/>
                    <a:lumOff val="50000"/>
                  </a:prstClr>
                </a:solidFill>
              </a:rPr>
              <a:t>Суть спора:</a:t>
            </a:r>
          </a:p>
          <a:p>
            <a:pPr marL="0" lvl="0" indent="0">
              <a:buNone/>
            </a:pPr>
            <a:r>
              <a:rPr lang="ru-RU" dirty="0"/>
              <a:t>Компания "А" заключила договор с компанией "Б" на поставку сырья. Компания "А" передала все права и обязанности по договору компании "В". Компания "В" не смогла выполнить условия договора, в результате чего компания "Б" понесла убытки. Компания "Б" подала в суд на компанию "А" с требованием о возмещении убытков.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a:t>
            </a:r>
            <a:r>
              <a:rPr lang="ru-RU" dirty="0" smtClean="0"/>
              <a:t>обязал компанию </a:t>
            </a:r>
            <a:r>
              <a:rPr lang="ru-RU" dirty="0"/>
              <a:t>"А" возместить убытки компании "Б", </a:t>
            </a:r>
            <a:r>
              <a:rPr lang="ru-RU" dirty="0" smtClean="0"/>
              <a:t>т.к. компания </a:t>
            </a:r>
            <a:r>
              <a:rPr lang="ru-RU" dirty="0"/>
              <a:t>"А" несла ответственность за действия компании "В</a:t>
            </a:r>
            <a:r>
              <a:rPr lang="ru-RU" dirty="0" smtClean="0"/>
              <a:t>".</a:t>
            </a:r>
          </a:p>
          <a:p>
            <a:pPr marL="0" lvl="0" indent="0">
              <a:buNone/>
            </a:pPr>
            <a:endParaRPr lang="ru-RU" dirty="0">
              <a:solidFill>
                <a:prstClr val="black">
                  <a:lumMod val="50000"/>
                  <a:lumOff val="50000"/>
                </a:prstClr>
              </a:solidFill>
            </a:endParaRPr>
          </a:p>
          <a:p>
            <a:pPr algn="r"/>
            <a:r>
              <a:rPr lang="ru-RU" dirty="0"/>
              <a:t>Переуступка права требования</a:t>
            </a:r>
            <a:endParaRPr lang="ru-RU" dirty="0">
              <a:solidFill>
                <a:prstClr val="black">
                  <a:lumMod val="50000"/>
                  <a:lumOff val="50000"/>
                </a:prstClr>
              </a:solidFill>
            </a:endParaRPr>
          </a:p>
          <a:p>
            <a:pPr marL="0" lvl="0" indent="0" algn="r">
              <a:buNone/>
            </a:pPr>
            <a:r>
              <a:rPr lang="ru-RU" u="sng" dirty="0">
                <a:solidFill>
                  <a:prstClr val="black">
                    <a:lumMod val="50000"/>
                    <a:lumOff val="50000"/>
                  </a:prstClr>
                </a:solidFill>
              </a:rPr>
              <a:t>Суть спора:</a:t>
            </a:r>
          </a:p>
          <a:p>
            <a:pPr marL="0" lvl="0" indent="0" algn="r">
              <a:buNone/>
            </a:pPr>
            <a:r>
              <a:rPr lang="ru-RU" dirty="0"/>
              <a:t>Компания "А" продала товар компании "Б" в кредит. Компания "А" переуступила право требования долга компании "Б" компании "В". Однако, компания "Б" не знала о переуступке права требования и продолжала платить долг компании "А". Компания "В" подала в суд на компанию "Б" с требованием о взыскании долга.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endParaRPr lang="ru-RU" dirty="0">
              <a:solidFill>
                <a:prstClr val="black">
                  <a:lumMod val="50000"/>
                  <a:lumOff val="50000"/>
                </a:prstClr>
              </a:solidFill>
            </a:endParaRPr>
          </a:p>
          <a:p>
            <a:pPr marL="0" lvl="0" indent="0" algn="r">
              <a:buNone/>
            </a:pPr>
            <a:r>
              <a:rPr lang="ru-RU" dirty="0"/>
              <a:t>Суд </a:t>
            </a:r>
            <a:r>
              <a:rPr lang="ru-RU" dirty="0" smtClean="0"/>
              <a:t>признал </a:t>
            </a:r>
            <a:r>
              <a:rPr lang="ru-RU" dirty="0"/>
              <a:t>переуступку права требования действительной и </a:t>
            </a:r>
            <a:r>
              <a:rPr lang="ru-RU" dirty="0" smtClean="0"/>
              <a:t>обязал </a:t>
            </a:r>
            <a:r>
              <a:rPr lang="ru-RU" dirty="0"/>
              <a:t>компанию "Б" оплатить долг компании "В</a:t>
            </a:r>
            <a:r>
              <a:rPr lang="ru-RU" dirty="0" smtClean="0"/>
              <a:t>".</a:t>
            </a:r>
            <a:endParaRPr lang="ru-RU" dirty="0"/>
          </a:p>
        </p:txBody>
      </p:sp>
    </p:spTree>
    <p:extLst>
      <p:ext uri="{BB962C8B-B14F-4D97-AF65-F5344CB8AC3E}">
        <p14:creationId xmlns:p14="http://schemas.microsoft.com/office/powerpoint/2010/main" val="3815411632"/>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15416"/>
            <a:ext cx="9144000" cy="1600200"/>
          </a:xfrm>
        </p:spPr>
        <p:txBody>
          <a:bodyPr/>
          <a:lstStyle/>
          <a:p>
            <a:pPr>
              <a:lnSpc>
                <a:spcPct val="100000"/>
              </a:lnSpc>
            </a:pPr>
            <a:r>
              <a:rPr lang="ru-RU" sz="4000" dirty="0">
                <a:solidFill>
                  <a:srgbClr val="323232"/>
                </a:solidFill>
              </a:rPr>
              <a:t>29.  Ответственность за нарушение обязательств</a:t>
            </a:r>
            <a:endParaRPr lang="ru-RU" dirty="0"/>
          </a:p>
        </p:txBody>
      </p:sp>
      <p:sp>
        <p:nvSpPr>
          <p:cNvPr id="3" name="Объект 2"/>
          <p:cNvSpPr>
            <a:spLocks noGrp="1"/>
          </p:cNvSpPr>
          <p:nvPr>
            <p:ph idx="1"/>
          </p:nvPr>
        </p:nvSpPr>
        <p:spPr>
          <a:xfrm>
            <a:off x="0" y="1268760"/>
            <a:ext cx="9144000" cy="5589240"/>
          </a:xfrm>
        </p:spPr>
        <p:txBody>
          <a:bodyPr>
            <a:normAutofit fontScale="85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ответственности </a:t>
            </a:r>
            <a:r>
              <a:rPr lang="ru-RU" dirty="0">
                <a:solidFill>
                  <a:prstClr val="black">
                    <a:lumMod val="50000"/>
                    <a:lumOff val="50000"/>
                  </a:prstClr>
                </a:solidFill>
              </a:rPr>
              <a:t>за нарушение </a:t>
            </a:r>
            <a:r>
              <a:rPr lang="ru-RU" dirty="0" smtClean="0">
                <a:solidFill>
                  <a:prstClr val="black">
                    <a:lumMod val="50000"/>
                    <a:lumOff val="50000"/>
                  </a:prstClr>
                </a:solidFill>
              </a:rPr>
              <a:t>обязательств</a:t>
            </a:r>
          </a:p>
          <a:p>
            <a:pPr lvl="0"/>
            <a:endParaRPr lang="ru-RU" dirty="0" smtClean="0">
              <a:solidFill>
                <a:prstClr val="black">
                  <a:lumMod val="50000"/>
                  <a:lumOff val="50000"/>
                </a:prstClr>
              </a:solidFill>
            </a:endParaRPr>
          </a:p>
          <a:p>
            <a:pPr lvl="0"/>
            <a:r>
              <a:rPr lang="ru-RU" dirty="0" smtClean="0">
                <a:solidFill>
                  <a:prstClr val="black">
                    <a:lumMod val="50000"/>
                    <a:lumOff val="50000"/>
                  </a:prstClr>
                </a:solidFill>
              </a:rPr>
              <a:t>Объективная </a:t>
            </a:r>
            <a:r>
              <a:rPr lang="ru-RU" dirty="0">
                <a:solidFill>
                  <a:prstClr val="black">
                    <a:lumMod val="50000"/>
                    <a:lumOff val="50000"/>
                  </a:prstClr>
                </a:solidFill>
              </a:rPr>
              <a:t>сторона: </a:t>
            </a:r>
          </a:p>
          <a:p>
            <a:pPr marL="0" indent="0">
              <a:buNone/>
            </a:pPr>
            <a:r>
              <a:rPr lang="ru-RU" dirty="0" smtClean="0"/>
              <a:t>Должник </a:t>
            </a:r>
            <a:r>
              <a:rPr lang="ru-RU" dirty="0"/>
              <a:t>обязан возместить кредитору убытки, причиненные неисполнением или ненадлежащим исполнением обязательства.</a:t>
            </a:r>
          </a:p>
          <a:p>
            <a:pPr marL="0" indent="0">
              <a:buNone/>
            </a:pPr>
            <a:r>
              <a:rPr lang="ru-RU" dirty="0"/>
              <a:t>Если иное не установлено законом, использование кредитором иных способов защиты нарушенных прав, предусмотренных законом или договором, не лишает его права требовать от должника возмещения убытков, причиненных неисполнением или ненадлежащим исполнением обязательства</a:t>
            </a:r>
            <a:r>
              <a:rPr lang="ru-RU" dirty="0" smtClean="0"/>
              <a:t>.</a:t>
            </a:r>
          </a:p>
          <a:p>
            <a:pPr marL="0" indent="0">
              <a:buNone/>
            </a:pPr>
            <a:r>
              <a:rPr lang="ru-RU" dirty="0"/>
              <a:t>Убытки определяются в соответствии с правилами, предусмотренными </a:t>
            </a:r>
            <a:r>
              <a:rPr lang="ru-RU" dirty="0" smtClean="0"/>
              <a:t>ст. 15</a:t>
            </a:r>
            <a:r>
              <a:rPr lang="ru-RU" dirty="0"/>
              <a:t> настоящего Кодекса.</a:t>
            </a:r>
          </a:p>
          <a:p>
            <a:pPr marL="0" indent="0">
              <a:buNone/>
            </a:pPr>
            <a:r>
              <a:rPr lang="ru-RU" dirty="0"/>
              <a:t>Возмещение убытков в полном размере означает, что в результате их возмещения кредитор должен быть поставлен в положение, в котором он находился бы, если бы обязательство было исполнено надлежащим образом</a:t>
            </a:r>
            <a:r>
              <a:rPr lang="ru-RU" dirty="0" smtClean="0"/>
              <a:t>.</a:t>
            </a:r>
          </a:p>
          <a:p>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smtClean="0">
                <a:solidFill>
                  <a:prstClr val="black">
                    <a:lumMod val="50000"/>
                    <a:lumOff val="50000"/>
                  </a:prstClr>
                </a:solidFill>
              </a:rPr>
              <a:t>: </a:t>
            </a:r>
            <a:r>
              <a:rPr lang="ru-RU" dirty="0" smtClean="0"/>
              <a:t>Физическое лицо, Юридическое лицо, Государство.</a:t>
            </a:r>
            <a:endParaRPr lang="ru-RU" dirty="0" smtClean="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3155487880"/>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15416"/>
            <a:ext cx="9144000" cy="1600200"/>
          </a:xfrm>
        </p:spPr>
        <p:txBody>
          <a:bodyPr/>
          <a:lstStyle/>
          <a:p>
            <a:pPr>
              <a:lnSpc>
                <a:spcPct val="100000"/>
              </a:lnSpc>
            </a:pPr>
            <a:r>
              <a:rPr lang="ru-RU" sz="4000" dirty="0">
                <a:solidFill>
                  <a:srgbClr val="323232"/>
                </a:solidFill>
              </a:rPr>
              <a:t>29.  Ответственность за нарушение обязательств</a:t>
            </a:r>
            <a:endParaRPr lang="ru-RU" dirty="0"/>
          </a:p>
        </p:txBody>
      </p:sp>
      <p:sp>
        <p:nvSpPr>
          <p:cNvPr id="3" name="Объект 2"/>
          <p:cNvSpPr>
            <a:spLocks noGrp="1"/>
          </p:cNvSpPr>
          <p:nvPr>
            <p:ph idx="1"/>
          </p:nvPr>
        </p:nvSpPr>
        <p:spPr>
          <a:xfrm>
            <a:off x="0" y="1196752"/>
            <a:ext cx="9144000" cy="5661248"/>
          </a:xfrm>
        </p:spPr>
        <p:txBody>
          <a:bodyPr>
            <a:normAutofit fontScale="55000" lnSpcReduction="20000"/>
          </a:bodyPr>
          <a:lstStyle/>
          <a:p>
            <a:pPr lvl="0"/>
            <a:r>
              <a:rPr lang="ru-RU" sz="3200" dirty="0" smtClean="0">
                <a:solidFill>
                  <a:prstClr val="black">
                    <a:lumMod val="50000"/>
                    <a:lumOff val="50000"/>
                  </a:prstClr>
                </a:solidFill>
              </a:rPr>
              <a:t>Объект</a:t>
            </a:r>
            <a:r>
              <a:rPr lang="ru-RU" dirty="0" smtClean="0">
                <a:solidFill>
                  <a:prstClr val="black">
                    <a:lumMod val="50000"/>
                    <a:lumOff val="50000"/>
                  </a:prstClr>
                </a:solidFill>
              </a:rPr>
              <a:t>: </a:t>
            </a:r>
          </a:p>
          <a:p>
            <a:pPr marL="0" lvl="0" indent="0">
              <a:buNone/>
            </a:pPr>
            <a:r>
              <a:rPr lang="ru-RU" dirty="0" smtClean="0">
                <a:solidFill>
                  <a:prstClr val="black">
                    <a:lumMod val="50000"/>
                    <a:lumOff val="50000"/>
                  </a:prstClr>
                </a:solidFill>
              </a:rPr>
              <a:t>Объектом является сфера ответственности за нарушение обязательств</a:t>
            </a:r>
          </a:p>
          <a:p>
            <a:pPr marL="0" lvl="0" indent="0">
              <a:buNone/>
            </a:pPr>
            <a:endParaRPr lang="ru-RU" dirty="0" smtClean="0">
              <a:solidFill>
                <a:prstClr val="black">
                  <a:lumMod val="50000"/>
                  <a:lumOff val="50000"/>
                </a:prstClr>
              </a:solidFill>
            </a:endParaRPr>
          </a:p>
          <a:p>
            <a:pPr lvl="0"/>
            <a:r>
              <a:rPr lang="ru-RU" sz="3200" dirty="0" smtClean="0">
                <a:solidFill>
                  <a:prstClr val="black">
                    <a:lumMod val="50000"/>
                    <a:lumOff val="50000"/>
                  </a:prstClr>
                </a:solidFill>
              </a:rPr>
              <a:t>Объективная сторона: </a:t>
            </a:r>
          </a:p>
          <a:p>
            <a:pPr marL="0" indent="0">
              <a:buNone/>
            </a:pPr>
            <a:r>
              <a:rPr lang="ru-RU" dirty="0" smtClean="0"/>
              <a:t>В </a:t>
            </a:r>
            <a:r>
              <a:rPr lang="ru-RU" dirty="0"/>
              <a:t>случае, если неисполнение или ненадлежащее исполнение должником договора повлекло его досрочное прекращение и кредитор заключил взамен его аналогичный договор, кредитор вправе потребовать от должника возмещения убытков в виде разницы между ценой, установленной в прекращенном договоре, и ценой на сопоставимые товары, работы или услуги по условиям договора, заключенного взамен прекращенного договора</a:t>
            </a:r>
            <a:r>
              <a:rPr lang="ru-RU" dirty="0" smtClean="0"/>
              <a:t>.</a:t>
            </a:r>
          </a:p>
          <a:p>
            <a:pPr marL="0" indent="0">
              <a:buNone/>
            </a:pPr>
            <a:r>
              <a:rPr lang="ru-RU" dirty="0"/>
              <a:t>Если кредитор не заключил аналогичный договор взамен прекращенного договора </a:t>
            </a:r>
            <a:r>
              <a:rPr lang="ru-RU" dirty="0" smtClean="0"/>
              <a:t>(п.1</a:t>
            </a:r>
            <a:r>
              <a:rPr lang="ru-RU" dirty="0"/>
              <a:t> настоящей статьи), но в отношении предусмотренного прекращенным договором исполнения имеется текущая цена на сопоставимые товары, работы или услуги, кредитор вправе потребовать от должника возмещения убытков в виде разницы между ценой, установленной в прекращенном договоре, и текущей ценой</a:t>
            </a:r>
            <a:r>
              <a:rPr lang="ru-RU" dirty="0" smtClean="0"/>
              <a:t>.</a:t>
            </a:r>
          </a:p>
          <a:p>
            <a:pPr marL="0" indent="0">
              <a:buNone/>
            </a:pPr>
            <a:r>
              <a:rPr lang="ru-RU" dirty="0"/>
              <a:t>Если за неисполнение или ненадлежащее исполнение обязательства установлена неустойка, то убытки возмещаются в части, не покрытой неустойкой.</a:t>
            </a:r>
          </a:p>
          <a:p>
            <a:pPr marL="0" indent="0">
              <a:buNone/>
            </a:pPr>
            <a:r>
              <a:rPr lang="ru-RU" dirty="0"/>
              <a:t>Законом или договором могут быть предусмотрены </a:t>
            </a:r>
            <a:r>
              <a:rPr lang="ru-RU" dirty="0" smtClean="0"/>
              <a:t>случаи: </a:t>
            </a:r>
            <a:r>
              <a:rPr lang="ru-RU" dirty="0"/>
              <a:t>когда допускается взыскание только неустойки, но не убытков; когда убытки могут быть взысканы в полной сумме сверх неустойки; когда по выбору кредитора могут быть взысканы либо неустойка, либо убытки</a:t>
            </a:r>
            <a:r>
              <a:rPr lang="ru-RU" dirty="0" smtClean="0"/>
              <a:t>.</a:t>
            </a:r>
          </a:p>
          <a:p>
            <a:pPr marL="0" indent="0">
              <a:buNone/>
            </a:pPr>
            <a:r>
              <a:rPr lang="ru-RU" dirty="0"/>
              <a:t>В случае неисполнения обязательства передать индивидуально-определенную вещь в собственность, в хозяйственное ведение, в оперативное управление или в возмездное пользование кредитору последний вправе требовать отобрания этой вещи у должника и передачи ее кредитору на предусмотренных обязательством условиях. Это право отпадает, если вещь уже передана третьему лицу, имеющему право собственности, хозяйственного ведения или оперативного управления. Если вещь еще не передана, преимущество имеет тот из кредиторов, в пользу которого обязательство возникло раньше, а если это невозможно установить, - тот, кто раньше предъявил иск.</a:t>
            </a:r>
          </a:p>
          <a:p>
            <a:pPr marL="0" indent="0">
              <a:buNone/>
            </a:pPr>
            <a:r>
              <a:rPr lang="ru-RU" dirty="0"/>
              <a:t>Вместо требования передать ему вещь, являющуюся предметом обязательства, кредитор вправе потребовать возмещения убытков.</a:t>
            </a:r>
          </a:p>
        </p:txBody>
      </p:sp>
    </p:spTree>
    <p:extLst>
      <p:ext uri="{BB962C8B-B14F-4D97-AF65-F5344CB8AC3E}">
        <p14:creationId xmlns:p14="http://schemas.microsoft.com/office/powerpoint/2010/main" val="316084624"/>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09" y="-387424"/>
            <a:ext cx="9144000" cy="1600200"/>
          </a:xfrm>
        </p:spPr>
        <p:txBody>
          <a:bodyPr/>
          <a:lstStyle/>
          <a:p>
            <a:pPr>
              <a:lnSpc>
                <a:spcPct val="100000"/>
              </a:lnSpc>
            </a:pPr>
            <a:r>
              <a:rPr lang="ru-RU" sz="4000" dirty="0">
                <a:solidFill>
                  <a:srgbClr val="323232"/>
                </a:solidFill>
              </a:rPr>
              <a:t>29.  Ответственность за нарушение обязательств</a:t>
            </a:r>
            <a:endParaRPr lang="ru-RU" dirty="0"/>
          </a:p>
        </p:txBody>
      </p:sp>
      <p:sp>
        <p:nvSpPr>
          <p:cNvPr id="3" name="Объект 2"/>
          <p:cNvSpPr>
            <a:spLocks noGrp="1"/>
          </p:cNvSpPr>
          <p:nvPr>
            <p:ph idx="1"/>
          </p:nvPr>
        </p:nvSpPr>
        <p:spPr>
          <a:xfrm>
            <a:off x="0" y="1124744"/>
            <a:ext cx="9144000" cy="5733256"/>
          </a:xfrm>
        </p:spPr>
        <p:txBody>
          <a:bodyPr>
            <a:normAutofit lnSpcReduction="10000"/>
          </a:bodyPr>
          <a:lstStyle/>
          <a:p>
            <a:pPr lvl="0"/>
            <a:r>
              <a:rPr lang="ru-RU" sz="1800" dirty="0">
                <a:solidFill>
                  <a:prstClr val="black">
                    <a:lumMod val="50000"/>
                    <a:lumOff val="50000"/>
                  </a:prstClr>
                </a:solidFill>
              </a:rPr>
              <a:t>Субъект</a:t>
            </a:r>
            <a:r>
              <a:rPr lang="ru-RU" sz="1400" dirty="0">
                <a:solidFill>
                  <a:prstClr val="black">
                    <a:lumMod val="50000"/>
                    <a:lumOff val="50000"/>
                  </a:prstClr>
                </a:solidFill>
              </a:rPr>
              <a:t>: </a:t>
            </a:r>
            <a:endParaRPr lang="ru-RU" sz="1400" dirty="0" smtClean="0">
              <a:solidFill>
                <a:prstClr val="black">
                  <a:lumMod val="50000"/>
                  <a:lumOff val="50000"/>
                </a:prstClr>
              </a:solidFill>
            </a:endParaRPr>
          </a:p>
          <a:p>
            <a:pPr lvl="0">
              <a:buFont typeface="Courier New" pitchFamily="49" charset="0"/>
              <a:buChar char="o"/>
            </a:pPr>
            <a:r>
              <a:rPr lang="ru-RU" sz="1400" dirty="0" smtClean="0"/>
              <a:t>Физическое лицо: </a:t>
            </a:r>
            <a:r>
              <a:rPr lang="ru-RU" sz="1400" dirty="0"/>
              <a:t>Например, если человек заключил договор на ремонт квартиры и не выполнил работу в срок или с ненадлежащим качеством, он будет нести ответственность за нарушение обязательств. </a:t>
            </a:r>
            <a:endParaRPr lang="ru-RU" sz="1400" dirty="0" smtClean="0"/>
          </a:p>
          <a:p>
            <a:pPr lvl="0">
              <a:buFont typeface="Courier New" pitchFamily="49" charset="0"/>
              <a:buChar char="o"/>
            </a:pPr>
            <a:r>
              <a:rPr lang="ru-RU" sz="1400" dirty="0" smtClean="0"/>
              <a:t>Юридическое лицо: </a:t>
            </a:r>
            <a:r>
              <a:rPr lang="ru-RU" sz="1400" dirty="0"/>
              <a:t>Например, если компания не выполнила условия договора поставки, она будет нести ответственность за нарушение обязательств</a:t>
            </a:r>
            <a:r>
              <a:rPr lang="ru-RU" sz="1400" dirty="0" smtClean="0"/>
              <a:t>.</a:t>
            </a:r>
          </a:p>
          <a:p>
            <a:pPr lvl="0">
              <a:buFont typeface="Courier New" pitchFamily="49" charset="0"/>
              <a:buChar char="o"/>
            </a:pPr>
            <a:r>
              <a:rPr lang="ru-RU" sz="1400" dirty="0" smtClean="0"/>
              <a:t> Государство: </a:t>
            </a:r>
            <a:r>
              <a:rPr lang="ru-RU" sz="1400" dirty="0"/>
              <a:t>В некоторых случаях государство может нести ответственность за нарушение обязательств, например, если не выполнило условия международного договора.</a:t>
            </a:r>
          </a:p>
          <a:p>
            <a:pPr lvl="0">
              <a:buFont typeface="Courier New" pitchFamily="49" charset="0"/>
              <a:buChar char="o"/>
            </a:pPr>
            <a:endParaRPr lang="ru-RU" sz="1400" dirty="0">
              <a:solidFill>
                <a:prstClr val="black">
                  <a:lumMod val="50000"/>
                  <a:lumOff val="50000"/>
                </a:prstClr>
              </a:solidFill>
            </a:endParaRPr>
          </a:p>
          <a:p>
            <a:pPr lvl="0"/>
            <a:r>
              <a:rPr lang="ru-RU" sz="1800" dirty="0">
                <a:solidFill>
                  <a:prstClr val="black">
                    <a:lumMod val="50000"/>
                    <a:lumOff val="50000"/>
                  </a:prstClr>
                </a:solidFill>
              </a:rPr>
              <a:t>Субъективная сторона</a:t>
            </a:r>
            <a:r>
              <a:rPr lang="ru-RU" sz="1800" dirty="0" smtClean="0">
                <a:solidFill>
                  <a:prstClr val="black">
                    <a:lumMod val="50000"/>
                    <a:lumOff val="50000"/>
                  </a:prstClr>
                </a:solidFill>
              </a:rPr>
              <a:t>:</a:t>
            </a:r>
          </a:p>
          <a:p>
            <a:pPr lvl="0">
              <a:buFont typeface="Courier New" pitchFamily="49" charset="0"/>
              <a:buChar char="o"/>
            </a:pPr>
            <a:r>
              <a:rPr lang="ru-RU" sz="1400" dirty="0" smtClean="0"/>
              <a:t>Умысел</a:t>
            </a:r>
          </a:p>
          <a:p>
            <a:pPr marL="0" indent="0">
              <a:buNone/>
            </a:pPr>
            <a:r>
              <a:rPr lang="ru-RU" sz="1400" i="1" dirty="0"/>
              <a:t>Пример</a:t>
            </a:r>
            <a:r>
              <a:rPr lang="ru-RU" sz="1400" i="1" dirty="0" smtClean="0"/>
              <a:t>:</a:t>
            </a:r>
            <a:endParaRPr lang="ru-RU" sz="1400" dirty="0" smtClean="0"/>
          </a:p>
          <a:p>
            <a:pPr marL="0" lvl="0" indent="0">
              <a:buNone/>
            </a:pPr>
            <a:r>
              <a:rPr lang="ru-RU" sz="1400" dirty="0" smtClean="0"/>
              <a:t>Компания </a:t>
            </a:r>
            <a:r>
              <a:rPr lang="ru-RU" sz="1400" dirty="0"/>
              <a:t>"А" заключила договор с компанией "Б" на поставку сырья. Компания "А" знала, что сырье низкого качества, но сознательно поставила его компании "Б", чтобы получить большую прибыль. В этом случае, компания "А" действовала с умыслом, и ее ответственность будет более строгой, чем в случае неосторожности. </a:t>
            </a:r>
            <a:endParaRPr lang="ru-RU" sz="1400" dirty="0" smtClean="0"/>
          </a:p>
          <a:p>
            <a:pPr marL="0" lvl="0" indent="0">
              <a:buNone/>
            </a:pPr>
            <a:endParaRPr lang="ru-RU" sz="1400" dirty="0"/>
          </a:p>
          <a:p>
            <a:pPr lvl="0">
              <a:buFont typeface="Courier New" pitchFamily="49" charset="0"/>
              <a:buChar char="o"/>
            </a:pPr>
            <a:r>
              <a:rPr lang="ru-RU" sz="1400" dirty="0" smtClean="0"/>
              <a:t>Неосторожность</a:t>
            </a:r>
          </a:p>
          <a:p>
            <a:pPr marL="0" lvl="0" indent="0">
              <a:buNone/>
            </a:pPr>
            <a:r>
              <a:rPr lang="ru-RU" sz="1400" i="1" dirty="0" smtClean="0"/>
              <a:t>Пример:</a:t>
            </a:r>
          </a:p>
          <a:p>
            <a:pPr marL="0" lvl="0" indent="0">
              <a:buNone/>
            </a:pPr>
            <a:r>
              <a:rPr lang="ru-RU" sz="1400" dirty="0" smtClean="0"/>
              <a:t>Компания </a:t>
            </a:r>
            <a:r>
              <a:rPr lang="ru-RU" sz="1400" dirty="0"/>
              <a:t>"А" заключила договор с компанией "Б" на выполнение строительных работ. Компания "А" не проверила квалификацию подрядчиков и не контролировала качество выполненных работ. В результате, работы были выполнены некачественно, что привело к убыткам для компании "Б". В этом случае, компания "А" действовала неосторожно, и ее ответственность может быть менее строгой, чем в случае умысла.</a:t>
            </a:r>
            <a:endParaRPr lang="ru-RU" sz="1400" dirty="0">
              <a:solidFill>
                <a:prstClr val="black">
                  <a:lumMod val="50000"/>
                  <a:lumOff val="50000"/>
                </a:prstClr>
              </a:solidFill>
            </a:endParaRPr>
          </a:p>
        </p:txBody>
      </p:sp>
    </p:spTree>
    <p:extLst>
      <p:ext uri="{BB962C8B-B14F-4D97-AF65-F5344CB8AC3E}">
        <p14:creationId xmlns:p14="http://schemas.microsoft.com/office/powerpoint/2010/main" val="205899741"/>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15416"/>
            <a:ext cx="9144000" cy="1600200"/>
          </a:xfrm>
        </p:spPr>
        <p:txBody>
          <a:bodyPr/>
          <a:lstStyle/>
          <a:p>
            <a:pPr>
              <a:lnSpc>
                <a:spcPct val="100000"/>
              </a:lnSpc>
            </a:pPr>
            <a:r>
              <a:rPr lang="ru-RU" sz="4000" dirty="0">
                <a:solidFill>
                  <a:srgbClr val="323232"/>
                </a:solidFill>
              </a:rPr>
              <a:t>29.  Ответственность за нарушение обязательств</a:t>
            </a:r>
            <a:endParaRPr lang="ru-RU" dirty="0"/>
          </a:p>
        </p:txBody>
      </p:sp>
      <p:sp>
        <p:nvSpPr>
          <p:cNvPr id="3" name="Объект 2"/>
          <p:cNvSpPr>
            <a:spLocks noGrp="1"/>
          </p:cNvSpPr>
          <p:nvPr>
            <p:ph idx="1"/>
          </p:nvPr>
        </p:nvSpPr>
        <p:spPr>
          <a:xfrm>
            <a:off x="0" y="1196752"/>
            <a:ext cx="9144000" cy="5661248"/>
          </a:xfrm>
        </p:spPr>
        <p:txBody>
          <a:bodyPr>
            <a:normAutofit fontScale="62500" lnSpcReduction="20000"/>
          </a:bodyPr>
          <a:lstStyle/>
          <a:p>
            <a:pPr marL="0" indent="0" algn="ctr">
              <a:buNone/>
            </a:pPr>
            <a:r>
              <a:rPr lang="ru-RU" sz="3600" u="sng" dirty="0"/>
              <a:t>Судебная </a:t>
            </a:r>
            <a:r>
              <a:rPr lang="ru-RU" sz="3600" u="sng" dirty="0" smtClean="0"/>
              <a:t>практика</a:t>
            </a:r>
          </a:p>
          <a:p>
            <a:pPr marL="0" indent="0" algn="ctr">
              <a:buNone/>
            </a:pPr>
            <a:endParaRPr lang="ru-RU" sz="3600" u="sng" dirty="0"/>
          </a:p>
          <a:p>
            <a:r>
              <a:rPr lang="ru-RU" dirty="0"/>
              <a:t>Неисполнение договора поставки</a:t>
            </a:r>
          </a:p>
          <a:p>
            <a:pPr marL="0" indent="0">
              <a:buNone/>
            </a:pPr>
            <a:r>
              <a:rPr lang="ru-RU" u="sng" dirty="0"/>
              <a:t>Суть спора: </a:t>
            </a:r>
            <a:r>
              <a:rPr lang="ru-RU" dirty="0"/>
              <a:t>Компания "А" заключила договор с компанией "Б" на поставку 1000 единиц товара к 15 марта. Компания "А" не выполнила поставку в срок, мотивируя это </a:t>
            </a:r>
            <a:r>
              <a:rPr lang="ru-RU" dirty="0" smtClean="0"/>
              <a:t>форс-мажором. </a:t>
            </a:r>
            <a:r>
              <a:rPr lang="ru-RU" dirty="0"/>
              <a:t>Компания "Б" подала в суд, утверждая, что форс-мажор не был реальным препятствием и что компания "А" сознательно нарушила договор.</a:t>
            </a:r>
            <a:endParaRPr lang="ru-RU" u="sng" dirty="0" smtClean="0"/>
          </a:p>
          <a:p>
            <a:pPr marL="0" indent="0">
              <a:buNone/>
            </a:pPr>
            <a:r>
              <a:rPr lang="ru-RU" u="sng" dirty="0" smtClean="0"/>
              <a:t>Судебные </a:t>
            </a:r>
            <a:r>
              <a:rPr lang="ru-RU" u="sng" dirty="0"/>
              <a:t>решения: </a:t>
            </a:r>
            <a:r>
              <a:rPr lang="ru-RU" dirty="0" smtClean="0"/>
              <a:t>Суд признал, </a:t>
            </a:r>
            <a:r>
              <a:rPr lang="ru-RU" dirty="0"/>
              <a:t>что форс-мажор не был доказан </a:t>
            </a:r>
            <a:r>
              <a:rPr lang="ru-RU" dirty="0" smtClean="0"/>
              <a:t>и не </a:t>
            </a:r>
            <a:r>
              <a:rPr lang="ru-RU" dirty="0"/>
              <a:t>был достаточным основанием для невыполнения обязательств, он </a:t>
            </a:r>
            <a:r>
              <a:rPr lang="ru-RU" dirty="0" smtClean="0"/>
              <a:t>признал </a:t>
            </a:r>
            <a:r>
              <a:rPr lang="ru-RU" dirty="0"/>
              <a:t>компанию "А" виновной в умышленном </a:t>
            </a:r>
            <a:r>
              <a:rPr lang="ru-RU" dirty="0" smtClean="0"/>
              <a:t>нарушении </a:t>
            </a:r>
            <a:r>
              <a:rPr lang="ru-RU" dirty="0"/>
              <a:t>договора и </a:t>
            </a:r>
            <a:r>
              <a:rPr lang="ru-RU" dirty="0" smtClean="0"/>
              <a:t>обязал </a:t>
            </a:r>
            <a:r>
              <a:rPr lang="ru-RU" dirty="0"/>
              <a:t>ее возместить убытки компании "Б".</a:t>
            </a:r>
            <a:endParaRPr lang="ru-RU" u="sng" dirty="0" smtClean="0"/>
          </a:p>
          <a:p>
            <a:pPr marL="0" indent="0">
              <a:buNone/>
            </a:pPr>
            <a:endParaRPr lang="ru-RU" u="sng" dirty="0"/>
          </a:p>
          <a:p>
            <a:pPr marL="0" indent="0" algn="r">
              <a:buNone/>
            </a:pPr>
            <a:endParaRPr lang="ru-RU" u="sng" dirty="0" smtClean="0"/>
          </a:p>
          <a:p>
            <a:pPr marL="0" indent="0" algn="r">
              <a:buNone/>
            </a:pPr>
            <a:endParaRPr lang="ru-RU" u="sng" dirty="0"/>
          </a:p>
          <a:p>
            <a:pPr algn="r"/>
            <a:r>
              <a:rPr lang="ru-RU" dirty="0"/>
              <a:t>Ненадлежащее исполнение строительных работ</a:t>
            </a:r>
            <a:endParaRPr lang="ru-RU" u="sng" dirty="0" smtClean="0"/>
          </a:p>
          <a:p>
            <a:pPr marL="0" indent="0" algn="r">
              <a:buNone/>
            </a:pPr>
            <a:r>
              <a:rPr lang="ru-RU" u="sng" dirty="0" smtClean="0"/>
              <a:t>Суть спора: </a:t>
            </a:r>
            <a:r>
              <a:rPr lang="ru-RU" dirty="0" smtClean="0"/>
              <a:t>Строительная </a:t>
            </a:r>
            <a:r>
              <a:rPr lang="ru-RU" dirty="0"/>
              <a:t>компания "А" заключила договор с компанией "Б" на строительство офисного здания. Компания "А" выполнила работы с нарушениями строительных норм, в результате чего здание оказалось аварийным. Компания "Б" подала в суд, утверждая, что строительная компания "А" нарушила условия договора и действовала халатно.</a:t>
            </a:r>
            <a:r>
              <a:rPr lang="ru-RU" u="sng" dirty="0" smtClean="0"/>
              <a:t> </a:t>
            </a:r>
          </a:p>
          <a:p>
            <a:pPr marL="0" indent="0" algn="r">
              <a:buNone/>
            </a:pPr>
            <a:r>
              <a:rPr lang="ru-RU" u="sng" dirty="0" smtClean="0"/>
              <a:t>Судебные решения: </a:t>
            </a:r>
            <a:r>
              <a:rPr lang="ru-RU" dirty="0" smtClean="0"/>
              <a:t>Суд признал </a:t>
            </a:r>
            <a:r>
              <a:rPr lang="ru-RU" dirty="0"/>
              <a:t>строительную компанию "А" виновной в умышленном </a:t>
            </a:r>
            <a:r>
              <a:rPr lang="ru-RU" dirty="0" smtClean="0"/>
              <a:t>нарушении </a:t>
            </a:r>
            <a:r>
              <a:rPr lang="ru-RU" dirty="0"/>
              <a:t>договора, </a:t>
            </a:r>
            <a:r>
              <a:rPr lang="ru-RU" dirty="0" smtClean="0"/>
              <a:t>обязал </a:t>
            </a:r>
            <a:r>
              <a:rPr lang="ru-RU" dirty="0"/>
              <a:t>ее устранить нарушения и возместить убытки компании "Б".</a:t>
            </a:r>
          </a:p>
          <a:p>
            <a:endParaRPr lang="ru-RU" dirty="0"/>
          </a:p>
        </p:txBody>
      </p:sp>
    </p:spTree>
    <p:extLst>
      <p:ext uri="{BB962C8B-B14F-4D97-AF65-F5344CB8AC3E}">
        <p14:creationId xmlns:p14="http://schemas.microsoft.com/office/powerpoint/2010/main" val="3583218387"/>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15416"/>
            <a:ext cx="9144000" cy="1600200"/>
          </a:xfrm>
        </p:spPr>
        <p:txBody>
          <a:bodyPr/>
          <a:lstStyle/>
          <a:p>
            <a:pPr>
              <a:lnSpc>
                <a:spcPct val="100000"/>
              </a:lnSpc>
            </a:pPr>
            <a:r>
              <a:rPr lang="ru-RU" sz="4000" dirty="0">
                <a:solidFill>
                  <a:srgbClr val="323232"/>
                </a:solidFill>
              </a:rPr>
              <a:t>29.  Ответственность за нарушение обязательств</a:t>
            </a:r>
            <a:endParaRPr lang="ru-RU" dirty="0"/>
          </a:p>
        </p:txBody>
      </p:sp>
      <p:sp>
        <p:nvSpPr>
          <p:cNvPr id="3" name="Объект 2"/>
          <p:cNvSpPr>
            <a:spLocks noGrp="1"/>
          </p:cNvSpPr>
          <p:nvPr>
            <p:ph idx="1"/>
          </p:nvPr>
        </p:nvSpPr>
        <p:spPr>
          <a:xfrm>
            <a:off x="0" y="1196752"/>
            <a:ext cx="9144000" cy="5661248"/>
          </a:xfrm>
        </p:spPr>
        <p:txBody>
          <a:bodyPr>
            <a:normAutofit fontScale="47500" lnSpcReduction="20000"/>
          </a:bodyPr>
          <a:lstStyle/>
          <a:p>
            <a:pPr marL="0" indent="0">
              <a:buNone/>
            </a:pPr>
            <a:r>
              <a:rPr lang="ru-RU" sz="3400" b="1" dirty="0"/>
              <a:t>ГК РФ Статья 395. Ответственность за неисполнение денежного обязательства </a:t>
            </a:r>
            <a:endParaRPr lang="ru-RU" sz="3400" b="1" dirty="0" smtClean="0"/>
          </a:p>
          <a:p>
            <a:r>
              <a:rPr lang="ru-RU" sz="2500" u="sng" dirty="0" smtClean="0">
                <a:solidFill>
                  <a:prstClr val="black">
                    <a:lumMod val="50000"/>
                    <a:lumOff val="50000"/>
                  </a:prstClr>
                </a:solidFill>
              </a:rPr>
              <a:t>Объект</a:t>
            </a:r>
            <a:r>
              <a:rPr lang="ru-RU" sz="2500" dirty="0">
                <a:solidFill>
                  <a:prstClr val="black">
                    <a:lumMod val="50000"/>
                    <a:lumOff val="50000"/>
                  </a:prstClr>
                </a:solidFill>
              </a:rPr>
              <a:t>: Сфера </a:t>
            </a:r>
            <a:r>
              <a:rPr lang="ru-RU" sz="2500" dirty="0" smtClean="0">
                <a:solidFill>
                  <a:prstClr val="black">
                    <a:lumMod val="50000"/>
                    <a:lumOff val="50000"/>
                  </a:prstClr>
                </a:solidFill>
              </a:rPr>
              <a:t>ответственности </a:t>
            </a:r>
            <a:r>
              <a:rPr lang="ru-RU" sz="2500" dirty="0">
                <a:solidFill>
                  <a:prstClr val="black">
                    <a:lumMod val="50000"/>
                    <a:lumOff val="50000"/>
                  </a:prstClr>
                </a:solidFill>
              </a:rPr>
              <a:t>за неисполнение денежного обязательства</a:t>
            </a:r>
          </a:p>
          <a:p>
            <a:r>
              <a:rPr lang="ru-RU" sz="2500" u="sng" dirty="0">
                <a:solidFill>
                  <a:prstClr val="black">
                    <a:lumMod val="50000"/>
                    <a:lumOff val="50000"/>
                  </a:prstClr>
                </a:solidFill>
              </a:rPr>
              <a:t>Объективная сторона: </a:t>
            </a:r>
          </a:p>
          <a:p>
            <a:pPr marL="0" indent="0">
              <a:buNone/>
            </a:pPr>
            <a:r>
              <a:rPr lang="ru-RU" sz="2500" dirty="0"/>
              <a:t>В случаях неправомерного удержания денежных средств, уклонения от их возврата, иной просрочки в их уплате подлежат уплате проценты на сумму долга. Размер процентов определяется </a:t>
            </a:r>
            <a:r>
              <a:rPr lang="ru-RU" sz="2500" dirty="0" smtClean="0"/>
              <a:t>ключевой ставки Банка </a:t>
            </a:r>
            <a:r>
              <a:rPr lang="ru-RU" sz="2500" dirty="0"/>
              <a:t>России, действовавшей в соответствующие периоды. Эти правила применяются, если </a:t>
            </a:r>
            <a:r>
              <a:rPr lang="ru-RU" sz="2500" dirty="0" smtClean="0"/>
              <a:t>иной</a:t>
            </a:r>
            <a:r>
              <a:rPr lang="ru-RU" sz="2500" dirty="0"/>
              <a:t> размер процентов не установлен законом или договором. </a:t>
            </a:r>
            <a:endParaRPr lang="ru-RU" sz="2500" dirty="0" smtClean="0"/>
          </a:p>
          <a:p>
            <a:pPr marL="0" indent="0">
              <a:buNone/>
            </a:pPr>
            <a:r>
              <a:rPr lang="ru-RU" sz="2500" dirty="0"/>
              <a:t>Если убытки, причиненные кредитору неправомерным пользованием его денежными средствами, превышают сумму процентов, причитающуюся ему на основании </a:t>
            </a:r>
            <a:r>
              <a:rPr lang="ru-RU" sz="2500" dirty="0" smtClean="0"/>
              <a:t>п.1</a:t>
            </a:r>
            <a:r>
              <a:rPr lang="ru-RU" sz="2500" dirty="0"/>
              <a:t> настоящей статьи, он вправе требовать от должника возмещения убытков в части, превышающей эту сумму.</a:t>
            </a:r>
          </a:p>
          <a:p>
            <a:pPr marL="0" indent="0">
              <a:buNone/>
            </a:pPr>
            <a:r>
              <a:rPr lang="ru-RU" sz="2500" dirty="0" smtClean="0"/>
              <a:t>Проценты </a:t>
            </a:r>
            <a:r>
              <a:rPr lang="ru-RU" sz="2500" dirty="0"/>
              <a:t>за пользование чужими средствами взимаются по день уплаты суммы этих средств кредитору, если законом, иными правовыми актами или договором не установлен для начисления процентов более короткий срок</a:t>
            </a:r>
            <a:r>
              <a:rPr lang="ru-RU" sz="2500" dirty="0" smtClean="0"/>
              <a:t>.</a:t>
            </a:r>
          </a:p>
          <a:p>
            <a:r>
              <a:rPr lang="ru-RU" sz="2500" dirty="0" smtClean="0"/>
              <a:t> </a:t>
            </a:r>
            <a:r>
              <a:rPr lang="ru-RU" sz="2500" u="sng" dirty="0" smtClean="0">
                <a:solidFill>
                  <a:prstClr val="black">
                    <a:lumMod val="50000"/>
                    <a:lumOff val="50000"/>
                  </a:prstClr>
                </a:solidFill>
              </a:rPr>
              <a:t>Субъект</a:t>
            </a:r>
            <a:r>
              <a:rPr lang="ru-RU" sz="2500" u="sng" dirty="0">
                <a:solidFill>
                  <a:prstClr val="black">
                    <a:lumMod val="50000"/>
                    <a:lumOff val="50000"/>
                  </a:prstClr>
                </a:solidFill>
              </a:rPr>
              <a:t>: </a:t>
            </a:r>
            <a:endParaRPr lang="ru-RU" sz="2500" u="sng" dirty="0" smtClean="0">
              <a:solidFill>
                <a:prstClr val="black">
                  <a:lumMod val="50000"/>
                  <a:lumOff val="50000"/>
                </a:prstClr>
              </a:solidFill>
            </a:endParaRPr>
          </a:p>
          <a:p>
            <a:pPr>
              <a:buFont typeface="Courier New" pitchFamily="49" charset="0"/>
              <a:buChar char="o"/>
            </a:pPr>
            <a:r>
              <a:rPr lang="ru-RU" sz="2500" dirty="0"/>
              <a:t>Должник: Это лицо, которое обязано выполнить денежное обязательство, то есть выплатить определенную сумму денег. Должником может быть: </a:t>
            </a:r>
            <a:endParaRPr lang="ru-RU" sz="2500" dirty="0" smtClean="0"/>
          </a:p>
          <a:p>
            <a:pPr marL="0" indent="0">
              <a:buNone/>
            </a:pPr>
            <a:r>
              <a:rPr lang="ru-RU" sz="2500" dirty="0" smtClean="0"/>
              <a:t>Физическое </a:t>
            </a:r>
            <a:r>
              <a:rPr lang="ru-RU" sz="2500" dirty="0"/>
              <a:t>лицо: Например, человек, взявший кредит в банке. </a:t>
            </a:r>
            <a:endParaRPr lang="ru-RU" sz="2500" dirty="0" smtClean="0"/>
          </a:p>
          <a:p>
            <a:pPr marL="0" indent="0">
              <a:buNone/>
            </a:pPr>
            <a:r>
              <a:rPr lang="ru-RU" sz="2500" dirty="0" smtClean="0"/>
              <a:t>Юридическое </a:t>
            </a:r>
            <a:r>
              <a:rPr lang="ru-RU" sz="2500" dirty="0"/>
              <a:t>лицо: Например, компания, которая не оплатила поставку товаров. </a:t>
            </a:r>
            <a:endParaRPr lang="ru-RU" sz="2500" dirty="0" smtClean="0"/>
          </a:p>
          <a:p>
            <a:pPr marL="0" indent="0">
              <a:buNone/>
            </a:pPr>
            <a:r>
              <a:rPr lang="ru-RU" sz="2500" dirty="0" smtClean="0"/>
              <a:t>Государство</a:t>
            </a:r>
            <a:r>
              <a:rPr lang="ru-RU" sz="2500" dirty="0"/>
              <a:t>: В некоторых случаях государство может выступать в роли должника, например, по международным договорам</a:t>
            </a:r>
            <a:r>
              <a:rPr lang="ru-RU" sz="2500" dirty="0" smtClean="0"/>
              <a:t>.</a:t>
            </a:r>
          </a:p>
          <a:p>
            <a:pPr>
              <a:buFont typeface="Courier New" pitchFamily="49" charset="0"/>
              <a:buChar char="o"/>
            </a:pPr>
            <a:r>
              <a:rPr lang="ru-RU" sz="2500" dirty="0"/>
              <a:t>Кредитор: Это лицо, которое имеет право требовать выполнения денежного обязательства, то есть получить долг. Кредитором может быть: </a:t>
            </a:r>
            <a:endParaRPr lang="ru-RU" sz="2500" dirty="0" smtClean="0"/>
          </a:p>
          <a:p>
            <a:pPr marL="0" indent="0">
              <a:buNone/>
            </a:pPr>
            <a:r>
              <a:rPr lang="ru-RU" sz="2500" dirty="0" smtClean="0"/>
              <a:t>Физическое </a:t>
            </a:r>
            <a:r>
              <a:rPr lang="ru-RU" sz="2500" dirty="0"/>
              <a:t>лицо: Например, человек, который дал деньги в долг. </a:t>
            </a:r>
            <a:endParaRPr lang="ru-RU" sz="2500" dirty="0" smtClean="0"/>
          </a:p>
          <a:p>
            <a:pPr marL="0" indent="0">
              <a:buNone/>
            </a:pPr>
            <a:r>
              <a:rPr lang="ru-RU" sz="2500" dirty="0" smtClean="0"/>
              <a:t>Юридическое </a:t>
            </a:r>
            <a:r>
              <a:rPr lang="ru-RU" sz="2500" dirty="0"/>
              <a:t>лицо: Например, банк, выдавшей кредит</a:t>
            </a:r>
            <a:r>
              <a:rPr lang="ru-RU" sz="2500" dirty="0" smtClean="0"/>
              <a:t>.</a:t>
            </a:r>
          </a:p>
          <a:p>
            <a:pPr marL="0" indent="0">
              <a:buNone/>
            </a:pPr>
            <a:r>
              <a:rPr lang="ru-RU" sz="2500" dirty="0" smtClean="0"/>
              <a:t>Государство</a:t>
            </a:r>
            <a:r>
              <a:rPr lang="ru-RU" sz="2500" dirty="0"/>
              <a:t>: Например, государство, которое предоставило субсидию.</a:t>
            </a:r>
            <a:endParaRPr lang="ru-RU" sz="2500" u="sng" dirty="0">
              <a:solidFill>
                <a:prstClr val="black">
                  <a:lumMod val="50000"/>
                  <a:lumOff val="50000"/>
                </a:prstClr>
              </a:solidFill>
            </a:endParaRPr>
          </a:p>
          <a:p>
            <a:r>
              <a:rPr lang="ru-RU" sz="2500" u="sng" dirty="0" smtClean="0">
                <a:solidFill>
                  <a:prstClr val="black">
                    <a:lumMod val="50000"/>
                    <a:lumOff val="50000"/>
                  </a:prstClr>
                </a:solidFill>
              </a:rPr>
              <a:t>Субъективная </a:t>
            </a:r>
            <a:r>
              <a:rPr lang="ru-RU" sz="2500" u="sng" dirty="0">
                <a:solidFill>
                  <a:prstClr val="black">
                    <a:lumMod val="50000"/>
                    <a:lumOff val="50000"/>
                  </a:prstClr>
                </a:solidFill>
              </a:rPr>
              <a:t>сторона</a:t>
            </a:r>
            <a:r>
              <a:rPr lang="ru-RU" sz="2500" u="sng" dirty="0" smtClean="0">
                <a:solidFill>
                  <a:prstClr val="black">
                    <a:lumMod val="50000"/>
                    <a:lumOff val="50000"/>
                  </a:prstClr>
                </a:solidFill>
              </a:rPr>
              <a:t>:</a:t>
            </a:r>
          </a:p>
          <a:p>
            <a:pPr>
              <a:buFont typeface="Courier New" pitchFamily="49" charset="0"/>
              <a:buChar char="o"/>
            </a:pPr>
            <a:r>
              <a:rPr lang="ru-RU" sz="2500" dirty="0"/>
              <a:t>Умысел</a:t>
            </a:r>
            <a:endParaRPr lang="ru-RU" sz="2500" u="sng" dirty="0">
              <a:solidFill>
                <a:prstClr val="black">
                  <a:lumMod val="50000"/>
                  <a:lumOff val="50000"/>
                </a:prstClr>
              </a:solidFill>
            </a:endParaRPr>
          </a:p>
          <a:p>
            <a:pPr marL="0" lvl="0" indent="0">
              <a:buNone/>
            </a:pPr>
            <a:r>
              <a:rPr lang="ru-RU" sz="2500" i="1" dirty="0" smtClean="0"/>
              <a:t>Пример:</a:t>
            </a:r>
            <a:r>
              <a:rPr lang="ru-RU" sz="2500" dirty="0"/>
              <a:t> Должник сознательно скрывает свои активы, чтобы избежать взыскания долга</a:t>
            </a:r>
            <a:r>
              <a:rPr lang="ru-RU" sz="2500" dirty="0" smtClean="0"/>
              <a:t>.</a:t>
            </a:r>
          </a:p>
          <a:p>
            <a:pPr lvl="0">
              <a:buFont typeface="Courier New" pitchFamily="49" charset="0"/>
              <a:buChar char="o"/>
            </a:pPr>
            <a:r>
              <a:rPr lang="ru-RU" sz="2500" dirty="0" smtClean="0"/>
              <a:t>Неосторожность</a:t>
            </a:r>
          </a:p>
          <a:p>
            <a:pPr marL="0" lvl="0" indent="0">
              <a:buNone/>
            </a:pPr>
            <a:r>
              <a:rPr lang="ru-RU" sz="2500" i="1" dirty="0" smtClean="0"/>
              <a:t>Пример: </a:t>
            </a:r>
            <a:r>
              <a:rPr lang="ru-RU" sz="2500" dirty="0"/>
              <a:t>Должник не учел все риски и не смог выплатить долг из-за внезапных непредвиденных обстоятельств.</a:t>
            </a:r>
            <a:endParaRPr lang="ru-RU" sz="2500" i="1" dirty="0" smtClean="0"/>
          </a:p>
          <a:p>
            <a:pPr lvl="0"/>
            <a:r>
              <a:rPr lang="ru-RU" sz="2500" u="sng" dirty="0" smtClean="0"/>
              <a:t>Предмет</a:t>
            </a:r>
            <a:r>
              <a:rPr lang="ru-RU" sz="2500" dirty="0"/>
              <a:t>: </a:t>
            </a:r>
            <a:r>
              <a:rPr lang="ru-RU" sz="2500" dirty="0" smtClean="0"/>
              <a:t>денежные средства</a:t>
            </a:r>
            <a:endParaRPr lang="ru-RU" sz="2500" dirty="0"/>
          </a:p>
          <a:p>
            <a:pPr lvl="0">
              <a:buFont typeface="Courier New" pitchFamily="49" charset="0"/>
              <a:buChar char="o"/>
            </a:pPr>
            <a:endParaRPr lang="ru-RU" dirty="0"/>
          </a:p>
          <a:p>
            <a:endParaRPr lang="ru-RU" dirty="0"/>
          </a:p>
        </p:txBody>
      </p:sp>
    </p:spTree>
    <p:extLst>
      <p:ext uri="{BB962C8B-B14F-4D97-AF65-F5344CB8AC3E}">
        <p14:creationId xmlns:p14="http://schemas.microsoft.com/office/powerpoint/2010/main" val="2770612163"/>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399" y="-315416"/>
            <a:ext cx="9144000" cy="1600200"/>
          </a:xfrm>
        </p:spPr>
        <p:txBody>
          <a:bodyPr/>
          <a:lstStyle/>
          <a:p>
            <a:pPr>
              <a:lnSpc>
                <a:spcPct val="100000"/>
              </a:lnSpc>
            </a:pPr>
            <a:r>
              <a:rPr lang="ru-RU" sz="4000" dirty="0">
                <a:solidFill>
                  <a:srgbClr val="323232"/>
                </a:solidFill>
              </a:rPr>
              <a:t>29.  Ответственность за нарушение обязательств</a:t>
            </a:r>
            <a:endParaRPr lang="ru-RU" dirty="0"/>
          </a:p>
        </p:txBody>
      </p:sp>
      <p:sp>
        <p:nvSpPr>
          <p:cNvPr id="3" name="Объект 2"/>
          <p:cNvSpPr>
            <a:spLocks noGrp="1"/>
          </p:cNvSpPr>
          <p:nvPr>
            <p:ph idx="1"/>
          </p:nvPr>
        </p:nvSpPr>
        <p:spPr>
          <a:xfrm>
            <a:off x="0" y="1196752"/>
            <a:ext cx="9144000" cy="5661248"/>
          </a:xfrm>
        </p:spPr>
        <p:txBody>
          <a:bodyPr>
            <a:normAutofit fontScale="40000" lnSpcReduction="20000"/>
          </a:bodyPr>
          <a:lstStyle/>
          <a:p>
            <a:pPr marL="0" indent="0">
              <a:buNone/>
            </a:pPr>
            <a:r>
              <a:rPr lang="ru-RU" sz="4000" b="1" dirty="0"/>
              <a:t>ГК РФ Статья 395. Ответственность за неисполнение денежного обязательства </a:t>
            </a:r>
          </a:p>
          <a:p>
            <a:r>
              <a:rPr lang="ru-RU" dirty="0"/>
              <a:t> </a:t>
            </a:r>
            <a:r>
              <a:rPr lang="ru-RU" sz="2900" dirty="0"/>
              <a:t>Особые правила, касающиеся размера ответственности за неисполнение денежного обязательства, установлены в ст. 395 ГК РФ.</a:t>
            </a:r>
          </a:p>
          <a:p>
            <a:r>
              <a:rPr lang="ru-RU" sz="2900" dirty="0"/>
              <a:t>При этом под неисполнением денежного обязательства в п. 1 комментируемой статьи понимается неправомерное удержание денежных средств, уклонение от их возврата, иная просрочка в их уплате, неосновательное получение или сбережение за счет другого лица. Все эти действия квалифицируются как неправомерное пользование чужими денежными средствами.</a:t>
            </a:r>
          </a:p>
          <a:p>
            <a:r>
              <a:rPr lang="ru-RU" sz="2900" dirty="0"/>
              <a:t>За неправомерное пользование чужими денежными средствами взимаются проценты на сумму этих средств. Размер процентов определяется ключевой ставкой Банка России, действовавшей в соответствующие периоды. Эти правила применяются, если иной размер процентов не установлен законом или договором.</a:t>
            </a:r>
          </a:p>
          <a:p>
            <a:r>
              <a:rPr lang="ru-RU" sz="2900" dirty="0" smtClean="0"/>
              <a:t>Проценты </a:t>
            </a:r>
            <a:r>
              <a:rPr lang="ru-RU" sz="2900" dirty="0"/>
              <a:t>за пользование чужими денежными средствами рассматриваются в качестве особой формы ответственности за гражданско-правовое правонарушение, и за такое же правонарушение может быть установлена законом или договором неустойка.</a:t>
            </a:r>
          </a:p>
          <a:p>
            <a:r>
              <a:rPr lang="ru-RU" sz="2900" dirty="0" smtClean="0"/>
              <a:t>Согласно </a:t>
            </a:r>
            <a:r>
              <a:rPr lang="ru-RU" sz="2900" dirty="0"/>
              <a:t>п. 2 ст. 395 ГК РФ, если убытки, причиненные кредитору неправомерным пользованием его денежными средствами, превышают сумму процентов за пользование чужими денежными средствами, он вправе требовать от должника возмещения убытков</a:t>
            </a:r>
            <a:r>
              <a:rPr lang="ru-RU" sz="2900" dirty="0" smtClean="0"/>
              <a:t>.</a:t>
            </a:r>
          </a:p>
          <a:p>
            <a:r>
              <a:rPr lang="ru-RU" sz="2900" dirty="0" smtClean="0"/>
              <a:t>В соответствии с п. 3 ст. 395 ГК РФ проценты за пользование чужими средствами взимаются по день уплаты суммы этих средств кредитору, если законом, иными правовыми актами или договором не установлен более короткий срок. </a:t>
            </a:r>
          </a:p>
          <a:p>
            <a:r>
              <a:rPr lang="ru-RU" sz="2900" dirty="0" smtClean="0"/>
              <a:t>Согласно </a:t>
            </a:r>
            <a:r>
              <a:rPr lang="ru-RU" sz="2900" dirty="0"/>
              <a:t>п. 4 ст. 395 ГК в случае, когда соглашением сторон предусмотрена неустойка за неисполнение или ненадлежащее исполнение денежного обязательства, предусмотренные настоящей статьей проценты не подлежат взысканию, если иное не предусмотрено законом или договором. Таким образом, исключается возможность двойного наказания за одно и то же правонарушение</a:t>
            </a:r>
            <a:r>
              <a:rPr lang="ru-RU" sz="2900" dirty="0" smtClean="0"/>
              <a:t>.</a:t>
            </a:r>
          </a:p>
          <a:p>
            <a:r>
              <a:rPr lang="ru-RU" sz="2900" dirty="0"/>
              <a:t>По общему правилу п. 5 комментируемой статьи начисление процентов на проценты (сложные проценты) не допускается, однако иное может быть установлено законом.</a:t>
            </a:r>
          </a:p>
          <a:p>
            <a:r>
              <a:rPr lang="ru-RU" sz="2900" dirty="0"/>
              <a:t>При этом в отношении предпринимательской деятельности начисление сложных процентов может быть установлено не только законом, но и договором.</a:t>
            </a:r>
          </a:p>
          <a:p>
            <a:r>
              <a:rPr lang="ru-RU" sz="2900" dirty="0" smtClean="0"/>
              <a:t> </a:t>
            </a:r>
            <a:r>
              <a:rPr lang="ru-RU" sz="2900" dirty="0"/>
              <a:t>В соответствии с п. 6 комментируемой статьи, если подлежащая уплате сумма процентов явно несоразмерна последствиям нарушения обязательства, суд по заявлению должника вправе уменьшить предусмотренные договором проценты, но не менее чем до суммы, определенной ключевой ставкой Банка России.</a:t>
            </a:r>
          </a:p>
          <a:p>
            <a:endParaRPr lang="ru-RU" sz="2900" dirty="0" smtClean="0"/>
          </a:p>
          <a:p>
            <a:endParaRPr lang="ru-RU" dirty="0"/>
          </a:p>
        </p:txBody>
      </p:sp>
    </p:spTree>
    <p:extLst>
      <p:ext uri="{BB962C8B-B14F-4D97-AF65-F5344CB8AC3E}">
        <p14:creationId xmlns:p14="http://schemas.microsoft.com/office/powerpoint/2010/main" val="2551733035"/>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09" y="-315416"/>
            <a:ext cx="9144000" cy="1600200"/>
          </a:xfrm>
        </p:spPr>
        <p:txBody>
          <a:bodyPr/>
          <a:lstStyle/>
          <a:p>
            <a:pPr>
              <a:lnSpc>
                <a:spcPct val="100000"/>
              </a:lnSpc>
            </a:pPr>
            <a:r>
              <a:rPr lang="ru-RU" sz="4000" dirty="0"/>
              <a:t>29.  Ответственность за нарушение обязательств</a:t>
            </a:r>
          </a:p>
        </p:txBody>
      </p:sp>
      <p:sp>
        <p:nvSpPr>
          <p:cNvPr id="3" name="Объект 2"/>
          <p:cNvSpPr>
            <a:spLocks noGrp="1"/>
          </p:cNvSpPr>
          <p:nvPr>
            <p:ph idx="1"/>
          </p:nvPr>
        </p:nvSpPr>
        <p:spPr>
          <a:xfrm>
            <a:off x="0" y="1268760"/>
            <a:ext cx="9144000" cy="5589240"/>
          </a:xfrm>
        </p:spPr>
        <p:txBody>
          <a:bodyPr>
            <a:normAutofit fontScale="85000" lnSpcReduction="1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395</a:t>
            </a:r>
          </a:p>
          <a:p>
            <a:r>
              <a:rPr lang="ru-RU" dirty="0"/>
              <a:t>Неуплата кредита </a:t>
            </a:r>
            <a:endParaRPr lang="ru-RU" dirty="0" smtClean="0"/>
          </a:p>
          <a:p>
            <a:pPr mar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a:t>
            </a:r>
            <a:r>
              <a:rPr lang="ru-RU" u="sng" dirty="0" smtClean="0">
                <a:solidFill>
                  <a:prstClr val="black">
                    <a:lumMod val="50000"/>
                    <a:lumOff val="50000"/>
                  </a:prstClr>
                </a:solidFill>
              </a:rPr>
              <a:t>: </a:t>
            </a:r>
            <a:r>
              <a:rPr lang="ru-RU" dirty="0"/>
              <a:t>Должник получил потребительский кредит, но не выплачивал его в течение нескольких месяцев. Банк обратился в суд с иском о взыскании задолженности и обращении взыскания на заложенное имущество.</a:t>
            </a:r>
            <a:endParaRPr lang="ru-RU" u="sng" dirty="0">
              <a:solidFill>
                <a:prstClr val="black">
                  <a:lumMod val="50000"/>
                  <a:lumOff val="50000"/>
                </a:prstClr>
              </a:solidFill>
            </a:endParaRP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r>
              <a:rPr lang="ru-RU" dirty="0"/>
              <a:t>Суд удовлетворил иск банка, разрешив обратить взыскание на заложенное имущество.</a:t>
            </a:r>
            <a:endParaRPr lang="ru-RU" u="sng"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Неуплата задолженности по договору </a:t>
            </a:r>
            <a:endParaRPr lang="ru-RU" dirty="0" smtClean="0"/>
          </a:p>
          <a:p>
            <a:pPr mar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a:t>
            </a:r>
            <a:r>
              <a:rPr lang="ru-RU" u="sng" dirty="0" smtClean="0">
                <a:solidFill>
                  <a:prstClr val="black">
                    <a:lumMod val="50000"/>
                    <a:lumOff val="50000"/>
                  </a:prstClr>
                </a:solidFill>
              </a:rPr>
              <a:t>: </a:t>
            </a:r>
            <a:r>
              <a:rPr lang="ru-RU" dirty="0"/>
              <a:t>Подрядчик не выполнил работы по договору, несмотря на получение аванса. Заказчик обратился в суд с иском о взыскании с подрядчика стоимости выполненных работ.</a:t>
            </a:r>
            <a:endParaRPr lang="ru-RU" u="sng" dirty="0">
              <a:solidFill>
                <a:prstClr val="black">
                  <a:lumMod val="50000"/>
                  <a:lumOff val="50000"/>
                </a:prstClr>
              </a:solidFill>
            </a:endParaRP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r>
              <a:rPr lang="ru-RU" u="sng" dirty="0" smtClean="0">
                <a:solidFill>
                  <a:prstClr val="black">
                    <a:lumMod val="50000"/>
                    <a:lumOff val="50000"/>
                  </a:prstClr>
                </a:solidFill>
              </a:rPr>
              <a:t>: </a:t>
            </a:r>
            <a:r>
              <a:rPr lang="ru-RU" dirty="0"/>
              <a:t>Суд удовлетворил иск заказчика, взыскав с подрядчика стоимость выполненных работ и неустойку за нарушение срока выполнения работ.</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1443586509"/>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30.  Прекращение обязательств</a:t>
            </a:r>
            <a:r>
              <a:rPr lang="ru-RU" dirty="0">
                <a:effectLst/>
              </a:rPr>
              <a:t/>
            </a:r>
            <a:br>
              <a:rPr lang="ru-RU" dirty="0">
                <a:effectLst/>
              </a:rPr>
            </a:br>
            <a:endParaRPr lang="ru-RU" dirty="0"/>
          </a:p>
        </p:txBody>
      </p:sp>
      <p:sp>
        <p:nvSpPr>
          <p:cNvPr id="3" name="Объект 2"/>
          <p:cNvSpPr>
            <a:spLocks noGrp="1"/>
          </p:cNvSpPr>
          <p:nvPr>
            <p:ph idx="1"/>
          </p:nvPr>
        </p:nvSpPr>
        <p:spPr>
          <a:xfrm>
            <a:off x="0" y="836712"/>
            <a:ext cx="9144000" cy="6021288"/>
          </a:xfrm>
        </p:spPr>
        <p:txBody>
          <a:bodyPr>
            <a:normAutofit fontScale="92500" lnSpcReduction="20000"/>
          </a:bodyPr>
          <a:lstStyle/>
          <a:p>
            <a:pPr lvl="0"/>
            <a:r>
              <a:rPr lang="ru-RU" dirty="0">
                <a:solidFill>
                  <a:prstClr val="black">
                    <a:lumMod val="50000"/>
                    <a:lumOff val="50000"/>
                  </a:prstClr>
                </a:solidFill>
              </a:rPr>
              <a:t>Объект: </a:t>
            </a:r>
            <a:r>
              <a:rPr lang="ru-RU" dirty="0" smtClean="0">
                <a:solidFill>
                  <a:prstClr val="black">
                    <a:lumMod val="50000"/>
                    <a:lumOff val="50000"/>
                  </a:prstClr>
                </a:solidFill>
              </a:rPr>
              <a:t>сфера прекращения обязательств</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Обязательство </a:t>
            </a:r>
            <a:r>
              <a:rPr lang="ru-RU" dirty="0" smtClean="0"/>
              <a:t>прекращается</a:t>
            </a:r>
            <a:r>
              <a:rPr lang="ru-RU" dirty="0"/>
              <a:t> полностью или частично по основаниям, предусмотренным настоящим Кодексом, другими законами, иными правовыми актами или договором</a:t>
            </a:r>
            <a:r>
              <a:rPr lang="ru-RU" dirty="0" smtClean="0"/>
              <a:t>.</a:t>
            </a:r>
          </a:p>
          <a:p>
            <a:pPr marL="0" indent="0">
              <a:buNone/>
            </a:pPr>
            <a:r>
              <a:rPr lang="ru-RU" dirty="0"/>
              <a:t>Прекращение обязательства по требованию одной из сторон допускается только в случаях, предусмотренных законом или договором</a:t>
            </a:r>
            <a:r>
              <a:rPr lang="ru-RU" dirty="0" smtClean="0"/>
              <a:t>.</a:t>
            </a:r>
          </a:p>
          <a:p>
            <a:pPr marL="0" indent="0">
              <a:buNone/>
            </a:pPr>
            <a:r>
              <a:rPr lang="ru-RU" dirty="0"/>
              <a:t>Стороны своим соглашением вправе прекратить обязательство и определить последствия его прекращения, если иное не установлено законом или не вытекает из существа обязательства</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a:t>
            </a:r>
            <a:r>
              <a:rPr lang="ru-RU" dirty="0"/>
              <a:t>Должник, Кредитор</a:t>
            </a:r>
            <a:r>
              <a:rPr lang="ru-RU" dirty="0" smtClean="0"/>
              <a:t>.</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r>
              <a:rPr lang="ru-RU" dirty="0" smtClean="0">
                <a:solidFill>
                  <a:prstClr val="black">
                    <a:lumMod val="50000"/>
                    <a:lumOff val="50000"/>
                  </a:prstClr>
                </a:solidFill>
              </a:rPr>
              <a:t>.</a:t>
            </a:r>
          </a:p>
          <a:p>
            <a:pPr lvl="0"/>
            <a:endParaRPr lang="ru-RU" dirty="0">
              <a:solidFill>
                <a:prstClr val="black">
                  <a:lumMod val="50000"/>
                  <a:lumOff val="50000"/>
                </a:prstClr>
              </a:solidFill>
            </a:endParaRPr>
          </a:p>
          <a:p>
            <a:pPr lvl="0"/>
            <a:r>
              <a:rPr lang="ru-RU" dirty="0" smtClean="0">
                <a:solidFill>
                  <a:prstClr val="black">
                    <a:lumMod val="50000"/>
                    <a:lumOff val="50000"/>
                  </a:prstClr>
                </a:solidFill>
              </a:rPr>
              <a:t>Предмет: договор, соглашение.</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1886509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400" dirty="0" smtClean="0"/>
              <a:t>1. Гражданское законодательство</a:t>
            </a:r>
            <a:endParaRPr lang="ru-RU" sz="4400" dirty="0"/>
          </a:p>
        </p:txBody>
      </p:sp>
      <p:sp>
        <p:nvSpPr>
          <p:cNvPr id="3" name="Объект 2"/>
          <p:cNvSpPr>
            <a:spLocks noGrp="1"/>
          </p:cNvSpPr>
          <p:nvPr>
            <p:ph idx="1"/>
          </p:nvPr>
        </p:nvSpPr>
        <p:spPr>
          <a:xfrm>
            <a:off x="179512" y="1600200"/>
            <a:ext cx="8856984" cy="4853136"/>
          </a:xfrm>
        </p:spPr>
        <p:txBody>
          <a:bodyPr>
            <a:normAutofit fontScale="92500" lnSpcReduction="10000"/>
          </a:bodyPr>
          <a:lstStyle/>
          <a:p>
            <a:r>
              <a:rPr lang="ru-RU" dirty="0" smtClean="0"/>
              <a:t>Объект: </a:t>
            </a:r>
            <a:r>
              <a:rPr lang="ru-RU" sz="2000" dirty="0" smtClean="0"/>
              <a:t>сфера гражданского законодательства.</a:t>
            </a:r>
          </a:p>
          <a:p>
            <a:endParaRPr lang="ru-RU" sz="2000" dirty="0" smtClean="0"/>
          </a:p>
          <a:p>
            <a:r>
              <a:rPr lang="ru-RU" dirty="0" smtClean="0"/>
              <a:t>Объективная сторона: </a:t>
            </a:r>
            <a:r>
              <a:rPr lang="ru-RU" sz="2000" dirty="0"/>
              <a:t>Гражданское законодательство основывается на признании равенства участников регулируемых им отношений, неприкосновенности собственности, </a:t>
            </a:r>
            <a:r>
              <a:rPr lang="ru-RU" sz="2000" dirty="0" smtClean="0"/>
              <a:t>свободы договора, </a:t>
            </a:r>
            <a:r>
              <a:rPr lang="ru-RU" sz="2000" dirty="0"/>
              <a:t>недопустимости произвольного вмешательства кого-либо в частные дела, необходимости беспрепятственного осуществления гражданских прав, обеспечения восстановления нарушенных прав, их судебной защиты</a:t>
            </a:r>
            <a:r>
              <a:rPr lang="ru-RU" sz="2000" dirty="0" smtClean="0"/>
              <a:t>.</a:t>
            </a:r>
          </a:p>
          <a:p>
            <a:endParaRPr lang="ru-RU" sz="2000" dirty="0" smtClean="0"/>
          </a:p>
          <a:p>
            <a:r>
              <a:rPr lang="ru-RU" dirty="0" smtClean="0"/>
              <a:t>Субъект: </a:t>
            </a:r>
            <a:r>
              <a:rPr lang="ru-RU" sz="2000" dirty="0" smtClean="0"/>
              <a:t>физические лица, юридические лица.</a:t>
            </a:r>
          </a:p>
          <a:p>
            <a:endParaRPr lang="ru-RU" sz="2000" dirty="0" smtClean="0"/>
          </a:p>
          <a:p>
            <a:r>
              <a:rPr lang="ru-RU" dirty="0" smtClean="0"/>
              <a:t>Субъективная сторона: </a:t>
            </a:r>
            <a:r>
              <a:rPr lang="ru-RU" sz="2000" dirty="0"/>
              <a:t>умысел и </a:t>
            </a:r>
            <a:r>
              <a:rPr lang="ru-RU" sz="2000" dirty="0" smtClean="0"/>
              <a:t>неосторожность.</a:t>
            </a:r>
          </a:p>
          <a:p>
            <a:endParaRPr lang="ru-RU" sz="2000" dirty="0"/>
          </a:p>
          <a:p>
            <a:r>
              <a:rPr lang="ru-RU" dirty="0" smtClean="0"/>
              <a:t>Предмет</a:t>
            </a:r>
            <a:r>
              <a:rPr lang="ru-RU" sz="2000" dirty="0" smtClean="0"/>
              <a:t>: </a:t>
            </a:r>
            <a:r>
              <a:rPr lang="ru-RU" sz="2000" dirty="0"/>
              <a:t>Гражданский кодекс Российской Федерации</a:t>
            </a:r>
          </a:p>
          <a:p>
            <a:endParaRPr lang="ru-RU" sz="2000" dirty="0" smtClean="0"/>
          </a:p>
          <a:p>
            <a:endParaRPr lang="ru-RU" dirty="0"/>
          </a:p>
        </p:txBody>
      </p:sp>
    </p:spTree>
    <p:extLst>
      <p:ext uri="{BB962C8B-B14F-4D97-AF65-F5344CB8AC3E}">
        <p14:creationId xmlns:p14="http://schemas.microsoft.com/office/powerpoint/2010/main" val="1532263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31440"/>
            <a:ext cx="8229600" cy="1600200"/>
          </a:xfrm>
        </p:spPr>
        <p:txBody>
          <a:bodyPr/>
          <a:lstStyle/>
          <a:p>
            <a:r>
              <a:rPr lang="ru-RU" sz="4000" dirty="0">
                <a:solidFill>
                  <a:srgbClr val="323232"/>
                </a:solidFill>
                <a:effectLst>
                  <a:outerShdw blurRad="38100" dist="38100" dir="2700000" algn="tl">
                    <a:srgbClr val="000000">
                      <a:alpha val="43137"/>
                    </a:srgbClr>
                  </a:outerShdw>
                </a:effectLst>
              </a:rPr>
              <a:t>3.  Граждане (физические лица)</a:t>
            </a:r>
            <a:endParaRPr lang="ru-RU" dirty="0"/>
          </a:p>
        </p:txBody>
      </p:sp>
      <p:sp>
        <p:nvSpPr>
          <p:cNvPr id="3" name="Объект 2"/>
          <p:cNvSpPr>
            <a:spLocks noGrp="1"/>
          </p:cNvSpPr>
          <p:nvPr>
            <p:ph idx="1"/>
          </p:nvPr>
        </p:nvSpPr>
        <p:spPr>
          <a:xfrm>
            <a:off x="0" y="1052736"/>
            <a:ext cx="9144000" cy="5805264"/>
          </a:xfrm>
        </p:spPr>
        <p:txBody>
          <a:bodyPr>
            <a:normAutofit lnSpcReduction="10000"/>
          </a:bodyPr>
          <a:lstStyle/>
          <a:p>
            <a:pPr marL="0" lvl="0" indent="0" algn="ctr">
              <a:buNone/>
            </a:pPr>
            <a:r>
              <a:rPr lang="ru-RU" sz="2500" i="1" u="sng" dirty="0">
                <a:solidFill>
                  <a:prstClr val="black">
                    <a:lumMod val="50000"/>
                    <a:lumOff val="50000"/>
                  </a:prstClr>
                </a:solidFill>
              </a:rPr>
              <a:t>Судебная практика</a:t>
            </a:r>
            <a:endParaRPr lang="ru-RU" sz="2500" i="1" dirty="0">
              <a:solidFill>
                <a:prstClr val="black">
                  <a:lumMod val="50000"/>
                  <a:lumOff val="50000"/>
                </a:prstClr>
              </a:solidFill>
            </a:endParaRPr>
          </a:p>
          <a:p>
            <a:pPr lvl="0"/>
            <a:r>
              <a:rPr lang="ru-RU" sz="1600" dirty="0"/>
              <a:t>Договор купли-продажи</a:t>
            </a:r>
            <a:endParaRPr lang="ru-RU" sz="1600" dirty="0">
              <a:solidFill>
                <a:prstClr val="black">
                  <a:lumMod val="50000"/>
                  <a:lumOff val="50000"/>
                </a:prstClr>
              </a:solidFill>
            </a:endParaRPr>
          </a:p>
          <a:p>
            <a:pPr marL="0" lvl="0" indent="0">
              <a:buNone/>
            </a:pPr>
            <a:r>
              <a:rPr lang="ru-RU" sz="1600" u="sng" dirty="0">
                <a:solidFill>
                  <a:prstClr val="black">
                    <a:lumMod val="50000"/>
                    <a:lumOff val="50000"/>
                  </a:prstClr>
                </a:solidFill>
              </a:rPr>
              <a:t>Суть спора: </a:t>
            </a:r>
          </a:p>
          <a:p>
            <a:pPr marL="0" lvl="0" indent="0">
              <a:buNone/>
            </a:pPr>
            <a:r>
              <a:rPr lang="ru-RU" sz="1600" dirty="0"/>
              <a:t>Гражданин А. заключил договор купли-продажи квартиры с гражданином Б. Однако, после передачи денег, гражданин Б. отказался передавать квартиру, заявив о том, что договор был заключен под давлением. Гражданин А. обратился в суд с иском о признании договора действительным и об </a:t>
            </a:r>
            <a:r>
              <a:rPr lang="ru-RU" sz="1600" dirty="0" err="1"/>
              <a:t>обязании</a:t>
            </a:r>
            <a:r>
              <a:rPr lang="ru-RU" sz="1600" dirty="0"/>
              <a:t> гражданина Б. передать квартиру</a:t>
            </a:r>
            <a:r>
              <a:rPr lang="ru-RU" sz="1600" dirty="0" smtClean="0"/>
              <a:t>.</a:t>
            </a:r>
          </a:p>
          <a:p>
            <a:pPr marL="0" lvl="0" indent="0">
              <a:buNone/>
            </a:pPr>
            <a:r>
              <a:rPr lang="ru-RU" sz="1600" u="sng" dirty="0" smtClean="0">
                <a:solidFill>
                  <a:prstClr val="black">
                    <a:lumMod val="50000"/>
                    <a:lumOff val="50000"/>
                  </a:prstClr>
                </a:solidFill>
              </a:rPr>
              <a:t>Судебные </a:t>
            </a:r>
            <a:r>
              <a:rPr lang="ru-RU" sz="1600" u="sng" dirty="0">
                <a:solidFill>
                  <a:prstClr val="black">
                    <a:lumMod val="50000"/>
                    <a:lumOff val="50000"/>
                  </a:prstClr>
                </a:solidFill>
              </a:rPr>
              <a:t>решения:</a:t>
            </a:r>
          </a:p>
          <a:p>
            <a:pPr marL="0" lvl="0" indent="0">
              <a:buNone/>
            </a:pPr>
            <a:r>
              <a:rPr lang="ru-RU" sz="1600" dirty="0"/>
              <a:t>Суд установил, что договор был заключен добровольно, без применения давления, и обязал гражданина Б. передать квартиру гражданину А.</a:t>
            </a:r>
            <a:endParaRPr lang="ru-RU" sz="1600" dirty="0">
              <a:solidFill>
                <a:prstClr val="black">
                  <a:lumMod val="50000"/>
                  <a:lumOff val="50000"/>
                </a:prstClr>
              </a:solidFill>
            </a:endParaRPr>
          </a:p>
          <a:p>
            <a:pPr marL="0" lvl="0" indent="0">
              <a:buNone/>
            </a:pPr>
            <a:endParaRPr lang="ru-RU" sz="1600" dirty="0">
              <a:solidFill>
                <a:prstClr val="black">
                  <a:lumMod val="50000"/>
                  <a:lumOff val="50000"/>
                </a:prstClr>
              </a:solidFill>
            </a:endParaRPr>
          </a:p>
          <a:p>
            <a:pPr lvl="0" algn="r"/>
            <a:r>
              <a:rPr lang="ru-RU" sz="1600" dirty="0"/>
              <a:t>Споры о границе земельного </a:t>
            </a:r>
            <a:r>
              <a:rPr lang="ru-RU" sz="1600" dirty="0" smtClean="0"/>
              <a:t>участка</a:t>
            </a:r>
          </a:p>
          <a:p>
            <a:pPr marL="0" lvl="0" indent="0" algn="r">
              <a:buNone/>
            </a:pPr>
            <a:r>
              <a:rPr lang="ru-RU" sz="1600" u="sng" dirty="0" smtClean="0">
                <a:solidFill>
                  <a:prstClr val="black">
                    <a:lumMod val="50000"/>
                    <a:lumOff val="50000"/>
                  </a:prstClr>
                </a:solidFill>
              </a:rPr>
              <a:t>Суть </a:t>
            </a:r>
            <a:r>
              <a:rPr lang="ru-RU" sz="1600" u="sng" dirty="0">
                <a:solidFill>
                  <a:prstClr val="black">
                    <a:lumMod val="50000"/>
                    <a:lumOff val="50000"/>
                  </a:prstClr>
                </a:solidFill>
              </a:rPr>
              <a:t>спора: </a:t>
            </a:r>
          </a:p>
          <a:p>
            <a:pPr marL="0" lvl="0" indent="0" algn="r">
              <a:buNone/>
            </a:pPr>
            <a:r>
              <a:rPr lang="ru-RU" sz="1600" dirty="0"/>
              <a:t>Гражданин Е. и гражданин Ж. владели соседними земельными участками. Между ними возник спор о границе участков. Гражданин Е. утверждал, что строительство забора гражданином Ж. было осуществлено с захватом части его участка. </a:t>
            </a:r>
            <a:endParaRPr lang="ru-RU" sz="1600" dirty="0" smtClean="0"/>
          </a:p>
          <a:p>
            <a:pPr marL="0" lvl="0" indent="0" algn="r">
              <a:buNone/>
            </a:pPr>
            <a:r>
              <a:rPr lang="ru-RU" sz="1600" u="sng" dirty="0" smtClean="0">
                <a:solidFill>
                  <a:prstClr val="black">
                    <a:lumMod val="50000"/>
                    <a:lumOff val="50000"/>
                  </a:prstClr>
                </a:solidFill>
              </a:rPr>
              <a:t>Судебные </a:t>
            </a:r>
            <a:r>
              <a:rPr lang="ru-RU" sz="1600" u="sng" dirty="0">
                <a:solidFill>
                  <a:prstClr val="black">
                    <a:lumMod val="50000"/>
                    <a:lumOff val="50000"/>
                  </a:prstClr>
                </a:solidFill>
              </a:rPr>
              <a:t>решения:</a:t>
            </a:r>
          </a:p>
          <a:p>
            <a:pPr marL="0" lvl="0" indent="0" algn="r">
              <a:buNone/>
            </a:pPr>
            <a:r>
              <a:rPr lang="ru-RU" sz="1600" dirty="0"/>
              <a:t>Суд назначил кадастровую экспертизу, которая установила фактическое местонахождение границы земельных участков. Суд обязал гражданина Ж. устранить нарушения и переместить забор на правильное место.</a:t>
            </a:r>
            <a:endParaRPr lang="ru-RU" sz="1600"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2733521881"/>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30.  Прекращение обязательств</a:t>
            </a: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lvl="0"/>
            <a:r>
              <a:rPr lang="ru-RU" sz="3200" dirty="0">
                <a:solidFill>
                  <a:prstClr val="black">
                    <a:lumMod val="50000"/>
                    <a:lumOff val="50000"/>
                  </a:prstClr>
                </a:solidFill>
              </a:rPr>
              <a:t>Объект</a:t>
            </a:r>
            <a:r>
              <a:rPr lang="ru-RU" dirty="0">
                <a:solidFill>
                  <a:prstClr val="black">
                    <a:lumMod val="50000"/>
                    <a:lumOff val="50000"/>
                  </a:prstClr>
                </a:solidFill>
              </a:rPr>
              <a:t>: </a:t>
            </a:r>
          </a:p>
          <a:p>
            <a:pPr marL="0" indent="0">
              <a:buNone/>
            </a:pPr>
            <a:r>
              <a:rPr lang="ru-RU" dirty="0">
                <a:solidFill>
                  <a:prstClr val="black">
                    <a:lumMod val="50000"/>
                    <a:lumOff val="50000"/>
                  </a:prstClr>
                </a:solidFill>
              </a:rPr>
              <a:t>Объектом </a:t>
            </a:r>
            <a:r>
              <a:rPr lang="ru-RU" dirty="0" smtClean="0">
                <a:solidFill>
                  <a:prstClr val="black">
                    <a:lumMod val="50000"/>
                    <a:lumOff val="50000"/>
                  </a:prstClr>
                </a:solidFill>
              </a:rPr>
              <a:t>является </a:t>
            </a:r>
            <a:r>
              <a:rPr lang="ru-RU" dirty="0">
                <a:solidFill>
                  <a:prstClr val="black">
                    <a:lumMod val="50000"/>
                    <a:lumOff val="50000"/>
                  </a:prstClr>
                </a:solidFill>
              </a:rPr>
              <a:t>сфера прекращения обязательств</a:t>
            </a:r>
          </a:p>
          <a:p>
            <a:pPr marL="0" lvl="0" indent="0">
              <a:buNone/>
            </a:pPr>
            <a:endParaRPr lang="ru-RU" dirty="0">
              <a:solidFill>
                <a:prstClr val="black">
                  <a:lumMod val="50000"/>
                  <a:lumOff val="50000"/>
                </a:prstClr>
              </a:solidFill>
            </a:endParaRPr>
          </a:p>
          <a:p>
            <a:pPr lvl="0"/>
            <a:r>
              <a:rPr lang="ru-RU" sz="3200" dirty="0">
                <a:solidFill>
                  <a:prstClr val="black">
                    <a:lumMod val="50000"/>
                    <a:lumOff val="50000"/>
                  </a:prstClr>
                </a:solidFill>
              </a:rPr>
              <a:t>Объективная сторона: </a:t>
            </a:r>
          </a:p>
          <a:p>
            <a:pPr marL="0" indent="0">
              <a:buNone/>
            </a:pPr>
            <a:r>
              <a:rPr lang="ru-RU" dirty="0"/>
              <a:t>Надлежащее исполнение прекращает обязательство.</a:t>
            </a:r>
          </a:p>
          <a:p>
            <a:pPr marL="0" indent="0">
              <a:buNone/>
            </a:pPr>
            <a:r>
              <a:rPr lang="ru-RU" dirty="0" smtClean="0"/>
              <a:t>Кредитор, принимая исполнение, обязан по требованию должника выдать ему расписку в получении исполнения полностью или в соответствующей части.</a:t>
            </a:r>
          </a:p>
          <a:p>
            <a:pPr marL="0" indent="0">
              <a:buNone/>
            </a:pPr>
            <a:r>
              <a:rPr lang="ru-RU" dirty="0"/>
              <a:t>Обязательство прекращается полностью или частично </a:t>
            </a:r>
            <a:r>
              <a:rPr lang="ru-RU" dirty="0" smtClean="0"/>
              <a:t>зачетом</a:t>
            </a:r>
            <a:r>
              <a:rPr lang="ru-RU" dirty="0"/>
              <a:t> встречного однородного требования, срок которого наступил либо срок которого не указан или определен моментом востребования. В случаях, предусмотренных законом, допускается зачет встречного однородного требования, срок которого не наступил. Для зачета достаточно </a:t>
            </a:r>
            <a:r>
              <a:rPr lang="ru-RU" dirty="0" smtClean="0"/>
              <a:t>заявления</a:t>
            </a:r>
            <a:r>
              <a:rPr lang="ru-RU" dirty="0"/>
              <a:t> одной стороны</a:t>
            </a:r>
            <a:r>
              <a:rPr lang="ru-RU" dirty="0" smtClean="0"/>
              <a:t>.</a:t>
            </a:r>
          </a:p>
          <a:p>
            <a:pPr marL="0" indent="0">
              <a:buNone/>
            </a:pPr>
            <a:r>
              <a:rPr lang="ru-RU" dirty="0"/>
              <a:t>Обязательство прекращается совпадением должника и кредитора в одном лице, если иное не установлено </a:t>
            </a:r>
            <a:r>
              <a:rPr lang="ru-RU" dirty="0" smtClean="0"/>
              <a:t>законом</a:t>
            </a:r>
            <a:r>
              <a:rPr lang="ru-RU" dirty="0"/>
              <a:t> или не вытекает из существа обязательства</a:t>
            </a:r>
            <a:r>
              <a:rPr lang="ru-RU" dirty="0" smtClean="0"/>
              <a:t>.</a:t>
            </a:r>
          </a:p>
          <a:p>
            <a:pPr marL="0" indent="0">
              <a:buNone/>
            </a:pPr>
            <a:r>
              <a:rPr lang="ru-RU" dirty="0"/>
              <a:t>Обязательство прекращается соглашением сторон о замене первоначального обязательства, существовавшего между ними, другим обязательством между теми же лицами </a:t>
            </a:r>
            <a:r>
              <a:rPr lang="ru-RU" dirty="0" smtClean="0"/>
              <a:t>(новация), </a:t>
            </a:r>
            <a:r>
              <a:rPr lang="ru-RU" dirty="0"/>
              <a:t>если иное не установлено законом или не вытекает из существа отношений.</a:t>
            </a:r>
          </a:p>
          <a:p>
            <a:pPr marL="0" indent="0">
              <a:buNone/>
            </a:pPr>
            <a:r>
              <a:rPr lang="ru-RU" dirty="0" smtClean="0"/>
              <a:t>Новация </a:t>
            </a:r>
            <a:r>
              <a:rPr lang="ru-RU" dirty="0"/>
              <a:t>прекращает дополнительные обязательства, связанные с первоначальным обязательством, если иное не предусмотрено соглашением сторон</a:t>
            </a:r>
            <a:r>
              <a:rPr lang="ru-RU" dirty="0" smtClean="0"/>
              <a:t>.</a:t>
            </a:r>
          </a:p>
          <a:p>
            <a:pPr marL="0" indent="0">
              <a:buNone/>
            </a:pPr>
            <a:r>
              <a:rPr lang="ru-RU" dirty="0"/>
              <a:t>Обязательство </a:t>
            </a:r>
            <a:r>
              <a:rPr lang="ru-RU" dirty="0" smtClean="0"/>
              <a:t>прекращается</a:t>
            </a:r>
            <a:r>
              <a:rPr lang="ru-RU" dirty="0"/>
              <a:t> невозможностью исполнения, если она вызвана наступившим после возникновения обязательства обстоятельством, за которое ни одна из сторон не отвечает</a:t>
            </a:r>
            <a:r>
              <a:rPr lang="ru-RU" dirty="0" smtClean="0"/>
              <a:t>.</a:t>
            </a:r>
          </a:p>
          <a:p>
            <a:pPr marL="0" indent="0">
              <a:buNone/>
            </a:pPr>
            <a:r>
              <a:rPr lang="ru-RU" dirty="0"/>
              <a:t>Если в результате издания акта органа государственной власти или органа местного самоуправления исполнение обязательства становится невозможным полностью или частично, обязательство прекращается полностью или в соответствующей части. Стороны, понесшие в результате этого убытки, вправе требовать их возмещения в соответствии со </a:t>
            </a:r>
            <a:r>
              <a:rPr lang="ru-RU" dirty="0" smtClean="0"/>
              <a:t>ст. 13</a:t>
            </a:r>
            <a:r>
              <a:rPr lang="ru-RU" dirty="0"/>
              <a:t> и </a:t>
            </a:r>
            <a:r>
              <a:rPr lang="ru-RU" dirty="0" smtClean="0"/>
              <a:t>16</a:t>
            </a:r>
            <a:r>
              <a:rPr lang="ru-RU" dirty="0"/>
              <a:t> настоящего Кодекса</a:t>
            </a:r>
            <a:r>
              <a:rPr lang="ru-RU" dirty="0" smtClean="0"/>
              <a:t>.</a:t>
            </a:r>
          </a:p>
          <a:p>
            <a:pPr marL="0" indent="0">
              <a:buNone/>
            </a:pPr>
            <a:r>
              <a:rPr lang="ru-RU" dirty="0" smtClean="0"/>
              <a:t>Обязательство </a:t>
            </a:r>
            <a:r>
              <a:rPr lang="ru-RU" dirty="0"/>
              <a:t>прекращается смертью должника, если исполнение не может быть произведено без личного участия должника либо обязательство иным образом неразрывно связано с личностью должника</a:t>
            </a:r>
            <a:r>
              <a:rPr lang="ru-RU" dirty="0" smtClean="0"/>
              <a:t>.</a:t>
            </a:r>
          </a:p>
          <a:p>
            <a:pPr marL="0" indent="0">
              <a:buNone/>
            </a:pPr>
            <a:r>
              <a:rPr lang="ru-RU" dirty="0"/>
              <a:t>Обязательство </a:t>
            </a:r>
            <a:r>
              <a:rPr lang="ru-RU" dirty="0" smtClean="0"/>
              <a:t>прекращается</a:t>
            </a:r>
            <a:r>
              <a:rPr lang="ru-RU" dirty="0"/>
              <a:t> ликвидацией юридического лица (должника или кредитора), кроме случаев, когда законом или иными правовыми актами исполнение обязательства ликвидированного юридического лица возлагается на другое лицо (по требованиям о возмещении вреда, причиненного жизни или здоровью, и др.).</a:t>
            </a:r>
          </a:p>
        </p:txBody>
      </p:sp>
    </p:spTree>
    <p:extLst>
      <p:ext uri="{BB962C8B-B14F-4D97-AF65-F5344CB8AC3E}">
        <p14:creationId xmlns:p14="http://schemas.microsoft.com/office/powerpoint/2010/main" val="3702806829"/>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30.  Прекращение обязательств</a:t>
            </a:r>
            <a:endParaRPr lang="ru-RU" dirty="0"/>
          </a:p>
        </p:txBody>
      </p:sp>
      <p:sp>
        <p:nvSpPr>
          <p:cNvPr id="3" name="Объект 2"/>
          <p:cNvSpPr>
            <a:spLocks noGrp="1"/>
          </p:cNvSpPr>
          <p:nvPr>
            <p:ph idx="1"/>
          </p:nvPr>
        </p:nvSpPr>
        <p:spPr>
          <a:xfrm>
            <a:off x="0" y="692696"/>
            <a:ext cx="9144000" cy="6165304"/>
          </a:xfrm>
        </p:spPr>
        <p:txBody>
          <a:bodyPr>
            <a:normAutofit fontScale="77500" lnSpcReduction="20000"/>
          </a:bodyPr>
          <a:lstStyle/>
          <a:p>
            <a:pPr lvl="0"/>
            <a:r>
              <a:rPr lang="ru-RU" sz="3200" dirty="0">
                <a:solidFill>
                  <a:prstClr val="black">
                    <a:lumMod val="50000"/>
                    <a:lumOff val="50000"/>
                  </a:prstClr>
                </a:solidFill>
              </a:rPr>
              <a:t>Субъект</a:t>
            </a:r>
            <a:r>
              <a:rPr lang="ru-RU" dirty="0">
                <a:solidFill>
                  <a:prstClr val="black">
                    <a:lumMod val="50000"/>
                    <a:lumOff val="50000"/>
                  </a:prstClr>
                </a:solidFill>
              </a:rPr>
              <a:t>: </a:t>
            </a:r>
          </a:p>
          <a:p>
            <a:pPr lvl="0">
              <a:buFont typeface="Courier New" pitchFamily="49" charset="0"/>
              <a:buChar char="o"/>
            </a:pPr>
            <a:r>
              <a:rPr lang="ru-RU" dirty="0"/>
              <a:t>Кредитор: Лицо, которому обязательство должно быть исполнено. </a:t>
            </a:r>
            <a:endParaRPr lang="ru-RU" dirty="0" smtClean="0"/>
          </a:p>
          <a:p>
            <a:pPr lvl="0">
              <a:buFont typeface="Courier New" pitchFamily="49" charset="0"/>
              <a:buChar char="o"/>
            </a:pPr>
            <a:r>
              <a:rPr lang="ru-RU" dirty="0" smtClean="0"/>
              <a:t>Должник</a:t>
            </a:r>
            <a:r>
              <a:rPr lang="ru-RU" dirty="0"/>
              <a:t>: Лицо, которое обязано исполнить обязательство. </a:t>
            </a:r>
            <a:endParaRPr lang="ru-RU" dirty="0" smtClean="0"/>
          </a:p>
          <a:p>
            <a:pPr lvl="0">
              <a:buFont typeface="Courier New" pitchFamily="49" charset="0"/>
              <a:buChar char="o"/>
            </a:pPr>
            <a:endParaRPr lang="ru-RU" dirty="0">
              <a:solidFill>
                <a:prstClr val="black">
                  <a:lumMod val="50000"/>
                  <a:lumOff val="50000"/>
                </a:prstClr>
              </a:solidFill>
            </a:endParaRPr>
          </a:p>
          <a:p>
            <a:pPr lvl="0"/>
            <a:r>
              <a:rPr lang="ru-RU" sz="3200" dirty="0">
                <a:solidFill>
                  <a:prstClr val="black">
                    <a:lumMod val="50000"/>
                    <a:lumOff val="50000"/>
                  </a:prstClr>
                </a:solidFill>
              </a:rPr>
              <a:t>Субъективная сторона:</a:t>
            </a:r>
          </a:p>
          <a:p>
            <a:pPr marL="0" lvl="0" indent="0">
              <a:buNone/>
            </a:pPr>
            <a:r>
              <a:rPr lang="ru-RU" dirty="0"/>
              <a:t>Умысел: </a:t>
            </a:r>
            <a:endParaRPr lang="ru-RU" dirty="0" smtClean="0"/>
          </a:p>
          <a:p>
            <a:pPr lvl="0">
              <a:buFont typeface="Courier New" pitchFamily="49" charset="0"/>
              <a:buChar char="o"/>
            </a:pPr>
            <a:r>
              <a:rPr lang="ru-RU" dirty="0" smtClean="0"/>
              <a:t>Должник</a:t>
            </a:r>
            <a:r>
              <a:rPr lang="ru-RU" dirty="0"/>
              <a:t>, желая избежать исполнения обязательства, может умышленно создать необходимые условия для невозможности исполнения, например, уничтожить предмет обязательства или передать его третьим лицам без согласия кредитора. </a:t>
            </a:r>
            <a:endParaRPr lang="ru-RU" dirty="0" smtClean="0"/>
          </a:p>
          <a:p>
            <a:pPr lvl="0">
              <a:buFont typeface="Courier New" pitchFamily="49" charset="0"/>
              <a:buChar char="o"/>
            </a:pPr>
            <a:r>
              <a:rPr lang="ru-RU" dirty="0"/>
              <a:t>Кредитор может умышленно отказаться от исполнения обязательства должником, не имея на то законных оснований, например, желания получить необоснованную выгоду от отказа от исполнения.</a:t>
            </a:r>
            <a:endParaRPr lang="ru-RU" dirty="0" smtClean="0"/>
          </a:p>
          <a:p>
            <a:pPr lvl="0">
              <a:buFont typeface="Courier New" pitchFamily="49" charset="0"/>
              <a:buChar char="o"/>
            </a:pPr>
            <a:endParaRPr lang="ru-RU" dirty="0"/>
          </a:p>
          <a:p>
            <a:pPr marL="0" lvl="0" indent="0">
              <a:buNone/>
            </a:pPr>
            <a:r>
              <a:rPr lang="ru-RU" dirty="0" smtClean="0"/>
              <a:t>Неосторожность</a:t>
            </a:r>
            <a:r>
              <a:rPr lang="ru-RU" dirty="0"/>
              <a:t>: </a:t>
            </a:r>
            <a:endParaRPr lang="ru-RU" dirty="0" smtClean="0"/>
          </a:p>
          <a:p>
            <a:pPr lvl="0">
              <a:buFont typeface="Courier New" pitchFamily="49" charset="0"/>
              <a:buChar char="o"/>
            </a:pPr>
            <a:r>
              <a:rPr lang="ru-RU" dirty="0" smtClean="0"/>
              <a:t>Должник</a:t>
            </a:r>
            <a:r>
              <a:rPr lang="ru-RU" dirty="0"/>
              <a:t>, не проявив должной внимательности, может ненадлежащим образом хранить предмет обязательства, что приведет к его уничтожению или повреждению</a:t>
            </a:r>
            <a:r>
              <a:rPr lang="ru-RU" dirty="0" smtClean="0"/>
              <a:t>.</a:t>
            </a:r>
          </a:p>
          <a:p>
            <a:pPr lvl="0">
              <a:buFont typeface="Courier New" pitchFamily="49" charset="0"/>
              <a:buChar char="o"/>
            </a:pPr>
            <a:r>
              <a:rPr lang="ru-RU" dirty="0"/>
              <a:t>Кредитор может не уведомить должника о невозможности исполнения обязательства в срок, что может повлечь неблагоприятные последствия для должника.</a:t>
            </a:r>
          </a:p>
        </p:txBody>
      </p:sp>
    </p:spTree>
    <p:extLst>
      <p:ext uri="{BB962C8B-B14F-4D97-AF65-F5344CB8AC3E}">
        <p14:creationId xmlns:p14="http://schemas.microsoft.com/office/powerpoint/2010/main" val="3723350564"/>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30.  Прекращение обязательств</a:t>
            </a: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 22-10000/2023 "Иванов против Сидоров" </a:t>
            </a:r>
            <a:br>
              <a:rPr lang="ru-RU" dirty="0"/>
            </a:br>
            <a:endParaRPr lang="ru-RU" dirty="0" smtClean="0"/>
          </a:p>
          <a:p>
            <a:pPr marL="0" indent="0">
              <a:buNone/>
            </a:pPr>
            <a:r>
              <a:rPr lang="ru-RU" u="sng" dirty="0" smtClean="0"/>
              <a:t>Суть </a:t>
            </a:r>
            <a:r>
              <a:rPr lang="ru-RU" u="sng" dirty="0"/>
              <a:t>спора: </a:t>
            </a:r>
            <a:endParaRPr lang="ru-RU" u="sng" dirty="0" smtClean="0"/>
          </a:p>
          <a:p>
            <a:pPr marL="0" indent="0">
              <a:buNone/>
            </a:pPr>
            <a:r>
              <a:rPr lang="ru-RU" dirty="0" smtClean="0"/>
              <a:t>Иванов </a:t>
            </a:r>
            <a:r>
              <a:rPr lang="ru-RU" dirty="0"/>
              <a:t>заключил с Сидоровым договор подряда на строительство дома. </a:t>
            </a:r>
            <a:endParaRPr lang="ru-RU" dirty="0" smtClean="0"/>
          </a:p>
          <a:p>
            <a:pPr marL="0" indent="0">
              <a:buNone/>
            </a:pPr>
            <a:r>
              <a:rPr lang="ru-RU" dirty="0" smtClean="0"/>
              <a:t>В </a:t>
            </a:r>
            <a:r>
              <a:rPr lang="ru-RU" dirty="0"/>
              <a:t>договоре было установлено, что Сидоров должен был завершить строительство дома к 1 ноября 2023 </a:t>
            </a:r>
            <a:r>
              <a:rPr lang="ru-RU" dirty="0" smtClean="0"/>
              <a:t>года.</a:t>
            </a:r>
          </a:p>
          <a:p>
            <a:pPr marL="0" indent="0">
              <a:buNone/>
            </a:pPr>
            <a:r>
              <a:rPr lang="ru-RU" dirty="0" smtClean="0"/>
              <a:t>Сидоров </a:t>
            </a:r>
            <a:r>
              <a:rPr lang="ru-RU" dirty="0"/>
              <a:t>не смог выполнить работы в срок, причиной чего стала нехватка материалов</a:t>
            </a:r>
            <a:r>
              <a:rPr lang="ru-RU" dirty="0" smtClean="0"/>
              <a:t>.</a:t>
            </a:r>
          </a:p>
          <a:p>
            <a:pPr marL="0" indent="0">
              <a:buNone/>
            </a:pPr>
            <a:r>
              <a:rPr lang="ru-RU" dirty="0" smtClean="0"/>
              <a:t>Иванов </a:t>
            </a:r>
            <a:r>
              <a:rPr lang="ru-RU" dirty="0"/>
              <a:t>направил Сидорову письменное уведомление о нарушении сроков и потребовал завершить строительство в течение месяца. </a:t>
            </a:r>
            <a:endParaRPr lang="ru-RU" dirty="0" smtClean="0"/>
          </a:p>
          <a:p>
            <a:pPr marL="0" indent="0">
              <a:buNone/>
            </a:pPr>
            <a:r>
              <a:rPr lang="ru-RU" dirty="0" smtClean="0"/>
              <a:t>Сидоров </a:t>
            </a:r>
            <a:r>
              <a:rPr lang="ru-RU" dirty="0"/>
              <a:t>не выполнил требования Иванова. </a:t>
            </a:r>
            <a:endParaRPr lang="ru-RU" dirty="0" smtClean="0"/>
          </a:p>
          <a:p>
            <a:pPr marL="0" indent="0">
              <a:buNone/>
            </a:pPr>
            <a:r>
              <a:rPr lang="ru-RU" dirty="0" smtClean="0"/>
              <a:t> </a:t>
            </a:r>
            <a:r>
              <a:rPr lang="ru-RU" dirty="0"/>
              <a:t>Иванов подал иск в суд с требованием о расторжении договора подряда и взыскании убытков</a:t>
            </a:r>
            <a:r>
              <a:rPr lang="ru-RU" dirty="0" smtClean="0"/>
              <a:t>.</a:t>
            </a:r>
          </a:p>
          <a:p>
            <a:pPr marL="0" indent="0">
              <a:buNone/>
            </a:pPr>
            <a:r>
              <a:rPr lang="ru-RU" u="sng" dirty="0" smtClean="0"/>
              <a:t>Судебные </a:t>
            </a:r>
            <a:r>
              <a:rPr lang="ru-RU" u="sng" dirty="0"/>
              <a:t>решения: </a:t>
            </a:r>
            <a:r>
              <a:rPr lang="ru-RU" dirty="0"/>
              <a:t>Суд признал действия Сидорова нарушением условий договора </a:t>
            </a:r>
            <a:r>
              <a:rPr lang="ru-RU" dirty="0" smtClean="0"/>
              <a:t>подряда, установил</a:t>
            </a:r>
            <a:r>
              <a:rPr lang="ru-RU" dirty="0"/>
              <a:t>, что Сидоров не смог исполнить обязательства по договору в установленный срок по своей </a:t>
            </a:r>
            <a:r>
              <a:rPr lang="ru-RU" dirty="0" smtClean="0"/>
              <a:t>вине, расторг </a:t>
            </a:r>
            <a:r>
              <a:rPr lang="ru-RU" dirty="0"/>
              <a:t>договор подряда и взыскал с Сидорова убытки Иванова, связанные с нарушением договора.</a:t>
            </a:r>
            <a:endParaRPr lang="ru-RU" u="sng" dirty="0"/>
          </a:p>
          <a:p>
            <a:pPr marL="0" indent="0" algn="r">
              <a:buNone/>
            </a:pPr>
            <a:endParaRPr lang="ru-RU" u="sng" dirty="0"/>
          </a:p>
          <a:p>
            <a:pPr marL="0" indent="0" algn="r">
              <a:buNone/>
            </a:pPr>
            <a:endParaRPr lang="ru-RU" u="sng" dirty="0"/>
          </a:p>
          <a:p>
            <a:pPr algn="r"/>
            <a:r>
              <a:rPr lang="ru-RU" dirty="0"/>
              <a:t>Дело № 11-22222/2022 "Петров против </a:t>
            </a:r>
            <a:r>
              <a:rPr lang="ru-RU" dirty="0" smtClean="0"/>
              <a:t>Смирнова«</a:t>
            </a:r>
          </a:p>
          <a:p>
            <a:pPr algn="r"/>
            <a:endParaRPr lang="ru-RU" u="sng" dirty="0"/>
          </a:p>
          <a:p>
            <a:pPr marL="0" indent="0" algn="r">
              <a:buNone/>
            </a:pPr>
            <a:r>
              <a:rPr lang="ru-RU" u="sng" dirty="0" smtClean="0"/>
              <a:t>Суть </a:t>
            </a:r>
            <a:r>
              <a:rPr lang="ru-RU" u="sng" dirty="0"/>
              <a:t>спора: </a:t>
            </a:r>
            <a:r>
              <a:rPr lang="ru-RU" dirty="0"/>
              <a:t>Петров заключил с Смирновым договор купли-продажи </a:t>
            </a:r>
            <a:r>
              <a:rPr lang="ru-RU" dirty="0" smtClean="0"/>
              <a:t>автомобиля.</a:t>
            </a:r>
          </a:p>
          <a:p>
            <a:pPr marL="0" indent="0" algn="r">
              <a:buNone/>
            </a:pPr>
            <a:r>
              <a:rPr lang="ru-RU" dirty="0" smtClean="0"/>
              <a:t>В </a:t>
            </a:r>
            <a:r>
              <a:rPr lang="ru-RU" dirty="0"/>
              <a:t>договоре было оговорено, что Смирнов должен был передать автомобиль Петрову в течение 10 дней после подписания договора. </a:t>
            </a:r>
            <a:endParaRPr lang="ru-RU" dirty="0" smtClean="0"/>
          </a:p>
          <a:p>
            <a:pPr marL="0" indent="0" algn="r">
              <a:buNone/>
            </a:pPr>
            <a:r>
              <a:rPr lang="ru-RU" dirty="0" smtClean="0"/>
              <a:t>Смирнов </a:t>
            </a:r>
            <a:r>
              <a:rPr lang="ru-RU" dirty="0"/>
              <a:t>не смог передать автомобиль Петрову в срок, объяснив это тем, что он уже продал автомобиль третьей стороне. </a:t>
            </a:r>
            <a:endParaRPr lang="ru-RU" dirty="0" smtClean="0"/>
          </a:p>
          <a:p>
            <a:pPr marL="0" indent="0" algn="r">
              <a:buNone/>
            </a:pPr>
            <a:r>
              <a:rPr lang="ru-RU" dirty="0" smtClean="0"/>
              <a:t>Петров </a:t>
            </a:r>
            <a:r>
              <a:rPr lang="ru-RU" dirty="0"/>
              <a:t>обратился в суд с требованием о расторжении договора купли-продажи и взыскании убытков</a:t>
            </a:r>
            <a:r>
              <a:rPr lang="ru-RU" dirty="0" smtClean="0"/>
              <a:t>.</a:t>
            </a:r>
          </a:p>
          <a:p>
            <a:pPr marL="0" indent="0" algn="r">
              <a:buNone/>
            </a:pPr>
            <a:r>
              <a:rPr lang="ru-RU" u="sng" dirty="0" smtClean="0"/>
              <a:t>Судебные </a:t>
            </a:r>
            <a:r>
              <a:rPr lang="ru-RU" u="sng" dirty="0"/>
              <a:t>решения: </a:t>
            </a:r>
            <a:r>
              <a:rPr lang="ru-RU" dirty="0"/>
              <a:t>Суд признал действия Смирнова нарушением условий договора </a:t>
            </a:r>
            <a:r>
              <a:rPr lang="ru-RU" dirty="0" smtClean="0"/>
              <a:t>купли-продажи, </a:t>
            </a:r>
            <a:r>
              <a:rPr lang="ru-RU" dirty="0"/>
              <a:t>установил, что Смирнов не смог исполнить обязательства по договору в установленный срок по своей </a:t>
            </a:r>
            <a:r>
              <a:rPr lang="ru-RU" dirty="0" smtClean="0"/>
              <a:t>вине, расторг </a:t>
            </a:r>
            <a:r>
              <a:rPr lang="ru-RU" dirty="0"/>
              <a:t>договор купли-продажи и взыскал с Смирнова убытки Петрова, связанные с нарушением договора.</a:t>
            </a:r>
          </a:p>
          <a:p>
            <a:endParaRPr lang="ru-RU" dirty="0"/>
          </a:p>
        </p:txBody>
      </p:sp>
    </p:spTree>
    <p:extLst>
      <p:ext uri="{BB962C8B-B14F-4D97-AF65-F5344CB8AC3E}">
        <p14:creationId xmlns:p14="http://schemas.microsoft.com/office/powerpoint/2010/main" val="3649381692"/>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30.  Прекращение обязательств</a:t>
            </a: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marL="0" indent="0">
              <a:buNone/>
            </a:pPr>
            <a:r>
              <a:rPr lang="ru-RU" sz="2600" b="1" dirty="0"/>
              <a:t>ГК РФ Статья 418. Прекращение обязательства смертью </a:t>
            </a:r>
            <a:r>
              <a:rPr lang="ru-RU" sz="2600" b="1" dirty="0" smtClean="0"/>
              <a:t>гражданина</a:t>
            </a:r>
          </a:p>
          <a:p>
            <a:r>
              <a:rPr lang="ru-RU" u="sng" dirty="0" smtClean="0">
                <a:solidFill>
                  <a:prstClr val="black">
                    <a:lumMod val="50000"/>
                    <a:lumOff val="50000"/>
                  </a:prstClr>
                </a:solidFill>
              </a:rPr>
              <a:t>Объект</a:t>
            </a:r>
            <a:r>
              <a:rPr lang="ru-RU" dirty="0">
                <a:solidFill>
                  <a:prstClr val="black">
                    <a:lumMod val="50000"/>
                    <a:lumOff val="50000"/>
                  </a:prstClr>
                </a:solidFill>
              </a:rPr>
              <a:t>: Сфера </a:t>
            </a:r>
            <a:r>
              <a:rPr lang="ru-RU" dirty="0" smtClean="0">
                <a:solidFill>
                  <a:prstClr val="black">
                    <a:lumMod val="50000"/>
                    <a:lumOff val="50000"/>
                  </a:prstClr>
                </a:solidFill>
              </a:rPr>
              <a:t>прекращения </a:t>
            </a:r>
            <a:r>
              <a:rPr lang="ru-RU" dirty="0">
                <a:solidFill>
                  <a:prstClr val="black">
                    <a:lumMod val="50000"/>
                    <a:lumOff val="50000"/>
                  </a:prstClr>
                </a:solidFill>
              </a:rPr>
              <a:t>обязательства смертью </a:t>
            </a:r>
            <a:r>
              <a:rPr lang="ru-RU" dirty="0" smtClean="0">
                <a:solidFill>
                  <a:prstClr val="black">
                    <a:lumMod val="50000"/>
                    <a:lumOff val="50000"/>
                  </a:prstClr>
                </a:solidFill>
              </a:rPr>
              <a:t>гражданина</a:t>
            </a:r>
            <a:endParaRPr lang="ru-RU" dirty="0">
              <a:solidFill>
                <a:prstClr val="black">
                  <a:lumMod val="50000"/>
                  <a:lumOff val="50000"/>
                </a:prstClr>
              </a:solidFill>
            </a:endParaRPr>
          </a:p>
          <a:p>
            <a:r>
              <a:rPr lang="ru-RU" u="sng" dirty="0">
                <a:solidFill>
                  <a:prstClr val="black">
                    <a:lumMod val="50000"/>
                    <a:lumOff val="50000"/>
                  </a:prstClr>
                </a:solidFill>
              </a:rPr>
              <a:t>Объективная сторона: </a:t>
            </a:r>
          </a:p>
          <a:p>
            <a:pPr marL="0" indent="0">
              <a:buNone/>
            </a:pPr>
            <a:r>
              <a:rPr lang="ru-RU" dirty="0"/>
              <a:t>Обязательство прекращается смертью должника, если исполнение не может быть произведено без личного участия должника либо обязательство иным образом неразрывно связано с личностью должника.</a:t>
            </a:r>
          </a:p>
          <a:p>
            <a:pPr marL="0" indent="0">
              <a:buNone/>
            </a:pPr>
            <a:r>
              <a:rPr lang="ru-RU" dirty="0" smtClean="0"/>
              <a:t>Обязательство </a:t>
            </a:r>
            <a:r>
              <a:rPr lang="ru-RU" dirty="0"/>
              <a:t>прекращается смертью кредитора, если исполнение предназначено лично для кредитора либо обязательство иным образом неразрывно связано с личностью </a:t>
            </a:r>
            <a:r>
              <a:rPr lang="ru-RU" dirty="0" smtClean="0"/>
              <a:t>кредитора.</a:t>
            </a:r>
          </a:p>
          <a:p>
            <a:r>
              <a:rPr lang="ru-RU" u="sng" dirty="0" smtClean="0">
                <a:solidFill>
                  <a:prstClr val="black">
                    <a:lumMod val="50000"/>
                    <a:lumOff val="50000"/>
                  </a:prstClr>
                </a:solidFill>
              </a:rPr>
              <a:t>Субъект</a:t>
            </a:r>
            <a:r>
              <a:rPr lang="ru-RU" u="sng" dirty="0">
                <a:solidFill>
                  <a:prstClr val="black">
                    <a:lumMod val="50000"/>
                    <a:lumOff val="50000"/>
                  </a:prstClr>
                </a:solidFill>
              </a:rPr>
              <a:t>: </a:t>
            </a:r>
          </a:p>
          <a:p>
            <a:pPr>
              <a:buFont typeface="Courier New" pitchFamily="49" charset="0"/>
              <a:buChar char="o"/>
            </a:pPr>
            <a:r>
              <a:rPr lang="ru-RU" dirty="0" smtClean="0"/>
              <a:t>Должник</a:t>
            </a:r>
          </a:p>
          <a:p>
            <a:pPr>
              <a:buFont typeface="Courier New" pitchFamily="49" charset="0"/>
              <a:buChar char="o"/>
            </a:pPr>
            <a:r>
              <a:rPr lang="ru-RU" dirty="0" smtClean="0"/>
              <a:t>Кредитор</a:t>
            </a:r>
            <a:endParaRPr lang="ru-RU" u="sng" dirty="0">
              <a:solidFill>
                <a:prstClr val="black">
                  <a:lumMod val="50000"/>
                  <a:lumOff val="50000"/>
                </a:prstClr>
              </a:solidFill>
            </a:endParaRPr>
          </a:p>
          <a:p>
            <a:r>
              <a:rPr lang="ru-RU" u="sng" dirty="0">
                <a:solidFill>
                  <a:prstClr val="black">
                    <a:lumMod val="50000"/>
                    <a:lumOff val="50000"/>
                  </a:prstClr>
                </a:solidFill>
              </a:rPr>
              <a:t>Субъективная сторона:</a:t>
            </a:r>
          </a:p>
          <a:p>
            <a:pPr marL="0" indent="0">
              <a:buNone/>
            </a:pPr>
            <a:r>
              <a:rPr lang="ru-RU" dirty="0"/>
              <a:t>Смерть является объективным фактором, который прекращает обязательство, независимо от умысла или неосторожности</a:t>
            </a:r>
            <a:r>
              <a:rPr lang="ru-RU" dirty="0" smtClean="0"/>
              <a:t>.</a:t>
            </a:r>
          </a:p>
          <a:p>
            <a:pPr marL="0" indent="0">
              <a:buNone/>
            </a:pPr>
            <a:r>
              <a:rPr lang="ru-RU" i="1" dirty="0"/>
              <a:t>Например</a:t>
            </a:r>
            <a:r>
              <a:rPr lang="ru-RU" dirty="0"/>
              <a:t>: </a:t>
            </a:r>
            <a:endParaRPr lang="ru-RU" dirty="0" smtClean="0"/>
          </a:p>
          <a:p>
            <a:pPr>
              <a:buFont typeface="Courier New" pitchFamily="49" charset="0"/>
              <a:buChar char="o"/>
            </a:pPr>
            <a:r>
              <a:rPr lang="ru-RU" dirty="0" smtClean="0"/>
              <a:t>Должник </a:t>
            </a:r>
            <a:r>
              <a:rPr lang="ru-RU" dirty="0"/>
              <a:t>умер в результате несчастного случая: Обязательство прекращается, независимо от того, что он не хотел умирать</a:t>
            </a:r>
            <a:r>
              <a:rPr lang="ru-RU" dirty="0" smtClean="0"/>
              <a:t>.</a:t>
            </a:r>
          </a:p>
          <a:p>
            <a:pPr>
              <a:buFont typeface="Courier New" pitchFamily="49" charset="0"/>
              <a:buChar char="o"/>
            </a:pPr>
            <a:r>
              <a:rPr lang="ru-RU" dirty="0" smtClean="0"/>
              <a:t>Должник </a:t>
            </a:r>
            <a:r>
              <a:rPr lang="ru-RU" dirty="0"/>
              <a:t>умер от болезни: Обязательство прекращается, независимо от того, что он не принимал меры по профилактике болезни</a:t>
            </a:r>
            <a:r>
              <a:rPr lang="ru-RU" dirty="0" smtClean="0"/>
              <a:t>.</a:t>
            </a:r>
          </a:p>
          <a:p>
            <a:pPr>
              <a:buFont typeface="Courier New" pitchFamily="49" charset="0"/>
              <a:buChar char="o"/>
            </a:pPr>
            <a:r>
              <a:rPr lang="ru-RU" dirty="0" smtClean="0"/>
              <a:t>Должник </a:t>
            </a:r>
            <a:r>
              <a:rPr lang="ru-RU" dirty="0"/>
              <a:t>умер от преступного посягательства: Обязательство прекращается, даже если смерть была вызвана умышленными действиями другого лица.</a:t>
            </a:r>
            <a:endParaRPr lang="ru-RU" dirty="0" smtClean="0"/>
          </a:p>
          <a:p>
            <a:endParaRPr lang="ru-RU" dirty="0"/>
          </a:p>
        </p:txBody>
      </p:sp>
    </p:spTree>
    <p:extLst>
      <p:ext uri="{BB962C8B-B14F-4D97-AF65-F5344CB8AC3E}">
        <p14:creationId xmlns:p14="http://schemas.microsoft.com/office/powerpoint/2010/main" val="1810801480"/>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30.  Прекращение обязательств</a:t>
            </a:r>
            <a:endParaRPr lang="ru-RU" dirty="0"/>
          </a:p>
        </p:txBody>
      </p:sp>
      <p:sp>
        <p:nvSpPr>
          <p:cNvPr id="3" name="Объект 2"/>
          <p:cNvSpPr>
            <a:spLocks noGrp="1"/>
          </p:cNvSpPr>
          <p:nvPr>
            <p:ph idx="1"/>
          </p:nvPr>
        </p:nvSpPr>
        <p:spPr>
          <a:xfrm>
            <a:off x="-1" y="734291"/>
            <a:ext cx="9157855" cy="6123709"/>
          </a:xfrm>
        </p:spPr>
        <p:txBody>
          <a:bodyPr>
            <a:normAutofit fontScale="77500" lnSpcReduction="20000"/>
          </a:bodyPr>
          <a:lstStyle/>
          <a:p>
            <a:pPr marL="0" indent="0">
              <a:buNone/>
            </a:pPr>
            <a:r>
              <a:rPr lang="ru-RU" sz="2100" b="1" dirty="0"/>
              <a:t>ГК РФ Статья 418. Прекращение обязательства смертью гражданина</a:t>
            </a:r>
          </a:p>
          <a:p>
            <a:r>
              <a:rPr lang="ru-RU" dirty="0"/>
              <a:t>В комментируемой статье речь идет об обязательствах, носящих строго личный характер как для должника, так и для кредитора (например, создание произведения искусства). Такие обязательства прекращается смертью должника, если исполнение не может быть произведено без личного участия должника либо обязательство иным образом неразрывно связано с личностью должника либо смертью кредитора, если исполнение предназначено лично для кредитора либо обязательство иным образом неразрывно связано с личностью кредитора.</a:t>
            </a:r>
          </a:p>
          <a:p>
            <a:r>
              <a:rPr lang="ru-RU" dirty="0"/>
              <a:t>Имущественные требования и обязанности, неразрывно связанные с личностью гражданина (взыскателя или должника), в силу ст. ст. 383 (см. комментарий к ней) и 418 ГК РФ прекращаются на будущее время в связи со смертью этого гражданина либо в связи с объявлением его умершим.</a:t>
            </a:r>
          </a:p>
          <a:p>
            <a:r>
              <a:rPr lang="ru-RU" dirty="0"/>
              <a:t>В Постановлении Пленума Верховного Суда РФ от 17.11.2015 N 50 отмечено, что "если из-за неисполнения имущественных обязанностей, связанных с личностью должника, при его жизни образовалась задолженность, то правопреемство по обязательствам о ее погашении в предусмотренных законом случаях возможно</a:t>
            </a:r>
            <a:r>
              <a:rPr lang="ru-RU" dirty="0" smtClean="0"/>
              <a:t>".</a:t>
            </a:r>
          </a:p>
          <a:p>
            <a:r>
              <a:rPr lang="ru-RU" dirty="0"/>
              <a:t>Имущественные требования взыскателя и обязанности должника, неразрывно связанные с личностью гражданина, по общему правилу прекращаются на будущее время в связи со смертью гражданина или объявлением его умершим".</a:t>
            </a:r>
          </a:p>
        </p:txBody>
      </p:sp>
    </p:spTree>
    <p:extLst>
      <p:ext uri="{BB962C8B-B14F-4D97-AF65-F5344CB8AC3E}">
        <p14:creationId xmlns:p14="http://schemas.microsoft.com/office/powerpoint/2010/main" val="2741265618"/>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30.  Прекращение обязательств</a:t>
            </a: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lvl="0" indent="0" algn="ctr">
              <a:buNone/>
            </a:pPr>
            <a:r>
              <a:rPr lang="ru-RU" sz="3300" i="1" u="sng" dirty="0">
                <a:solidFill>
                  <a:prstClr val="black">
                    <a:lumMod val="50000"/>
                    <a:lumOff val="50000"/>
                  </a:prstClr>
                </a:solidFill>
              </a:rPr>
              <a:t>Судебная практика</a:t>
            </a:r>
          </a:p>
          <a:p>
            <a:pPr marL="0" lvl="0" indent="0" algn="ctr">
              <a:buNone/>
            </a:pPr>
            <a:r>
              <a:rPr lang="ru-RU" sz="3300" b="1" dirty="0">
                <a:solidFill>
                  <a:prstClr val="black">
                    <a:lumMod val="50000"/>
                    <a:lumOff val="50000"/>
                  </a:prstClr>
                </a:solidFill>
              </a:rPr>
              <a:t>ГК РФ Статья </a:t>
            </a:r>
            <a:r>
              <a:rPr lang="ru-RU" sz="3300" b="1" dirty="0"/>
              <a:t>418</a:t>
            </a:r>
            <a:endParaRPr lang="ru-RU" b="1" dirty="0" smtClean="0">
              <a:solidFill>
                <a:prstClr val="black">
                  <a:lumMod val="50000"/>
                  <a:lumOff val="50000"/>
                </a:prstClr>
              </a:solidFill>
            </a:endParaRPr>
          </a:p>
          <a:p>
            <a:r>
              <a:rPr lang="ru-RU" sz="2500" dirty="0"/>
              <a:t>Дело № 33-44444/2023 </a:t>
            </a:r>
            <a:r>
              <a:rPr lang="ru-RU" sz="2500" dirty="0" smtClean="0"/>
              <a:t>«Сидорова </a:t>
            </a:r>
            <a:r>
              <a:rPr lang="ru-RU" sz="2500" dirty="0"/>
              <a:t>против </a:t>
            </a:r>
            <a:r>
              <a:rPr lang="ru-RU" sz="2500" dirty="0" smtClean="0"/>
              <a:t>Петрова»</a:t>
            </a:r>
          </a:p>
          <a:p>
            <a:endParaRPr lang="ru-RU" sz="2500" dirty="0" smtClean="0"/>
          </a:p>
          <a:p>
            <a:pPr marL="0" lvl="0" indent="0">
              <a:buNone/>
            </a:pPr>
            <a:r>
              <a:rPr lang="ru-RU" sz="2500" u="sng" dirty="0" smtClean="0">
                <a:solidFill>
                  <a:prstClr val="black">
                    <a:lumMod val="50000"/>
                    <a:lumOff val="50000"/>
                  </a:prstClr>
                </a:solidFill>
              </a:rPr>
              <a:t>Суть </a:t>
            </a:r>
            <a:r>
              <a:rPr lang="ru-RU" sz="2500" u="sng" dirty="0">
                <a:solidFill>
                  <a:prstClr val="black">
                    <a:lumMod val="50000"/>
                    <a:lumOff val="50000"/>
                  </a:prstClr>
                </a:solidFill>
              </a:rPr>
              <a:t>спора: </a:t>
            </a:r>
            <a:endParaRPr lang="ru-RU" sz="2500" u="sng" dirty="0" smtClean="0">
              <a:solidFill>
                <a:prstClr val="black">
                  <a:lumMod val="50000"/>
                  <a:lumOff val="50000"/>
                </a:prstClr>
              </a:solidFill>
            </a:endParaRPr>
          </a:p>
          <a:p>
            <a:pPr marL="0" lvl="0" indent="0">
              <a:buNone/>
            </a:pPr>
            <a:r>
              <a:rPr lang="ru-RU" sz="2500" dirty="0" smtClean="0"/>
              <a:t>Сидорова </a:t>
            </a:r>
            <a:r>
              <a:rPr lang="ru-RU" sz="2500" dirty="0"/>
              <a:t>заключила с Петровым договор займа на сумму 1 000 000 рублей</a:t>
            </a:r>
            <a:r>
              <a:rPr lang="ru-RU" sz="2500" dirty="0" smtClean="0"/>
              <a:t>.</a:t>
            </a:r>
          </a:p>
          <a:p>
            <a:pPr marL="0" lvl="0" indent="0">
              <a:buNone/>
            </a:pPr>
            <a:r>
              <a:rPr lang="ru-RU" sz="2500" dirty="0" smtClean="0"/>
              <a:t>Петров </a:t>
            </a:r>
            <a:r>
              <a:rPr lang="ru-RU" sz="2500" dirty="0"/>
              <a:t>обещал вернуть деньги Сидоровой в течение года</a:t>
            </a:r>
            <a:r>
              <a:rPr lang="ru-RU" sz="2500" dirty="0" smtClean="0"/>
              <a:t>.</a:t>
            </a:r>
          </a:p>
          <a:p>
            <a:pPr marL="0" lvl="0" indent="0">
              <a:buNone/>
            </a:pPr>
            <a:r>
              <a:rPr lang="ru-RU" sz="2500" dirty="0" smtClean="0"/>
              <a:t>Через </a:t>
            </a:r>
            <a:r>
              <a:rPr lang="ru-RU" sz="2500" dirty="0"/>
              <a:t>6 месяцев после заключения договора Петров умер в результате несчастного случая. </a:t>
            </a:r>
            <a:endParaRPr lang="ru-RU" sz="2500" dirty="0" smtClean="0"/>
          </a:p>
          <a:p>
            <a:pPr marL="0" lvl="0" indent="0">
              <a:buNone/>
            </a:pPr>
            <a:r>
              <a:rPr lang="ru-RU" sz="2500" dirty="0" smtClean="0"/>
              <a:t>Сидорова </a:t>
            </a:r>
            <a:r>
              <a:rPr lang="ru-RU" sz="2500" dirty="0"/>
              <a:t>обратилась в суд с требованием к наследникам Петрова о взыскании задолженности</a:t>
            </a:r>
            <a:r>
              <a:rPr lang="ru-RU" sz="2500" dirty="0" smtClean="0"/>
              <a:t>.</a:t>
            </a:r>
          </a:p>
          <a:p>
            <a:pPr marL="0" lvl="0" indent="0">
              <a:buNone/>
            </a:pPr>
            <a:r>
              <a:rPr lang="ru-RU" sz="2500" u="sng" dirty="0" smtClean="0">
                <a:solidFill>
                  <a:prstClr val="black">
                    <a:lumMod val="50000"/>
                    <a:lumOff val="50000"/>
                  </a:prstClr>
                </a:solidFill>
              </a:rPr>
              <a:t>Судебные </a:t>
            </a:r>
            <a:r>
              <a:rPr lang="ru-RU" sz="2500" u="sng" dirty="0">
                <a:solidFill>
                  <a:prstClr val="black">
                    <a:lumMod val="50000"/>
                    <a:lumOff val="50000"/>
                  </a:prstClr>
                </a:solidFill>
              </a:rPr>
              <a:t>решения: </a:t>
            </a:r>
            <a:r>
              <a:rPr lang="ru-RU" sz="2500" dirty="0"/>
              <a:t>Суд признал, что обязательство по договору займа прекратилось смертью </a:t>
            </a:r>
            <a:r>
              <a:rPr lang="ru-RU" sz="2500" dirty="0" smtClean="0"/>
              <a:t>Петрова, отметил</a:t>
            </a:r>
            <a:r>
              <a:rPr lang="ru-RU" sz="2500" dirty="0"/>
              <a:t>, что обязательство по возврату займа является личным обязательством и не может быть исполнено другим лицом вместо </a:t>
            </a:r>
            <a:r>
              <a:rPr lang="ru-RU" sz="2500" dirty="0" smtClean="0"/>
              <a:t>Петрова, установил</a:t>
            </a:r>
            <a:r>
              <a:rPr lang="ru-RU" sz="2500" dirty="0"/>
              <a:t>, что наследники Петрова не несут ответственности по обязательствам умершего Петрова, так как они не являются стороной договора </a:t>
            </a:r>
            <a:r>
              <a:rPr lang="ru-RU" sz="2500" dirty="0" smtClean="0"/>
              <a:t>займа и отказал </a:t>
            </a:r>
            <a:r>
              <a:rPr lang="ru-RU" sz="2500" dirty="0"/>
              <a:t>Сидоровой в исковых требованиях.</a:t>
            </a:r>
            <a:endParaRPr lang="ru-RU" sz="2500" dirty="0">
              <a:solidFill>
                <a:prstClr val="black">
                  <a:lumMod val="50000"/>
                  <a:lumOff val="50000"/>
                </a:prstClr>
              </a:solidFill>
            </a:endParaRPr>
          </a:p>
          <a:p>
            <a:pPr marL="0" lvl="0" indent="0">
              <a:buNone/>
            </a:pPr>
            <a:endParaRPr lang="ru-RU" sz="2500" dirty="0">
              <a:solidFill>
                <a:prstClr val="black">
                  <a:lumMod val="50000"/>
                  <a:lumOff val="50000"/>
                </a:prstClr>
              </a:solidFill>
            </a:endParaRPr>
          </a:p>
          <a:p>
            <a:pPr algn="r"/>
            <a:r>
              <a:rPr lang="ru-RU" sz="2500" dirty="0"/>
              <a:t>Дело № 44-55555/2024 "Иванов против </a:t>
            </a:r>
            <a:r>
              <a:rPr lang="ru-RU" sz="2500" dirty="0" smtClean="0"/>
              <a:t>Сидоров«</a:t>
            </a:r>
          </a:p>
          <a:p>
            <a:pPr algn="r"/>
            <a:endParaRPr lang="ru-RU" sz="2500" dirty="0" smtClean="0"/>
          </a:p>
          <a:p>
            <a:pPr marL="0" indent="0" algn="r">
              <a:buNone/>
            </a:pPr>
            <a:r>
              <a:rPr lang="ru-RU" sz="2500" u="sng" dirty="0" smtClean="0">
                <a:solidFill>
                  <a:prstClr val="black">
                    <a:lumMod val="50000"/>
                    <a:lumOff val="50000"/>
                  </a:prstClr>
                </a:solidFill>
              </a:rPr>
              <a:t>Суть </a:t>
            </a:r>
            <a:r>
              <a:rPr lang="ru-RU" sz="2500" u="sng" dirty="0">
                <a:solidFill>
                  <a:prstClr val="black">
                    <a:lumMod val="50000"/>
                    <a:lumOff val="50000"/>
                  </a:prstClr>
                </a:solidFill>
              </a:rPr>
              <a:t>спора: </a:t>
            </a:r>
            <a:endParaRPr lang="ru-RU" sz="2500" dirty="0" smtClean="0"/>
          </a:p>
          <a:p>
            <a:pPr marL="0" lvl="0" indent="0" algn="r">
              <a:buNone/>
            </a:pPr>
            <a:r>
              <a:rPr lang="ru-RU" sz="2500" dirty="0"/>
              <a:t>Иванов заключил с Сидоровым договор подряда на строительство </a:t>
            </a:r>
            <a:r>
              <a:rPr lang="ru-RU" sz="2500" dirty="0" smtClean="0"/>
              <a:t>дома.</a:t>
            </a:r>
          </a:p>
          <a:p>
            <a:pPr marL="0" lvl="0" indent="0" algn="r">
              <a:buNone/>
            </a:pPr>
            <a:r>
              <a:rPr lang="ru-RU" sz="2500" dirty="0" smtClean="0"/>
              <a:t>Сидоров </a:t>
            </a:r>
            <a:r>
              <a:rPr lang="ru-RU" sz="2500" dirty="0"/>
              <a:t>начал работы по договору, но не успел их завершить, так как умер в результате болезни</a:t>
            </a:r>
            <a:r>
              <a:rPr lang="ru-RU" sz="2500" dirty="0" smtClean="0"/>
              <a:t>.</a:t>
            </a:r>
          </a:p>
          <a:p>
            <a:pPr marL="0" lvl="0" indent="0" algn="r">
              <a:buNone/>
            </a:pPr>
            <a:r>
              <a:rPr lang="ru-RU" sz="2500" dirty="0" smtClean="0"/>
              <a:t>Иванов </a:t>
            </a:r>
            <a:r>
              <a:rPr lang="ru-RU" sz="2500" dirty="0"/>
              <a:t>обратился в суд с требованием к наследникам Сидорова о завершении строительства дома или о взыскании убытков</a:t>
            </a:r>
            <a:r>
              <a:rPr lang="ru-RU" sz="2500" dirty="0" smtClean="0"/>
              <a:t>.</a:t>
            </a:r>
          </a:p>
          <a:p>
            <a:pPr marL="0" lvl="0" indent="0" algn="r">
              <a:buNone/>
            </a:pPr>
            <a:r>
              <a:rPr lang="ru-RU" sz="2500" u="sng" dirty="0" smtClean="0">
                <a:solidFill>
                  <a:prstClr val="black">
                    <a:lumMod val="50000"/>
                    <a:lumOff val="50000"/>
                  </a:prstClr>
                </a:solidFill>
              </a:rPr>
              <a:t>Судебные </a:t>
            </a:r>
            <a:r>
              <a:rPr lang="ru-RU" sz="2500" u="sng" dirty="0">
                <a:solidFill>
                  <a:prstClr val="black">
                    <a:lumMod val="50000"/>
                    <a:lumOff val="50000"/>
                  </a:prstClr>
                </a:solidFill>
              </a:rPr>
              <a:t>решения: </a:t>
            </a:r>
            <a:endParaRPr lang="ru-RU" sz="2500" u="sng" dirty="0" smtClean="0">
              <a:solidFill>
                <a:prstClr val="black">
                  <a:lumMod val="50000"/>
                  <a:lumOff val="50000"/>
                </a:prstClr>
              </a:solidFill>
            </a:endParaRPr>
          </a:p>
          <a:p>
            <a:pPr marL="0" lvl="0" indent="0" algn="r">
              <a:buNone/>
            </a:pPr>
            <a:r>
              <a:rPr lang="ru-RU" sz="2500" dirty="0"/>
              <a:t>Суд признал, что обязательство по договору подряда прекратилось смертью </a:t>
            </a:r>
            <a:r>
              <a:rPr lang="ru-RU" sz="2500" dirty="0" smtClean="0"/>
              <a:t>Сидорова, установил</a:t>
            </a:r>
            <a:r>
              <a:rPr lang="ru-RU" sz="2500" dirty="0"/>
              <a:t>, что наследники Сидорова не являются стороной договора подряда и не обязаны исполнять его </a:t>
            </a:r>
            <a:r>
              <a:rPr lang="ru-RU" sz="2500" dirty="0" smtClean="0"/>
              <a:t>условия,  </a:t>
            </a:r>
            <a:r>
              <a:rPr lang="ru-RU" sz="2500" dirty="0"/>
              <a:t>отказал Иванову в исковых требованиях о завершении строительства </a:t>
            </a:r>
            <a:r>
              <a:rPr lang="ru-RU" sz="2500" dirty="0" smtClean="0"/>
              <a:t>дома и взыскал </a:t>
            </a:r>
            <a:r>
              <a:rPr lang="ru-RU" sz="2500" dirty="0"/>
              <a:t>с наследников Сидорова убытки Иванова, связанные с неисполнением договора подряда.</a:t>
            </a:r>
            <a:endParaRPr lang="ru-RU" sz="2500" dirty="0">
              <a:solidFill>
                <a:prstClr val="black">
                  <a:lumMod val="50000"/>
                  <a:lumOff val="50000"/>
                </a:prstClr>
              </a:solidFill>
            </a:endParaRPr>
          </a:p>
          <a:p>
            <a:endParaRPr lang="ru-RU" sz="2500" dirty="0"/>
          </a:p>
        </p:txBody>
      </p:sp>
    </p:spTree>
    <p:extLst>
      <p:ext uri="{BB962C8B-B14F-4D97-AF65-F5344CB8AC3E}">
        <p14:creationId xmlns:p14="http://schemas.microsoft.com/office/powerpoint/2010/main" val="3348973611"/>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31. Понятие и условия договора</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понятия </a:t>
            </a:r>
            <a:r>
              <a:rPr lang="ru-RU" dirty="0">
                <a:solidFill>
                  <a:prstClr val="black">
                    <a:lumMod val="50000"/>
                    <a:lumOff val="50000"/>
                  </a:prstClr>
                </a:solidFill>
              </a:rPr>
              <a:t>и </a:t>
            </a:r>
            <a:r>
              <a:rPr lang="ru-RU" dirty="0" smtClean="0">
                <a:solidFill>
                  <a:prstClr val="black">
                    <a:lumMod val="50000"/>
                    <a:lumOff val="50000"/>
                  </a:prstClr>
                </a:solidFill>
              </a:rPr>
              <a:t>условий договора</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Договором признается соглашение двух или нескольких лиц об установлении, изменении или прекращении гражданских прав и обязанностей</a:t>
            </a:r>
            <a:r>
              <a:rPr lang="ru-RU" dirty="0" smtClean="0"/>
              <a:t>.</a:t>
            </a:r>
          </a:p>
          <a:p>
            <a:pPr marL="0" indent="0">
              <a:buNone/>
            </a:pPr>
            <a:r>
              <a:rPr lang="ru-RU" dirty="0"/>
              <a:t>В договоре может быть предусмотрено, что его отдельные условия определяются примерными </a:t>
            </a:r>
            <a:r>
              <a:rPr lang="ru-RU" dirty="0" smtClean="0"/>
              <a:t>условиями, </a:t>
            </a:r>
            <a:r>
              <a:rPr lang="ru-RU" dirty="0"/>
              <a:t>разработанными для договоров соответствующего вида и опубликованными в печати.</a:t>
            </a:r>
          </a:p>
          <a:p>
            <a:pPr marL="0" indent="0">
              <a:buNone/>
            </a:pPr>
            <a:r>
              <a:rPr lang="ru-RU" dirty="0" smtClean="0"/>
              <a:t>В </a:t>
            </a:r>
            <a:r>
              <a:rPr lang="ru-RU" dirty="0"/>
              <a:t>случаях, когда в договоре не содержится отсылка к примерным условиям, такие примерные условия применяются к отношениям сторон в качестве </a:t>
            </a:r>
            <a:r>
              <a:rPr lang="ru-RU" dirty="0" smtClean="0"/>
              <a:t>обычаев, </a:t>
            </a:r>
            <a:r>
              <a:rPr lang="ru-RU" dirty="0"/>
              <a:t>если они отвечают требованиям, установленным </a:t>
            </a:r>
            <a:r>
              <a:rPr lang="ru-RU" dirty="0" smtClean="0"/>
              <a:t>ст. 5</a:t>
            </a:r>
            <a:r>
              <a:rPr lang="ru-RU" dirty="0"/>
              <a:t> и </a:t>
            </a:r>
            <a:r>
              <a:rPr lang="ru-RU" dirty="0" smtClean="0"/>
              <a:t>п. 5 ст. 421</a:t>
            </a:r>
            <a:r>
              <a:rPr lang="ru-RU" dirty="0"/>
              <a:t> настоящего Кодекса.(в ред. Федерального </a:t>
            </a:r>
            <a:r>
              <a:rPr lang="ru-RU" dirty="0" smtClean="0"/>
              <a:t>закона</a:t>
            </a:r>
            <a:r>
              <a:rPr lang="ru-RU" dirty="0"/>
              <a:t> от 08.03.2015 N 42-ФЗ)</a:t>
            </a:r>
          </a:p>
          <a:p>
            <a:pPr marL="0" indent="0">
              <a:buNone/>
            </a:pPr>
            <a:r>
              <a:rPr lang="ru-RU" dirty="0" smtClean="0"/>
              <a:t>Примерные </a:t>
            </a:r>
            <a:r>
              <a:rPr lang="ru-RU" dirty="0"/>
              <a:t>условия могут быть изложены в форме примерного договора или иного документа, содержащего эти условия</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a:t>
            </a:r>
            <a:r>
              <a:rPr lang="ru-RU" dirty="0"/>
              <a:t>Должник, </a:t>
            </a:r>
            <a:r>
              <a:rPr lang="ru-RU" dirty="0" smtClean="0"/>
              <a:t>Кредитор, Покупатель, Продавец, Арендатор,  Арендодатель, Исполнитель, Заказчик, Третьи </a:t>
            </a:r>
            <a:r>
              <a:rPr lang="ru-RU" dirty="0"/>
              <a:t>лица</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smtClean="0">
                <a:solidFill>
                  <a:prstClr val="black">
                    <a:lumMod val="50000"/>
                    <a:lumOff val="50000"/>
                  </a:prstClr>
                </a:solidFill>
              </a:rPr>
              <a:t>договор.</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205299626"/>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31. Понятие и условия договора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lvl="0"/>
            <a:r>
              <a:rPr lang="ru-RU" sz="3200" dirty="0">
                <a:solidFill>
                  <a:prstClr val="black">
                    <a:lumMod val="50000"/>
                    <a:lumOff val="50000"/>
                  </a:prstClr>
                </a:solidFill>
              </a:rPr>
              <a:t>Объект</a:t>
            </a:r>
            <a:r>
              <a:rPr lang="ru-RU" dirty="0">
                <a:solidFill>
                  <a:prstClr val="black">
                    <a:lumMod val="50000"/>
                    <a:lumOff val="50000"/>
                  </a:prstClr>
                </a:solidFill>
              </a:rPr>
              <a:t>: </a:t>
            </a:r>
          </a:p>
          <a:p>
            <a:pPr marL="0" lvl="0" indent="0">
              <a:buNone/>
            </a:pPr>
            <a:r>
              <a:rPr lang="ru-RU" dirty="0">
                <a:solidFill>
                  <a:prstClr val="black">
                    <a:lumMod val="50000"/>
                    <a:lumOff val="50000"/>
                  </a:prstClr>
                </a:solidFill>
              </a:rPr>
              <a:t>Объектом является сфера понятия и условий договора</a:t>
            </a:r>
          </a:p>
          <a:p>
            <a:pPr marL="0" lvl="0" indent="0">
              <a:buNone/>
            </a:pPr>
            <a:endParaRPr lang="ru-RU" dirty="0">
              <a:solidFill>
                <a:prstClr val="black">
                  <a:lumMod val="50000"/>
                  <a:lumOff val="50000"/>
                </a:prstClr>
              </a:solidFill>
            </a:endParaRPr>
          </a:p>
          <a:p>
            <a:pPr lvl="0"/>
            <a:r>
              <a:rPr lang="ru-RU" sz="3200" dirty="0">
                <a:solidFill>
                  <a:prstClr val="black">
                    <a:lumMod val="50000"/>
                    <a:lumOff val="50000"/>
                  </a:prstClr>
                </a:solidFill>
              </a:rPr>
              <a:t>Объективная сторона: </a:t>
            </a:r>
          </a:p>
          <a:p>
            <a:pPr marL="0" indent="0">
              <a:buNone/>
            </a:pPr>
            <a:r>
              <a:rPr lang="ru-RU" dirty="0"/>
              <a:t>Граждане и юридические лица свободны в заключении договора.</a:t>
            </a:r>
          </a:p>
          <a:p>
            <a:pPr marL="0" indent="0">
              <a:buNone/>
            </a:pPr>
            <a:r>
              <a:rPr lang="ru-RU" dirty="0" smtClean="0"/>
              <a:t>Понуждение </a:t>
            </a:r>
            <a:r>
              <a:rPr lang="ru-RU" dirty="0"/>
              <a:t>к заключению договора не допускается, за исключением случаев, когда обязанность заключить договор предусмотрена настоящим </a:t>
            </a:r>
            <a:r>
              <a:rPr lang="ru-RU" dirty="0" smtClean="0"/>
              <a:t>Кодексом,</a:t>
            </a:r>
            <a:r>
              <a:rPr lang="ru-RU" dirty="0"/>
              <a:t> </a:t>
            </a:r>
            <a:r>
              <a:rPr lang="ru-RU" dirty="0" smtClean="0"/>
              <a:t>законом</a:t>
            </a:r>
            <a:r>
              <a:rPr lang="ru-RU" dirty="0"/>
              <a:t> или добровольно принятым </a:t>
            </a:r>
            <a:r>
              <a:rPr lang="ru-RU" dirty="0" smtClean="0"/>
              <a:t>обязательством.</a:t>
            </a:r>
          </a:p>
          <a:p>
            <a:pPr marL="0" indent="0">
              <a:buNone/>
            </a:pPr>
            <a:r>
              <a:rPr lang="ru-RU" dirty="0"/>
              <a:t>Договор должен соответствовать обязательным для сторон правилам, установленным законом и иными правовыми актами </a:t>
            </a:r>
            <a:r>
              <a:rPr lang="ru-RU" dirty="0" smtClean="0"/>
              <a:t>(императивным нормам), </a:t>
            </a:r>
            <a:r>
              <a:rPr lang="ru-RU" dirty="0"/>
              <a:t>действующим в момент его заключения.</a:t>
            </a:r>
          </a:p>
          <a:p>
            <a:pPr marL="0" indent="0">
              <a:buNone/>
            </a:pPr>
            <a:r>
              <a:rPr lang="ru-RU" dirty="0" smtClean="0"/>
              <a:t>Если </a:t>
            </a:r>
            <a:r>
              <a:rPr lang="ru-RU" dirty="0"/>
              <a:t>после заключения договора принят закон, устанавливающий обязательные для сторон правила иные, чем те, которые действовали при заключении договора, условия заключенного договора сохраняют силу, кроме случаев, когда в законе установлено, что его действие распространяется на отношения, возникшие из ранее заключенных договоров</a:t>
            </a:r>
            <a:r>
              <a:rPr lang="ru-RU" dirty="0" smtClean="0"/>
              <a:t>.</a:t>
            </a:r>
          </a:p>
          <a:p>
            <a:pPr marL="0" indent="0">
              <a:buNone/>
            </a:pPr>
            <a:r>
              <a:rPr lang="ru-RU" dirty="0" smtClean="0"/>
              <a:t>Договор</a:t>
            </a:r>
            <a:r>
              <a:rPr lang="ru-RU" dirty="0"/>
              <a:t>, по которому сторона должна получить плату или иное встречное предоставление за исполнение своих обязанностей, является возмездным.</a:t>
            </a:r>
          </a:p>
          <a:p>
            <a:pPr marL="0" indent="0">
              <a:buNone/>
            </a:pPr>
            <a:r>
              <a:rPr lang="ru-RU" dirty="0" smtClean="0"/>
              <a:t>Безвозмездным </a:t>
            </a:r>
            <a:r>
              <a:rPr lang="ru-RU" dirty="0"/>
              <a:t>признается договор, по которому одна сторона обязуется предоставить что-либо другой стороне без получения от нее платы или иного встречного </a:t>
            </a:r>
            <a:r>
              <a:rPr lang="ru-RU" dirty="0" smtClean="0"/>
              <a:t>предоставления.</a:t>
            </a:r>
          </a:p>
          <a:p>
            <a:pPr marL="0" indent="0">
              <a:buNone/>
            </a:pPr>
            <a:r>
              <a:rPr lang="ru-RU" dirty="0"/>
              <a:t>Договор вступает в силу и становится обязательным для сторон с момента его заключения</a:t>
            </a:r>
            <a:r>
              <a:rPr lang="ru-RU" dirty="0" smtClean="0"/>
              <a:t>.</a:t>
            </a:r>
          </a:p>
          <a:p>
            <a:pPr marL="0" indent="0">
              <a:buNone/>
            </a:pPr>
            <a:r>
              <a:rPr lang="ru-RU" dirty="0"/>
              <a:t>Стороны вправе установить, что условия заключенного ими договора применяются к их отношениям, возникшим до заключения договора, если иное не установлено законом или не вытекает из существа соответствующих </a:t>
            </a:r>
            <a:r>
              <a:rPr lang="ru-RU" dirty="0" smtClean="0"/>
              <a:t>отношени</a:t>
            </a:r>
            <a:r>
              <a:rPr lang="ru-RU" dirty="0"/>
              <a:t>й</a:t>
            </a:r>
            <a:r>
              <a:rPr lang="ru-RU" dirty="0" smtClean="0"/>
              <a:t>.</a:t>
            </a:r>
          </a:p>
          <a:p>
            <a:pPr marL="0" indent="0">
              <a:buNone/>
            </a:pPr>
            <a:r>
              <a:rPr lang="ru-RU" dirty="0"/>
              <a:t> </a:t>
            </a:r>
            <a:r>
              <a:rPr lang="ru-RU" dirty="0" smtClean="0"/>
              <a:t>Законом</a:t>
            </a:r>
            <a:r>
              <a:rPr lang="ru-RU" dirty="0"/>
              <a:t> или договором может быть предусмотрено, что окончание срока действия договора влечет прекращение обязательств сторон по договору</a:t>
            </a:r>
            <a:r>
              <a:rPr lang="ru-RU" dirty="0" smtClean="0"/>
              <a:t>.</a:t>
            </a:r>
          </a:p>
          <a:p>
            <a:pPr marL="0" indent="0">
              <a:buNone/>
            </a:pPr>
            <a:r>
              <a:rPr lang="ru-RU" dirty="0"/>
              <a:t>Договор, в котором отсутствует такое условие, признается действующим до определенного в нем момента окончания исполнения сторонами обязательства.</a:t>
            </a:r>
          </a:p>
          <a:p>
            <a:pPr marL="0" indent="0">
              <a:buNone/>
            </a:pPr>
            <a:r>
              <a:rPr lang="ru-RU" dirty="0" smtClean="0"/>
              <a:t>Окончание </a:t>
            </a:r>
            <a:r>
              <a:rPr lang="ru-RU" dirty="0"/>
              <a:t>срока действия </a:t>
            </a:r>
            <a:r>
              <a:rPr lang="ru-RU" dirty="0" smtClean="0"/>
              <a:t>догов</a:t>
            </a:r>
            <a:r>
              <a:rPr lang="ru-RU" dirty="0"/>
              <a:t>ора не освобождает стороны от ответственности за его нарушение.</a:t>
            </a:r>
            <a:endParaRPr lang="ru-RU" dirty="0" smtClean="0"/>
          </a:p>
          <a:p>
            <a:pPr marL="0" indent="0">
              <a:buNone/>
            </a:pPr>
            <a:r>
              <a:rPr lang="ru-RU" dirty="0"/>
              <a:t>Положения настоящего Кодекса о недействительности сделок </a:t>
            </a:r>
            <a:r>
              <a:rPr lang="ru-RU" dirty="0" smtClean="0"/>
              <a:t>(параграф 2 главы 9)</a:t>
            </a:r>
            <a:r>
              <a:rPr lang="ru-RU" dirty="0"/>
              <a:t> применяются к договорам, если иное не установлено правилами об отдельных видах договоров и настоящей статьей</a:t>
            </a:r>
            <a:r>
              <a:rPr lang="ru-RU" dirty="0" smtClean="0"/>
              <a:t>.</a:t>
            </a:r>
            <a:endParaRPr lang="ru-RU" dirty="0"/>
          </a:p>
        </p:txBody>
      </p:sp>
    </p:spTree>
    <p:extLst>
      <p:ext uri="{BB962C8B-B14F-4D97-AF65-F5344CB8AC3E}">
        <p14:creationId xmlns:p14="http://schemas.microsoft.com/office/powerpoint/2010/main" val="1976024733"/>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31. Понятие и условия договора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lvl="0"/>
            <a:r>
              <a:rPr lang="ru-RU" sz="3200" dirty="0">
                <a:solidFill>
                  <a:prstClr val="black">
                    <a:lumMod val="50000"/>
                    <a:lumOff val="50000"/>
                  </a:prstClr>
                </a:solidFill>
              </a:rPr>
              <a:t>Субъект</a:t>
            </a:r>
            <a:r>
              <a:rPr lang="ru-RU" dirty="0">
                <a:solidFill>
                  <a:prstClr val="black">
                    <a:lumMod val="50000"/>
                    <a:lumOff val="50000"/>
                  </a:prstClr>
                </a:solidFill>
              </a:rPr>
              <a:t>: </a:t>
            </a:r>
          </a:p>
          <a:p>
            <a:pPr lvl="0">
              <a:buFont typeface="Courier New" pitchFamily="49" charset="0"/>
              <a:buChar char="o"/>
            </a:pPr>
            <a:r>
              <a:rPr lang="ru-RU" dirty="0"/>
              <a:t>Должник: лицо, которое обязано совершить определенные действия (например, передать имущество, выполнить работу, уплатить деньги). </a:t>
            </a:r>
            <a:endParaRPr lang="ru-RU" dirty="0" smtClean="0"/>
          </a:p>
          <a:p>
            <a:pPr lvl="0">
              <a:buFont typeface="Courier New" pitchFamily="49" charset="0"/>
              <a:buChar char="o"/>
            </a:pPr>
            <a:r>
              <a:rPr lang="ru-RU" dirty="0" smtClean="0"/>
              <a:t>Кредитор</a:t>
            </a:r>
            <a:r>
              <a:rPr lang="ru-RU" dirty="0"/>
              <a:t>: лицо, которое имеет право требовать от должника исполнения определенных действий. </a:t>
            </a:r>
            <a:endParaRPr lang="ru-RU" dirty="0" smtClean="0"/>
          </a:p>
          <a:p>
            <a:pPr lvl="0">
              <a:buFont typeface="Courier New" pitchFamily="49" charset="0"/>
              <a:buChar char="o"/>
            </a:pPr>
            <a:r>
              <a:rPr lang="ru-RU" dirty="0" smtClean="0"/>
              <a:t>Покупатель</a:t>
            </a:r>
            <a:r>
              <a:rPr lang="ru-RU" dirty="0"/>
              <a:t>: лицо, которое покупает товар или услугу. </a:t>
            </a:r>
            <a:endParaRPr lang="ru-RU" dirty="0" smtClean="0"/>
          </a:p>
          <a:p>
            <a:pPr lvl="0">
              <a:buFont typeface="Courier New" pitchFamily="49" charset="0"/>
              <a:buChar char="o"/>
            </a:pPr>
            <a:r>
              <a:rPr lang="ru-RU" dirty="0" smtClean="0"/>
              <a:t>Продавец</a:t>
            </a:r>
            <a:r>
              <a:rPr lang="ru-RU" dirty="0"/>
              <a:t>: лицо, которое продает товар или услугу. </a:t>
            </a:r>
            <a:endParaRPr lang="ru-RU" dirty="0" smtClean="0"/>
          </a:p>
          <a:p>
            <a:pPr lvl="0">
              <a:buFont typeface="Courier New" pitchFamily="49" charset="0"/>
              <a:buChar char="o"/>
            </a:pPr>
            <a:r>
              <a:rPr lang="ru-RU" dirty="0" smtClean="0"/>
              <a:t>Арендатор</a:t>
            </a:r>
            <a:r>
              <a:rPr lang="ru-RU" dirty="0"/>
              <a:t>: лицо, которое арендует имущество. </a:t>
            </a:r>
            <a:endParaRPr lang="ru-RU" dirty="0" smtClean="0"/>
          </a:p>
          <a:p>
            <a:pPr lvl="0">
              <a:buFont typeface="Courier New" pitchFamily="49" charset="0"/>
              <a:buChar char="o"/>
            </a:pPr>
            <a:r>
              <a:rPr lang="ru-RU" dirty="0" smtClean="0"/>
              <a:t>Арендодатель</a:t>
            </a:r>
            <a:r>
              <a:rPr lang="ru-RU" dirty="0"/>
              <a:t>: лицо, которое предоставляет имущество в аренду</a:t>
            </a:r>
            <a:r>
              <a:rPr lang="ru-RU" dirty="0" smtClean="0"/>
              <a:t>.</a:t>
            </a:r>
          </a:p>
          <a:p>
            <a:pPr lvl="0">
              <a:buFont typeface="Courier New" pitchFamily="49" charset="0"/>
              <a:buChar char="o"/>
            </a:pPr>
            <a:r>
              <a:rPr lang="ru-RU" dirty="0" smtClean="0"/>
              <a:t>Исполнитель</a:t>
            </a:r>
            <a:r>
              <a:rPr lang="ru-RU" dirty="0"/>
              <a:t>: лицо, которое выполняет работу или оказывает услуги. </a:t>
            </a:r>
            <a:endParaRPr lang="ru-RU" dirty="0" smtClean="0"/>
          </a:p>
          <a:p>
            <a:pPr lvl="0">
              <a:buFont typeface="Courier New" pitchFamily="49" charset="0"/>
              <a:buChar char="o"/>
            </a:pPr>
            <a:r>
              <a:rPr lang="ru-RU" dirty="0" smtClean="0"/>
              <a:t>Заказчик</a:t>
            </a:r>
            <a:r>
              <a:rPr lang="ru-RU" dirty="0"/>
              <a:t>: лицо, которое заказывает работу или услуги. </a:t>
            </a:r>
            <a:endParaRPr lang="ru-RU" dirty="0" smtClean="0"/>
          </a:p>
          <a:p>
            <a:pPr lvl="0">
              <a:buFont typeface="Courier New" pitchFamily="49" charset="0"/>
              <a:buChar char="o"/>
            </a:pPr>
            <a:r>
              <a:rPr lang="ru-RU" dirty="0" smtClean="0"/>
              <a:t>Третьи </a:t>
            </a:r>
            <a:r>
              <a:rPr lang="ru-RU" dirty="0"/>
              <a:t>лица: лица, которые не участвуют в договоре, но могут быть в нем заинтересованы (например, получатель по договору дарения). </a:t>
            </a:r>
            <a:endParaRPr lang="ru-RU" dirty="0" smtClean="0"/>
          </a:p>
          <a:p>
            <a:pPr lvl="0">
              <a:buFont typeface="Courier New" pitchFamily="49" charset="0"/>
              <a:buChar char="o"/>
            </a:pPr>
            <a:endParaRPr lang="ru-RU" dirty="0">
              <a:solidFill>
                <a:prstClr val="black">
                  <a:lumMod val="50000"/>
                  <a:lumOff val="50000"/>
                </a:prstClr>
              </a:solidFill>
            </a:endParaRPr>
          </a:p>
          <a:p>
            <a:pPr lvl="0"/>
            <a:r>
              <a:rPr lang="ru-RU" sz="3200" dirty="0">
                <a:solidFill>
                  <a:prstClr val="black">
                    <a:lumMod val="50000"/>
                    <a:lumOff val="50000"/>
                  </a:prstClr>
                </a:solidFill>
              </a:rPr>
              <a:t>Субъективная сторона:</a:t>
            </a:r>
          </a:p>
          <a:p>
            <a:pPr lvl="0">
              <a:buFont typeface="Courier New" pitchFamily="49" charset="0"/>
              <a:buChar char="o"/>
            </a:pPr>
            <a:r>
              <a:rPr lang="ru-RU" dirty="0"/>
              <a:t>Умысел: </a:t>
            </a:r>
          </a:p>
          <a:p>
            <a:pPr marL="0" lvl="0" indent="0">
              <a:buNone/>
            </a:pPr>
            <a:r>
              <a:rPr lang="ru-RU" dirty="0"/>
              <a:t>Умысел означает, что сторона сознавала неправомерность своих действий и желала причинить вред другой стороне договора. </a:t>
            </a:r>
            <a:endParaRPr lang="ru-RU" dirty="0" smtClean="0"/>
          </a:p>
          <a:p>
            <a:pPr marL="0" lvl="0" indent="0">
              <a:buNone/>
            </a:pPr>
            <a:r>
              <a:rPr lang="ru-RU" i="1" dirty="0" smtClean="0"/>
              <a:t>Например</a:t>
            </a:r>
            <a:r>
              <a:rPr lang="ru-RU" dirty="0"/>
              <a:t>, продавец, зная о дефекте товара, скрывает его от покупателя, чтобы продать товар по более высокой цене.</a:t>
            </a:r>
          </a:p>
          <a:p>
            <a:pPr lvl="0">
              <a:buFont typeface="Courier New" pitchFamily="49" charset="0"/>
              <a:buChar char="o"/>
            </a:pPr>
            <a:r>
              <a:rPr lang="ru-RU" dirty="0"/>
              <a:t>Неосторожность: </a:t>
            </a:r>
            <a:endParaRPr lang="ru-RU" dirty="0" smtClean="0"/>
          </a:p>
          <a:p>
            <a:pPr marL="0" lvl="0" indent="0">
              <a:buNone/>
            </a:pPr>
            <a:r>
              <a:rPr lang="ru-RU" dirty="0"/>
              <a:t>Неосторожность означает, что сторона не предвидела возможности наступления вредных последствий своих действий, хотя должна была и могла их предвидеть. </a:t>
            </a:r>
            <a:endParaRPr lang="ru-RU" dirty="0" smtClean="0"/>
          </a:p>
          <a:p>
            <a:pPr marL="0" lvl="0" indent="0">
              <a:buNone/>
            </a:pPr>
            <a:r>
              <a:rPr lang="ru-RU" i="1" dirty="0" smtClean="0"/>
              <a:t>Например</a:t>
            </a:r>
            <a:r>
              <a:rPr lang="ru-RU" dirty="0"/>
              <a:t>, строительная компания, не соблюдая технологические нормы при строительстве здания, приводит к его обрушению.</a:t>
            </a:r>
          </a:p>
        </p:txBody>
      </p:sp>
    </p:spTree>
    <p:extLst>
      <p:ext uri="{BB962C8B-B14F-4D97-AF65-F5344CB8AC3E}">
        <p14:creationId xmlns:p14="http://schemas.microsoft.com/office/powerpoint/2010/main" val="1472040896"/>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31. Понятие и условия договора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 12345/2023 "Иванов против </a:t>
            </a:r>
            <a:r>
              <a:rPr lang="ru-RU" dirty="0" smtClean="0"/>
              <a:t>Сидорова«</a:t>
            </a:r>
          </a:p>
          <a:p>
            <a:endParaRPr lang="ru-RU" u="sng" dirty="0"/>
          </a:p>
          <a:p>
            <a:pPr marL="0" indent="0">
              <a:buNone/>
            </a:pPr>
            <a:r>
              <a:rPr lang="ru-RU" u="sng" dirty="0" smtClean="0"/>
              <a:t>Суть </a:t>
            </a:r>
            <a:r>
              <a:rPr lang="ru-RU" u="sng" dirty="0"/>
              <a:t>спора: </a:t>
            </a:r>
          </a:p>
          <a:p>
            <a:pPr marL="0" indent="0">
              <a:buNone/>
            </a:pPr>
            <a:r>
              <a:rPr lang="ru-RU" dirty="0"/>
              <a:t>Иванов заключил с Сидоровым договор купли-продажи автомобиля. </a:t>
            </a:r>
            <a:r>
              <a:rPr lang="ru-RU" dirty="0" smtClean="0"/>
              <a:t>В </a:t>
            </a:r>
            <a:r>
              <a:rPr lang="ru-RU" dirty="0"/>
              <a:t>договоре было оговорено, что Сидоров передаст автомобиль Иванову в течение 10 дней с момента подписания договора</a:t>
            </a:r>
            <a:r>
              <a:rPr lang="ru-RU" dirty="0" smtClean="0"/>
              <a:t>. </a:t>
            </a:r>
            <a:r>
              <a:rPr lang="ru-RU" dirty="0"/>
              <a:t>Сидоров не передал автомобиль в срок, ссылаясь на то, что он заболел и не мог выполнять свои обязательства по договору</a:t>
            </a:r>
            <a:r>
              <a:rPr lang="ru-RU" dirty="0" smtClean="0"/>
              <a:t>. </a:t>
            </a:r>
            <a:r>
              <a:rPr lang="ru-RU" dirty="0"/>
              <a:t>Иванов обратился в суд с требованием о расторжении договора купли-продажи и взыскании убытков</a:t>
            </a:r>
            <a:r>
              <a:rPr lang="ru-RU" dirty="0" smtClean="0"/>
              <a:t>.</a:t>
            </a:r>
          </a:p>
          <a:p>
            <a:pPr marL="0" indent="0">
              <a:buNone/>
            </a:pPr>
            <a:r>
              <a:rPr lang="ru-RU" u="sng" dirty="0" smtClean="0"/>
              <a:t>Судебные </a:t>
            </a:r>
            <a:r>
              <a:rPr lang="ru-RU" u="sng" dirty="0"/>
              <a:t>решения</a:t>
            </a:r>
            <a:r>
              <a:rPr lang="ru-RU" u="sng" dirty="0" smtClean="0"/>
              <a:t>:</a:t>
            </a:r>
          </a:p>
          <a:p>
            <a:pPr marL="0" indent="0">
              <a:buNone/>
            </a:pPr>
            <a:r>
              <a:rPr lang="ru-RU" dirty="0"/>
              <a:t>Суд установил, что Сидоров действительно не выполнил условия договора, не передав автомобиль Иванову в </a:t>
            </a:r>
            <a:r>
              <a:rPr lang="ru-RU" dirty="0" smtClean="0"/>
              <a:t>срок, признал</a:t>
            </a:r>
            <a:r>
              <a:rPr lang="ru-RU" dirty="0"/>
              <a:t>, что Сидоров нарушил условия договора, и что Иванов имеет право требовать расторжения договора и возмещения </a:t>
            </a:r>
            <a:r>
              <a:rPr lang="ru-RU" dirty="0" smtClean="0"/>
              <a:t>убытков, обязал </a:t>
            </a:r>
            <a:r>
              <a:rPr lang="ru-RU" dirty="0"/>
              <a:t>Сидорова передать автомобиль Иванову или выплатить ему денежную компенсацию в размере стоимости </a:t>
            </a:r>
            <a:r>
              <a:rPr lang="ru-RU" dirty="0" smtClean="0"/>
              <a:t>автомобиля, а также </a:t>
            </a:r>
            <a:r>
              <a:rPr lang="ru-RU" dirty="0"/>
              <a:t>взыскал с Сидорова убытки Иваново, которые составили расходы на поиск другого автомобиля и упущенную выгоду</a:t>
            </a:r>
            <a:r>
              <a:rPr lang="ru-RU" dirty="0" smtClean="0"/>
              <a:t>.</a:t>
            </a:r>
          </a:p>
          <a:p>
            <a:pPr marL="0" indent="0">
              <a:buNone/>
            </a:pPr>
            <a:endParaRPr lang="ru-RU" u="sng" dirty="0"/>
          </a:p>
          <a:p>
            <a:pPr marL="0" indent="0">
              <a:buNone/>
            </a:pPr>
            <a:endParaRPr lang="ru-RU" u="sng" dirty="0"/>
          </a:p>
          <a:p>
            <a:pPr algn="r"/>
            <a:r>
              <a:rPr lang="ru-RU" dirty="0"/>
              <a:t>Дело № 7890/2024 "Компания "А" против Компании "</a:t>
            </a:r>
            <a:r>
              <a:rPr lang="ru-RU" dirty="0" smtClean="0"/>
              <a:t>Б«</a:t>
            </a:r>
          </a:p>
          <a:p>
            <a:pPr algn="r"/>
            <a:endParaRPr lang="ru-RU" u="sng" dirty="0"/>
          </a:p>
          <a:p>
            <a:pPr marL="0" indent="0" algn="r">
              <a:buNone/>
            </a:pPr>
            <a:r>
              <a:rPr lang="ru-RU" u="sng" dirty="0"/>
              <a:t>Суть спора: </a:t>
            </a:r>
            <a:endParaRPr lang="ru-RU" dirty="0" smtClean="0"/>
          </a:p>
          <a:p>
            <a:pPr marL="0" indent="0" algn="r">
              <a:buNone/>
            </a:pPr>
            <a:r>
              <a:rPr lang="ru-RU" dirty="0"/>
              <a:t>Компания "А" заключила с Компанией "Б" договор поставки товара. </a:t>
            </a:r>
            <a:r>
              <a:rPr lang="ru-RU" dirty="0" smtClean="0"/>
              <a:t>В </a:t>
            </a:r>
            <a:r>
              <a:rPr lang="ru-RU" dirty="0"/>
              <a:t>договоре было оговорено, что Компания "Б" должна поставить товар в течение 30 дней с момента подписания договора</a:t>
            </a:r>
            <a:r>
              <a:rPr lang="ru-RU" dirty="0" smtClean="0"/>
              <a:t>. </a:t>
            </a:r>
            <a:r>
              <a:rPr lang="ru-RU" dirty="0"/>
              <a:t>Компания "Б" не поставила товар в срок, ссылаясь на то, что у нее возникли проблемы с поставщиком сырья</a:t>
            </a:r>
            <a:r>
              <a:rPr lang="ru-RU" dirty="0" smtClean="0"/>
              <a:t>. </a:t>
            </a:r>
            <a:r>
              <a:rPr lang="ru-RU" dirty="0"/>
              <a:t>Компания "А" обратилась в суд с требованием о взыскании неустойки за нарушение срока поставки</a:t>
            </a:r>
            <a:r>
              <a:rPr lang="ru-RU" dirty="0" smtClean="0"/>
              <a:t>.</a:t>
            </a:r>
          </a:p>
          <a:p>
            <a:pPr marL="0" indent="0" algn="r">
              <a:buNone/>
            </a:pPr>
            <a:r>
              <a:rPr lang="ru-RU" u="sng" dirty="0" smtClean="0"/>
              <a:t>Судебные </a:t>
            </a:r>
            <a:r>
              <a:rPr lang="ru-RU" u="sng" dirty="0"/>
              <a:t>решения: </a:t>
            </a:r>
            <a:endParaRPr lang="ru-RU" u="sng" dirty="0" smtClean="0"/>
          </a:p>
          <a:p>
            <a:pPr marL="0" indent="0" algn="r">
              <a:buNone/>
            </a:pPr>
            <a:r>
              <a:rPr lang="ru-RU" dirty="0"/>
              <a:t>Суд установил, что Компания "Б" действительно не поставила товар в срок, указанный в </a:t>
            </a:r>
            <a:r>
              <a:rPr lang="ru-RU" dirty="0" smtClean="0"/>
              <a:t>договоре, признал</a:t>
            </a:r>
            <a:r>
              <a:rPr lang="ru-RU" dirty="0"/>
              <a:t>, что Компания "Б" нарушила условия договора и обязана выплатить Компании "А" </a:t>
            </a:r>
            <a:r>
              <a:rPr lang="ru-RU" dirty="0" smtClean="0"/>
              <a:t>неустойку, также </a:t>
            </a:r>
            <a:r>
              <a:rPr lang="ru-RU" dirty="0"/>
              <a:t>установил, что проблемы с поставщиком сырья не являются форс-мажором и не освобождают Компанию "Б" от исполнения обязательств по </a:t>
            </a:r>
            <a:r>
              <a:rPr lang="ru-RU" dirty="0" smtClean="0"/>
              <a:t>договору, взыскал </a:t>
            </a:r>
            <a:r>
              <a:rPr lang="ru-RU" dirty="0"/>
              <a:t>с Компании "Б" неустойку в размере, указанном в договоре.</a:t>
            </a:r>
          </a:p>
        </p:txBody>
      </p:sp>
    </p:spTree>
    <p:extLst>
      <p:ext uri="{BB962C8B-B14F-4D97-AF65-F5344CB8AC3E}">
        <p14:creationId xmlns:p14="http://schemas.microsoft.com/office/powerpoint/2010/main" val="2813660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75456"/>
            <a:ext cx="8229600" cy="1600200"/>
          </a:xfrm>
        </p:spPr>
        <p:txBody>
          <a:bodyPr/>
          <a:lstStyle/>
          <a:p>
            <a:r>
              <a:rPr lang="ru-RU" sz="4000" dirty="0">
                <a:solidFill>
                  <a:srgbClr val="323232"/>
                </a:solidFill>
                <a:effectLst>
                  <a:outerShdw blurRad="38100" dist="38100" dir="2700000" algn="tl">
                    <a:srgbClr val="000000">
                      <a:alpha val="43137"/>
                    </a:srgbClr>
                  </a:outerShdw>
                </a:effectLst>
              </a:rPr>
              <a:t>3.  Граждане (физические лица)</a:t>
            </a:r>
            <a:endParaRPr lang="ru-RU" dirty="0"/>
          </a:p>
        </p:txBody>
      </p:sp>
      <p:sp>
        <p:nvSpPr>
          <p:cNvPr id="3" name="Объект 2"/>
          <p:cNvSpPr>
            <a:spLocks noGrp="1"/>
          </p:cNvSpPr>
          <p:nvPr>
            <p:ph idx="1"/>
          </p:nvPr>
        </p:nvSpPr>
        <p:spPr>
          <a:xfrm>
            <a:off x="0" y="908720"/>
            <a:ext cx="9144000" cy="5949280"/>
          </a:xfrm>
        </p:spPr>
        <p:txBody>
          <a:bodyPr>
            <a:normAutofit fontScale="85000" lnSpcReduction="20000"/>
          </a:bodyPr>
          <a:lstStyle/>
          <a:p>
            <a:pPr marL="0" indent="0">
              <a:buNone/>
            </a:pPr>
            <a:r>
              <a:rPr lang="ru-RU" sz="1600" b="1" dirty="0"/>
              <a:t>ГК РФ Статья 23. Предпринимательская деятельность </a:t>
            </a:r>
            <a:r>
              <a:rPr lang="ru-RU" sz="1600" b="1" dirty="0" smtClean="0"/>
              <a:t>гражданина</a:t>
            </a:r>
          </a:p>
          <a:p>
            <a:r>
              <a:rPr lang="ru-RU" sz="1500" u="sng" dirty="0"/>
              <a:t>Объект</a:t>
            </a:r>
            <a:r>
              <a:rPr lang="ru-RU" sz="1500" dirty="0"/>
              <a:t>: сфера </a:t>
            </a:r>
            <a:r>
              <a:rPr lang="ru-RU" sz="1500" dirty="0" smtClean="0"/>
              <a:t>предпринимательской деятельности </a:t>
            </a:r>
            <a:r>
              <a:rPr lang="ru-RU" sz="1500" dirty="0"/>
              <a:t>гражданина</a:t>
            </a:r>
          </a:p>
          <a:p>
            <a:r>
              <a:rPr lang="ru-RU" sz="1500" u="sng" dirty="0" smtClean="0"/>
              <a:t>Объективная </a:t>
            </a:r>
            <a:r>
              <a:rPr lang="ru-RU" sz="1500" u="sng" dirty="0"/>
              <a:t>сторона:  </a:t>
            </a:r>
          </a:p>
          <a:p>
            <a:pPr marL="0" indent="0">
              <a:buNone/>
            </a:pPr>
            <a:r>
              <a:rPr lang="ru-RU" sz="1500" dirty="0"/>
              <a:t>Гражданин вправе заниматься предпринимательской деятельностью без образования юридического лица с момента государственной регистрации в качестве индивидуального предпринимателя, за исключением случаев, предусмотренных абзацем вторым настоящего пункта</a:t>
            </a:r>
            <a:r>
              <a:rPr lang="ru-RU" sz="1500" dirty="0" smtClean="0"/>
              <a:t>.</a:t>
            </a:r>
          </a:p>
          <a:p>
            <a:pPr marL="0" indent="0">
              <a:buNone/>
            </a:pPr>
            <a:r>
              <a:rPr lang="ru-RU" sz="1500" dirty="0"/>
              <a:t>В отношении отдельных видов предпринимательской деятельности </a:t>
            </a:r>
            <a:r>
              <a:rPr lang="ru-RU" sz="1500" dirty="0" smtClean="0"/>
              <a:t>законом</a:t>
            </a:r>
            <a:r>
              <a:rPr lang="ru-RU" sz="1500" dirty="0"/>
              <a:t> могут быть предусмотрены условия осуществления гражданами такой деятельности без государственной регистрации в качестве индивидуального предпринимателя</a:t>
            </a:r>
            <a:r>
              <a:rPr lang="ru-RU" sz="1500" dirty="0" smtClean="0"/>
              <a:t>.</a:t>
            </a:r>
          </a:p>
          <a:p>
            <a:pPr marL="0" indent="0">
              <a:buNone/>
            </a:pPr>
            <a:r>
              <a:rPr lang="ru-RU" sz="1500" dirty="0"/>
              <a:t>К предпринимательской деятельности граждан, осуществляемой без образования юридического лица, соответственно применяются правила настоящего Кодекса, которые регулируют деятельность юридических лиц, являющихся коммерческими организациями, если иное не вытекает из закона, иных правовых актов или существа правоотношения.</a:t>
            </a:r>
          </a:p>
          <a:p>
            <a:r>
              <a:rPr lang="ru-RU" sz="1500" u="sng" dirty="0" smtClean="0"/>
              <a:t>Субъект</a:t>
            </a:r>
            <a:r>
              <a:rPr lang="ru-RU" sz="1500" u="sng" dirty="0"/>
              <a:t>: </a:t>
            </a:r>
          </a:p>
          <a:p>
            <a:pPr>
              <a:buFont typeface="Courier New" pitchFamily="49" charset="0"/>
              <a:buChar char="o"/>
            </a:pPr>
            <a:r>
              <a:rPr lang="ru-RU" sz="1500" dirty="0"/>
              <a:t>Индивидуальный предприниматель (ИП):  </a:t>
            </a:r>
            <a:r>
              <a:rPr lang="ru-RU" sz="1500" dirty="0" smtClean="0"/>
              <a:t>Гражданин </a:t>
            </a:r>
            <a:r>
              <a:rPr lang="ru-RU" sz="1500" dirty="0"/>
              <a:t>может зарегистрироваться в качестве ИП и осуществлять предпринимательскую деятельность самостоятельно, без создания юридического лица. </a:t>
            </a:r>
            <a:endParaRPr lang="ru-RU" sz="1500" dirty="0" smtClean="0"/>
          </a:p>
          <a:p>
            <a:pPr>
              <a:buFont typeface="Courier New" pitchFamily="49" charset="0"/>
              <a:buChar char="o"/>
            </a:pPr>
            <a:r>
              <a:rPr lang="ru-RU" sz="1500" dirty="0" smtClean="0"/>
              <a:t>Участник </a:t>
            </a:r>
            <a:r>
              <a:rPr lang="ru-RU" sz="1500" dirty="0"/>
              <a:t>юридического лица: </a:t>
            </a:r>
            <a:r>
              <a:rPr lang="ru-RU" sz="1500" dirty="0" smtClean="0"/>
              <a:t>Гражданин </a:t>
            </a:r>
            <a:r>
              <a:rPr lang="ru-RU" sz="1500" dirty="0"/>
              <a:t>может быть учредителем или участником коммерческой организации (например, ООО, АО), участвуя в ее деятельности и неся ответственность в соответствии с ее уставом. </a:t>
            </a:r>
          </a:p>
          <a:p>
            <a:pPr>
              <a:buFont typeface="Courier New" pitchFamily="49" charset="0"/>
              <a:buChar char="o"/>
            </a:pPr>
            <a:r>
              <a:rPr lang="ru-RU" sz="1500" dirty="0" smtClean="0"/>
              <a:t>Свободный </a:t>
            </a:r>
            <a:r>
              <a:rPr lang="ru-RU" sz="1500" dirty="0"/>
              <a:t>профессионал (</a:t>
            </a:r>
            <a:r>
              <a:rPr lang="ru-RU" sz="1500" dirty="0" err="1"/>
              <a:t>фрилансер</a:t>
            </a:r>
            <a:r>
              <a:rPr lang="ru-RU" sz="1500" dirty="0"/>
              <a:t>): </a:t>
            </a:r>
            <a:r>
              <a:rPr lang="ru-RU" sz="1500" dirty="0" smtClean="0"/>
              <a:t> </a:t>
            </a:r>
            <a:r>
              <a:rPr lang="ru-RU" sz="1500" dirty="0"/>
              <a:t>Граждане могут осуществлять независимую профессиональную деятельность, заключая договоры с клиентами и получая вознаграждение за свою работу. </a:t>
            </a:r>
          </a:p>
          <a:p>
            <a:pPr>
              <a:buFont typeface="Courier New" pitchFamily="49" charset="0"/>
              <a:buChar char="o"/>
            </a:pPr>
            <a:r>
              <a:rPr lang="ru-RU" sz="1500" dirty="0" smtClean="0"/>
              <a:t>Фермер</a:t>
            </a:r>
            <a:r>
              <a:rPr lang="ru-RU" sz="1500" dirty="0"/>
              <a:t>: </a:t>
            </a:r>
            <a:r>
              <a:rPr lang="ru-RU" sz="1500" dirty="0" smtClean="0"/>
              <a:t>Граждане </a:t>
            </a:r>
            <a:r>
              <a:rPr lang="ru-RU" sz="1500" dirty="0"/>
              <a:t>могут заниматься сельским хозяйством в качестве фермеров, владея земельными участками и занимаясь производством сельскохозяйственной продукции.</a:t>
            </a:r>
            <a:endParaRPr lang="ru-RU" sz="1500" u="sng" dirty="0"/>
          </a:p>
          <a:p>
            <a:r>
              <a:rPr lang="ru-RU" sz="1500" u="sng" dirty="0"/>
              <a:t>Субъективная сторона: </a:t>
            </a:r>
            <a:endParaRPr lang="ru-RU" sz="1500" u="sng" dirty="0" smtClean="0"/>
          </a:p>
          <a:p>
            <a:pPr>
              <a:buFont typeface="Courier New" pitchFamily="49" charset="0"/>
              <a:buChar char="o"/>
            </a:pPr>
            <a:r>
              <a:rPr lang="ru-RU" sz="1500" dirty="0" smtClean="0"/>
              <a:t>Умысел</a:t>
            </a:r>
          </a:p>
          <a:p>
            <a:pPr marL="0" indent="0">
              <a:buNone/>
            </a:pPr>
            <a:r>
              <a:rPr lang="ru-RU" sz="1500" i="1" dirty="0" smtClean="0"/>
              <a:t>Пример</a:t>
            </a:r>
            <a:r>
              <a:rPr lang="ru-RU" sz="1500" dirty="0"/>
              <a:t>: Умышленное уклонение от уплаты налогов, фальсификация документов для получения кредита, продажа некачественной продукции с сознательным скрытием дефектов</a:t>
            </a:r>
            <a:r>
              <a:rPr lang="ru-RU" sz="1500" dirty="0" smtClean="0"/>
              <a:t>.</a:t>
            </a:r>
          </a:p>
          <a:p>
            <a:pPr>
              <a:buFont typeface="Courier New" pitchFamily="49" charset="0"/>
              <a:buChar char="o"/>
            </a:pPr>
            <a:r>
              <a:rPr lang="ru-RU" sz="1500" dirty="0" smtClean="0"/>
              <a:t>Неосторожность</a:t>
            </a:r>
          </a:p>
          <a:p>
            <a:pPr marL="0" indent="0">
              <a:buNone/>
            </a:pPr>
            <a:r>
              <a:rPr lang="ru-RU" sz="1500" i="1" dirty="0" smtClean="0"/>
              <a:t>Пример</a:t>
            </a:r>
            <a:r>
              <a:rPr lang="ru-RU" sz="1500" dirty="0"/>
              <a:t>: Неосторожное нарушение правил пожарной безопасности, приведшее к пожару на предприятии, или несоблюдение требований к качеству продукции, приведшее к отравлению потребителей.</a:t>
            </a:r>
            <a:endParaRPr lang="ru-RU" sz="1500" u="sng" dirty="0"/>
          </a:p>
          <a:p>
            <a:pPr marL="0" indent="0">
              <a:buNone/>
            </a:pPr>
            <a:endParaRPr lang="ru-RU" sz="1600" b="1" dirty="0" smtClean="0"/>
          </a:p>
          <a:p>
            <a:pPr marL="0" indent="0">
              <a:buNone/>
            </a:pPr>
            <a:endParaRPr lang="ru-RU" sz="1600" dirty="0"/>
          </a:p>
        </p:txBody>
      </p:sp>
    </p:spTree>
    <p:extLst>
      <p:ext uri="{BB962C8B-B14F-4D97-AF65-F5344CB8AC3E}">
        <p14:creationId xmlns:p14="http://schemas.microsoft.com/office/powerpoint/2010/main" val="664593143"/>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31. Понятие и условия договора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buNone/>
            </a:pPr>
            <a:r>
              <a:rPr lang="ru-RU" sz="3300" b="1" dirty="0"/>
              <a:t>ГК РФ Статья 429.1. Рамочный договор</a:t>
            </a:r>
          </a:p>
          <a:p>
            <a:r>
              <a:rPr lang="ru-RU" sz="2500" u="sng" dirty="0" smtClean="0">
                <a:solidFill>
                  <a:prstClr val="black">
                    <a:lumMod val="50000"/>
                    <a:lumOff val="50000"/>
                  </a:prstClr>
                </a:solidFill>
              </a:rPr>
              <a:t>Объект</a:t>
            </a:r>
            <a:r>
              <a:rPr lang="ru-RU" sz="2500" dirty="0" smtClean="0">
                <a:solidFill>
                  <a:prstClr val="black">
                    <a:lumMod val="50000"/>
                    <a:lumOff val="50000"/>
                  </a:prstClr>
                </a:solidFill>
              </a:rPr>
              <a:t>: </a:t>
            </a:r>
            <a:r>
              <a:rPr lang="ru-RU" sz="2500" dirty="0">
                <a:solidFill>
                  <a:prstClr val="black">
                    <a:lumMod val="50000"/>
                    <a:lumOff val="50000"/>
                  </a:prstClr>
                </a:solidFill>
              </a:rPr>
              <a:t>Сфера </a:t>
            </a:r>
            <a:r>
              <a:rPr lang="ru-RU" sz="2500" dirty="0" smtClean="0">
                <a:solidFill>
                  <a:prstClr val="black">
                    <a:lumMod val="50000"/>
                    <a:lumOff val="50000"/>
                  </a:prstClr>
                </a:solidFill>
              </a:rPr>
              <a:t>рамочного договора</a:t>
            </a:r>
          </a:p>
          <a:p>
            <a:r>
              <a:rPr lang="ru-RU" sz="2500" u="sng" dirty="0" smtClean="0">
                <a:solidFill>
                  <a:prstClr val="black">
                    <a:lumMod val="50000"/>
                    <a:lumOff val="50000"/>
                  </a:prstClr>
                </a:solidFill>
              </a:rPr>
              <a:t>Объективная </a:t>
            </a:r>
            <a:r>
              <a:rPr lang="ru-RU" sz="2500" u="sng" dirty="0">
                <a:solidFill>
                  <a:prstClr val="black">
                    <a:lumMod val="50000"/>
                    <a:lumOff val="50000"/>
                  </a:prstClr>
                </a:solidFill>
              </a:rPr>
              <a:t>сторона: </a:t>
            </a:r>
            <a:endParaRPr lang="ru-RU" sz="2500" u="sng" dirty="0" smtClean="0">
              <a:solidFill>
                <a:prstClr val="black">
                  <a:lumMod val="50000"/>
                  <a:lumOff val="50000"/>
                </a:prstClr>
              </a:solidFill>
            </a:endParaRPr>
          </a:p>
          <a:p>
            <a:pPr marL="0" indent="0">
              <a:buNone/>
            </a:pPr>
            <a:r>
              <a:rPr lang="ru-RU" sz="2500" dirty="0" smtClean="0"/>
              <a:t>Рамочным договором</a:t>
            </a:r>
            <a:r>
              <a:rPr lang="ru-RU" sz="2500" dirty="0"/>
              <a:t> (договором с открытыми условиями) признается договор, определяющий общие условия обязательственных взаимоотношений сторон, которые могут быть конкретизированы и уточнены сторонами путем заключения отдельных договоров, подачи заявок одной из сторон или иным образом на основании либо во исполнение рамочного договора.</a:t>
            </a:r>
          </a:p>
          <a:p>
            <a:pPr marL="0" indent="0">
              <a:buNone/>
            </a:pPr>
            <a:r>
              <a:rPr lang="ru-RU" sz="2500" dirty="0" smtClean="0"/>
              <a:t>К </a:t>
            </a:r>
            <a:r>
              <a:rPr lang="ru-RU" sz="2500" dirty="0"/>
              <a:t>отношениям сторон, не урегулированным отдельными договорами, в том числе в случае </a:t>
            </a:r>
            <a:r>
              <a:rPr lang="ru-RU" sz="2500" dirty="0" err="1"/>
              <a:t>незаключения</a:t>
            </a:r>
            <a:r>
              <a:rPr lang="ru-RU" sz="2500" dirty="0"/>
              <a:t> сторонами отдельных договоров, подлежат применению общие условия, содержащиеся в рамочном договоре, если иное не указано в отдельных договорах или не вытекает из существа обязательства.</a:t>
            </a:r>
            <a:endParaRPr lang="ru-RU" sz="2500" u="sng" dirty="0">
              <a:solidFill>
                <a:prstClr val="black">
                  <a:lumMod val="50000"/>
                  <a:lumOff val="50000"/>
                </a:prstClr>
              </a:solidFill>
            </a:endParaRPr>
          </a:p>
          <a:p>
            <a:r>
              <a:rPr lang="ru-RU" sz="2500" u="sng" dirty="0" smtClean="0">
                <a:solidFill>
                  <a:prstClr val="black">
                    <a:lumMod val="50000"/>
                    <a:lumOff val="50000"/>
                  </a:prstClr>
                </a:solidFill>
              </a:rPr>
              <a:t>Субъект</a:t>
            </a:r>
            <a:r>
              <a:rPr lang="ru-RU" sz="2500" u="sng" dirty="0">
                <a:solidFill>
                  <a:prstClr val="black">
                    <a:lumMod val="50000"/>
                    <a:lumOff val="50000"/>
                  </a:prstClr>
                </a:solidFill>
              </a:rPr>
              <a:t>: </a:t>
            </a:r>
          </a:p>
          <a:p>
            <a:pPr>
              <a:buFont typeface="Courier New" pitchFamily="49" charset="0"/>
              <a:buChar char="o"/>
            </a:pPr>
            <a:r>
              <a:rPr lang="ru-RU" sz="2500" dirty="0"/>
              <a:t>Физические лица: Индивидуальные предприниматели, граждане, которые заключают договор для личных или предпринимательских целей</a:t>
            </a:r>
            <a:r>
              <a:rPr lang="ru-RU" sz="2500" dirty="0" smtClean="0"/>
              <a:t>.</a:t>
            </a:r>
          </a:p>
          <a:p>
            <a:pPr>
              <a:buFont typeface="Courier New" pitchFamily="49" charset="0"/>
              <a:buChar char="o"/>
            </a:pPr>
            <a:r>
              <a:rPr lang="ru-RU" sz="2500" dirty="0" smtClean="0"/>
              <a:t>Юридические </a:t>
            </a:r>
            <a:r>
              <a:rPr lang="ru-RU" sz="2500" dirty="0"/>
              <a:t>лица: Коммерческие организации, государственные учреждения, некоммерческие организации, которые заключают договор для осуществления своей деятельности</a:t>
            </a:r>
            <a:r>
              <a:rPr lang="ru-RU" sz="2500" dirty="0" smtClean="0"/>
              <a:t>.</a:t>
            </a:r>
          </a:p>
          <a:p>
            <a:r>
              <a:rPr lang="ru-RU" sz="2500" u="sng" dirty="0" smtClean="0">
                <a:solidFill>
                  <a:prstClr val="black">
                    <a:lumMod val="50000"/>
                    <a:lumOff val="50000"/>
                  </a:prstClr>
                </a:solidFill>
              </a:rPr>
              <a:t>Субъективная </a:t>
            </a:r>
            <a:r>
              <a:rPr lang="ru-RU" sz="2500" u="sng" dirty="0">
                <a:solidFill>
                  <a:prstClr val="black">
                    <a:lumMod val="50000"/>
                    <a:lumOff val="50000"/>
                  </a:prstClr>
                </a:solidFill>
              </a:rPr>
              <a:t>сторона:</a:t>
            </a:r>
          </a:p>
          <a:p>
            <a:pPr>
              <a:buFont typeface="Courier New" pitchFamily="49" charset="0"/>
              <a:buChar char="o"/>
            </a:pPr>
            <a:r>
              <a:rPr lang="ru-RU" sz="2500" dirty="0" smtClean="0"/>
              <a:t>Умысел</a:t>
            </a:r>
          </a:p>
          <a:p>
            <a:pPr marL="0" indent="0">
              <a:buNone/>
            </a:pPr>
            <a:r>
              <a:rPr lang="ru-RU" sz="2500" i="1" dirty="0" smtClean="0"/>
              <a:t>Пример:</a:t>
            </a:r>
          </a:p>
          <a:p>
            <a:pPr marL="0" indent="0">
              <a:buNone/>
            </a:pPr>
            <a:r>
              <a:rPr lang="ru-RU" sz="2500" dirty="0" smtClean="0"/>
              <a:t>Компания </a:t>
            </a:r>
            <a:r>
              <a:rPr lang="ru-RU" sz="2500" dirty="0"/>
              <a:t>"А" заключила с Компанией "Б" рамочный договор на поставку товара. Компания "А" знала, что не может поставить товар в срок, но все равно не уведомила Компанию "Б" о своем нежелании исполнять договор</a:t>
            </a:r>
            <a:r>
              <a:rPr lang="ru-RU" sz="2500" dirty="0" smtClean="0"/>
              <a:t>.</a:t>
            </a:r>
          </a:p>
          <a:p>
            <a:pPr>
              <a:buFont typeface="Courier New" pitchFamily="49" charset="0"/>
              <a:buChar char="o"/>
            </a:pPr>
            <a:r>
              <a:rPr lang="ru-RU" sz="2500" dirty="0" smtClean="0"/>
              <a:t>Неосторожность</a:t>
            </a:r>
          </a:p>
          <a:p>
            <a:pPr marL="0" indent="0">
              <a:buNone/>
            </a:pPr>
            <a:r>
              <a:rPr lang="ru-RU" sz="2500" i="1" dirty="0" smtClean="0"/>
              <a:t>Пример:</a:t>
            </a:r>
          </a:p>
          <a:p>
            <a:pPr marL="0" indent="0">
              <a:buNone/>
            </a:pPr>
            <a:r>
              <a:rPr lang="ru-RU" sz="2500" dirty="0" smtClean="0"/>
              <a:t>Компания </a:t>
            </a:r>
            <a:r>
              <a:rPr lang="ru-RU" sz="2500" dirty="0"/>
              <a:t>"А" заключила с Компанией "Б" рамочный договор на поставку товара. Компания "А" не учла риски задержки отгрузки товара и не заказала транспорт заранее. В результате товар был отгружен с задержкой, что привело к нарушению рамочного договора</a:t>
            </a:r>
            <a:r>
              <a:rPr lang="ru-RU" sz="2500" dirty="0" smtClean="0"/>
              <a:t>.</a:t>
            </a:r>
          </a:p>
          <a:p>
            <a:r>
              <a:rPr lang="ru-RU" sz="2500" u="sng" dirty="0" smtClean="0"/>
              <a:t>Предмет</a:t>
            </a:r>
            <a:r>
              <a:rPr lang="ru-RU" sz="2500" dirty="0" smtClean="0"/>
              <a:t>: договор</a:t>
            </a:r>
            <a:endParaRPr lang="ru-RU" sz="2500" dirty="0"/>
          </a:p>
        </p:txBody>
      </p:sp>
    </p:spTree>
    <p:extLst>
      <p:ext uri="{BB962C8B-B14F-4D97-AF65-F5344CB8AC3E}">
        <p14:creationId xmlns:p14="http://schemas.microsoft.com/office/powerpoint/2010/main" val="1756974697"/>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31. Понятие и условия договора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13855" y="764704"/>
            <a:ext cx="9157855" cy="6079441"/>
          </a:xfrm>
        </p:spPr>
        <p:txBody>
          <a:bodyPr>
            <a:normAutofit fontScale="47500" lnSpcReduction="20000"/>
          </a:bodyPr>
          <a:lstStyle/>
          <a:p>
            <a:pPr marL="0" indent="0">
              <a:buNone/>
            </a:pPr>
            <a:r>
              <a:rPr lang="ru-RU" sz="3800" b="1" dirty="0"/>
              <a:t>ГК РФ Статья 429.1. Рамочный договор</a:t>
            </a:r>
          </a:p>
          <a:p>
            <a:r>
              <a:rPr lang="ru-RU" sz="2500" dirty="0"/>
              <a:t>В настоящее время в ГК в комментируемой статье впервые введено понятие рамочного договора (договора с открытыми условиями), в качестве которого признается договор, определяющий общие условия обязательственных взаимоотношений сторон, которые могут быть конкретизированы и уточнены сторонами путем заключения отдельных договоров, подачи заявок одной из сторон или иным образом на основании либо во исполнение рамочного договора (п. 1 ст. 429.1 ГК).</a:t>
            </a:r>
          </a:p>
          <a:p>
            <a:r>
              <a:rPr lang="ru-RU" sz="2500" dirty="0"/>
              <a:t>В данном определении не содержится ограничений относительно типа (вида) договоров, условия которых могут быть оставлены сторонами открытыми, так же как и не определяется количество и содержание таких открытых условий. Для того чтобы договор можно было признать рамочным, достаточно, чтобы он определял общие условия обязательственных взаимоотношений сторон, тогда как открытыми могут оставаться любые договорные условия.</a:t>
            </a:r>
          </a:p>
          <a:p>
            <a:r>
              <a:rPr lang="ru-RU" sz="2500" dirty="0"/>
              <a:t>Если же отношения сторон не были урегулированы отдельными договорами, то по общему правилу подлежат применению общие условия, содержащиеся в рамочном договоре, если иное не указано в отдельных договорах или не вытекает из существа обязательства. В некоторых случаях отдельные договоры могут даже не заключаться, а достаточно, чтобы одна из сторон подала заявку на его заключение. Например, по рамочному кредитному договору банк обязывается выдавать кредиты, если таковые потребует заемщик. Другими словами, банк берет на себя своего рода обязательство кредитования при возникновении такой потребности у заемщика, а окончательное формирование обязательства по конкретному кредиту происходит по односторонней заявке заемщика.</a:t>
            </a:r>
          </a:p>
          <a:p>
            <a:r>
              <a:rPr lang="ru-RU" sz="2500" dirty="0" smtClean="0"/>
              <a:t>Согласно </a:t>
            </a:r>
            <a:r>
              <a:rPr lang="ru-RU" sz="2500" dirty="0"/>
              <a:t>общему правилу, установленному п. 2 комментируемой статьи, к отношениям сторон, не урегулированным отдельными договорами, в </a:t>
            </a:r>
            <a:r>
              <a:rPr lang="ru-RU" sz="2500" dirty="0" err="1"/>
              <a:t>т.ч</a:t>
            </a:r>
            <a:r>
              <a:rPr lang="ru-RU" sz="2500" dirty="0"/>
              <a:t>. в случае, когда отдельные договоры вообще не заключались, а заключался только рамочный договор, подлежат применению общие условия, содержащиеся в рамочном договоре.</a:t>
            </a:r>
          </a:p>
          <a:p>
            <a:r>
              <a:rPr lang="ru-RU" sz="2500" dirty="0"/>
              <a:t>В п. 9 информационного письма Президиума ВАС РФ от 25.02.2014 N 165 "Обзор судебной практики по спорам, связанным с признанием договоров незаключенными" отмечено, что условия организационного (рамочного) соглашения являются частью заключенного договора, если иное не указано сторонами и такой договор в целом соответствует их намерению, выраженному в организационном соглашении.</a:t>
            </a:r>
          </a:p>
          <a:p>
            <a:r>
              <a:rPr lang="ru-RU" sz="2500" dirty="0"/>
              <a:t>В нем приведен пример одного из дел, рассмотренных арбитражными судами первой и апелляционной инстанций. Суть этого дела состоит в том, что сторонами был заключен договор о поставках сроком на один год, в соответствии с которым каждая конкретная поставка оформлялась отдельным договором. При этом ответственность поставщика за просрочку поставки товаров была установлена лишь рамочным договором поставки, в отдельных договорах соответствующие условия отсутствовали. ВАС РФ поддержал позицию апелляционной инстанции, удовлетворившей требование покупателя о взыскании неустойки в размере предусмотренном рамочным договором за просрочку поставки товаров по отдельному договору поставки, на том основании, что стороны, заключив отдельный договор поставки, имели в виду также распространить на него условия, которые содержатся в рамочном договоре.</a:t>
            </a:r>
          </a:p>
          <a:p>
            <a:endParaRPr lang="ru-RU" dirty="0"/>
          </a:p>
        </p:txBody>
      </p:sp>
    </p:spTree>
    <p:extLst>
      <p:ext uri="{BB962C8B-B14F-4D97-AF65-F5344CB8AC3E}">
        <p14:creationId xmlns:p14="http://schemas.microsoft.com/office/powerpoint/2010/main" val="1636309044"/>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31. Понятие и условия договора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marL="0" lvl="0" indent="0" algn="ctr">
              <a:buNone/>
            </a:pPr>
            <a:r>
              <a:rPr lang="ru-RU" sz="3200" i="1" u="sng" dirty="0">
                <a:solidFill>
                  <a:prstClr val="black">
                    <a:lumMod val="50000"/>
                    <a:lumOff val="50000"/>
                  </a:prstClr>
                </a:solidFill>
              </a:rPr>
              <a:t>Судебная практика</a:t>
            </a:r>
          </a:p>
          <a:p>
            <a:pPr marL="0" lvl="0" indent="0" algn="ctr">
              <a:buNone/>
            </a:pPr>
            <a:r>
              <a:rPr lang="ru-RU" sz="3200" b="1" dirty="0">
                <a:solidFill>
                  <a:prstClr val="black">
                    <a:lumMod val="50000"/>
                    <a:lumOff val="50000"/>
                  </a:prstClr>
                </a:solidFill>
              </a:rPr>
              <a:t>ГК РФ Статья </a:t>
            </a:r>
            <a:r>
              <a:rPr lang="ru-RU" sz="3200" b="1" dirty="0" smtClean="0"/>
              <a:t>429.1</a:t>
            </a:r>
          </a:p>
          <a:p>
            <a:pPr marL="0" lvl="0" indent="0" algn="ctr">
              <a:buNone/>
            </a:pPr>
            <a:endParaRPr lang="ru-RU" b="1" dirty="0">
              <a:solidFill>
                <a:prstClr val="black">
                  <a:lumMod val="50000"/>
                  <a:lumOff val="50000"/>
                </a:prstClr>
              </a:solidFill>
            </a:endParaRPr>
          </a:p>
          <a:p>
            <a:r>
              <a:rPr lang="ru-RU" dirty="0"/>
              <a:t>Дело № 12345/2023 "Компания "А" против Компании "</a:t>
            </a:r>
            <a:r>
              <a:rPr lang="ru-RU" dirty="0" smtClean="0"/>
              <a:t>Б»</a:t>
            </a:r>
          </a:p>
          <a:p>
            <a:endParaRPr lang="ru-RU" dirty="0"/>
          </a:p>
          <a:p>
            <a:pPr marL="0" lvl="0" indent="0">
              <a:buNone/>
            </a:pPr>
            <a:r>
              <a:rPr lang="ru-RU" u="sng" dirty="0">
                <a:solidFill>
                  <a:prstClr val="black">
                    <a:lumMod val="50000"/>
                    <a:lumOff val="50000"/>
                  </a:prstClr>
                </a:solidFill>
              </a:rPr>
              <a:t>Суть спора: </a:t>
            </a:r>
          </a:p>
          <a:p>
            <a:pPr marL="0" lvl="0" indent="0">
              <a:buNone/>
            </a:pPr>
            <a:r>
              <a:rPr lang="ru-RU" dirty="0"/>
              <a:t>Компания "А" и Компания "Б" заключили рамочный договор на поставку сырья. </a:t>
            </a:r>
            <a:r>
              <a:rPr lang="ru-RU" dirty="0" smtClean="0"/>
              <a:t>В </a:t>
            </a:r>
            <a:r>
              <a:rPr lang="ru-RU" dirty="0"/>
              <a:t>договоре была установлена цена за 1 кг сырья, а также условия поставки и оплаты. </a:t>
            </a:r>
            <a:r>
              <a:rPr lang="ru-RU" dirty="0" smtClean="0"/>
              <a:t>Компания </a:t>
            </a:r>
            <a:r>
              <a:rPr lang="ru-RU" dirty="0"/>
              <a:t>"Б" не поставила сырье в срок, ссылаясь на то, что у нее возникли проблемы с производством. </a:t>
            </a:r>
            <a:r>
              <a:rPr lang="ru-RU" dirty="0" smtClean="0"/>
              <a:t>Компания </a:t>
            </a:r>
            <a:r>
              <a:rPr lang="ru-RU" dirty="0"/>
              <a:t>"А" обратилась в суд с требованием о взыскании неустойки за нарушение срока поставки.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endParaRPr lang="ru-RU" u="sng" dirty="0" smtClean="0">
              <a:solidFill>
                <a:prstClr val="black">
                  <a:lumMod val="50000"/>
                  <a:lumOff val="50000"/>
                </a:prstClr>
              </a:solidFill>
            </a:endParaRPr>
          </a:p>
          <a:p>
            <a:pPr marL="0" lvl="0" indent="0">
              <a:buNone/>
            </a:pPr>
            <a:r>
              <a:rPr lang="ru-RU" dirty="0"/>
              <a:t>Суд установил, что Компания "Б" нарушила условия рамочного договора, не поставив сырье в </a:t>
            </a:r>
            <a:r>
              <a:rPr lang="ru-RU" dirty="0" smtClean="0"/>
              <a:t>срок, взыскал </a:t>
            </a:r>
            <a:r>
              <a:rPr lang="ru-RU" dirty="0"/>
              <a:t>с Компании "Б" неустойку в размере, указанном в рамочном </a:t>
            </a:r>
            <a:r>
              <a:rPr lang="ru-RU" dirty="0" smtClean="0"/>
              <a:t>договоре, отметил</a:t>
            </a:r>
            <a:r>
              <a:rPr lang="ru-RU" dirty="0"/>
              <a:t>, что проблемы с производством не являются форс-мажором и не освобождают Компанию "Б" от обязательств по рамочному договору</a:t>
            </a:r>
            <a:r>
              <a:rPr lang="ru-RU" dirty="0" smtClean="0"/>
              <a:t>. </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Дело № 7890/2024 "Компания "С" против Компании "Д" </a:t>
            </a:r>
            <a:br>
              <a:rPr lang="ru-RU" dirty="0"/>
            </a:br>
            <a:endParaRPr lang="ru-RU" dirty="0"/>
          </a:p>
          <a:p>
            <a:pPr marL="0" indent="0" algn="r">
              <a:buNone/>
            </a:pPr>
            <a:r>
              <a:rPr lang="ru-RU" u="sng" dirty="0">
                <a:solidFill>
                  <a:prstClr val="black">
                    <a:lumMod val="50000"/>
                    <a:lumOff val="50000"/>
                  </a:prstClr>
                </a:solidFill>
              </a:rPr>
              <a:t>Суть спора: </a:t>
            </a:r>
            <a:endParaRPr lang="ru-RU" dirty="0"/>
          </a:p>
          <a:p>
            <a:pPr marL="0" lvl="0" indent="0" algn="r">
              <a:buNone/>
            </a:pPr>
            <a:r>
              <a:rPr lang="ru-RU" dirty="0"/>
              <a:t>Компания "С" и Компания "Д" заключили рамочный договор на оказание услуг. </a:t>
            </a:r>
            <a:r>
              <a:rPr lang="ru-RU" dirty="0" smtClean="0"/>
              <a:t>В </a:t>
            </a:r>
            <a:r>
              <a:rPr lang="ru-RU" dirty="0"/>
              <a:t>договоре были указаны виды услуг, цена, сроки и условия оплаты. </a:t>
            </a:r>
            <a:r>
              <a:rPr lang="ru-RU" dirty="0" smtClean="0"/>
              <a:t>Компания </a:t>
            </a:r>
            <a:r>
              <a:rPr lang="ru-RU" dirty="0"/>
              <a:t>"Д" отказалась от оказания услуг, ссылаясь на то, что у нее изменились планы и она не может исполнять обязательства по рамочному договору. </a:t>
            </a:r>
            <a:r>
              <a:rPr lang="ru-RU" dirty="0" smtClean="0"/>
              <a:t>Компания </a:t>
            </a:r>
            <a:r>
              <a:rPr lang="ru-RU" dirty="0"/>
              <a:t>"С" обратилась в суд с требованием о взыскании убытков.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установил, что Компания "Д" нарушила условия рамочного договора, отказавшись от оказания </a:t>
            </a:r>
            <a:r>
              <a:rPr lang="ru-RU" dirty="0" smtClean="0"/>
              <a:t>услуг, взыскал </a:t>
            </a:r>
            <a:r>
              <a:rPr lang="ru-RU" dirty="0"/>
              <a:t>с Компании "Д" убытки Компании "С", которые были доказаны в </a:t>
            </a:r>
            <a:r>
              <a:rPr lang="ru-RU" dirty="0" smtClean="0"/>
              <a:t>суде, отметил</a:t>
            </a:r>
            <a:r>
              <a:rPr lang="ru-RU" dirty="0"/>
              <a:t>, что изменение планов не является достоверным основанием для отказа от исполнения обязательств по рамочному договору.</a:t>
            </a:r>
          </a:p>
        </p:txBody>
      </p:sp>
    </p:spTree>
    <p:extLst>
      <p:ext uri="{BB962C8B-B14F-4D97-AF65-F5344CB8AC3E}">
        <p14:creationId xmlns:p14="http://schemas.microsoft.com/office/powerpoint/2010/main" val="1428514463"/>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indent="450215">
              <a:spcAft>
                <a:spcPts val="0"/>
              </a:spcAft>
            </a:pPr>
            <a:r>
              <a:rPr lang="ru-RU" sz="4000" dirty="0">
                <a:effectLst>
                  <a:outerShdw blurRad="38100" dist="38100" dir="2700000" algn="tl">
                    <a:srgbClr val="000000">
                      <a:alpha val="43137"/>
                    </a:srgbClr>
                  </a:outerShdw>
                </a:effectLst>
                <a:latin typeface="Times New Roman"/>
                <a:ea typeface="Times New Roman"/>
              </a:rPr>
              <a:t>32.  Заключение договора</a:t>
            </a:r>
            <a:br>
              <a:rPr lang="ru-RU" sz="4000" dirty="0">
                <a:effectLst>
                  <a:outerShdw blurRad="38100" dist="38100" dir="2700000" algn="tl">
                    <a:srgbClr val="000000">
                      <a:alpha val="43137"/>
                    </a:srgbClr>
                  </a:outerShdw>
                </a:effectLst>
                <a:latin typeface="Times New Roman"/>
                <a:ea typeface="Times New Roman"/>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764704"/>
            <a:ext cx="9144000" cy="6093296"/>
          </a:xfrm>
        </p:spPr>
        <p:txBody>
          <a:bodyPr>
            <a:normAutofit fontScale="70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заключения договора</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Договор считается заключенным, если между сторонами, в требуемой в подлежащих случаях форме, достигнуто соглашение по всем существенным условиям договора.</a:t>
            </a:r>
          </a:p>
          <a:p>
            <a:pPr marL="0" indent="0">
              <a:buNone/>
            </a:pPr>
            <a:r>
              <a:rPr lang="ru-RU" dirty="0" smtClean="0"/>
              <a:t>Существенными </a:t>
            </a:r>
            <a:r>
              <a:rPr lang="ru-RU" dirty="0"/>
              <a:t>являются условия о предмете договора, условия, которые названы в законе или иных правовых актах как существенные или необходимые для договоров данного вида, а также все те условия, относительно которых по заявлению одной из сторон должно быть достигнуто соглашение</a:t>
            </a:r>
            <a:r>
              <a:rPr lang="ru-RU" dirty="0" smtClean="0"/>
              <a:t>.</a:t>
            </a:r>
          </a:p>
          <a:p>
            <a:pPr marL="0" indent="0">
              <a:buNone/>
            </a:pPr>
            <a:r>
              <a:rPr lang="ru-RU" dirty="0"/>
              <a:t>Договор заключается посредством направления оферты (предложения заключить договор) одной из сторон и ее акцепта (принятия предложения) другой стороной.</a:t>
            </a:r>
          </a:p>
          <a:p>
            <a:pPr marL="0" indent="0">
              <a:buNone/>
            </a:pPr>
            <a:r>
              <a:rPr lang="ru-RU" dirty="0" smtClean="0"/>
              <a:t>Сторона</a:t>
            </a:r>
            <a:r>
              <a:rPr lang="ru-RU" dirty="0"/>
              <a:t>, принявшая от другой стороны полное или частичное исполнение по договору либо иным образом подтвердившая действие договора, не вправе требовать признания этого договора незаключенным, если заявление такого требования с учетом конкретных обстоятельств будет противоречить принципу добросовестности </a:t>
            </a:r>
            <a:r>
              <a:rPr lang="ru-RU" dirty="0" smtClean="0"/>
              <a:t>(п.3  ст.11).</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smtClean="0">
                <a:solidFill>
                  <a:prstClr val="black">
                    <a:lumMod val="50000"/>
                    <a:lumOff val="50000"/>
                  </a:prstClr>
                </a:solidFill>
              </a:rPr>
              <a:t>:</a:t>
            </a:r>
            <a:r>
              <a:rPr lang="ru-RU" dirty="0"/>
              <a:t> Физические </a:t>
            </a:r>
            <a:r>
              <a:rPr lang="ru-RU" dirty="0" smtClean="0"/>
              <a:t>лица, Юридические лица</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договор.</a:t>
            </a:r>
          </a:p>
          <a:p>
            <a:endParaRPr lang="ru-RU" dirty="0"/>
          </a:p>
        </p:txBody>
      </p:sp>
    </p:spTree>
    <p:extLst>
      <p:ext uri="{BB962C8B-B14F-4D97-AF65-F5344CB8AC3E}">
        <p14:creationId xmlns:p14="http://schemas.microsoft.com/office/powerpoint/2010/main" val="2596022953"/>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32.  Заключение договора</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Autofit/>
          </a:bodyPr>
          <a:lstStyle/>
          <a:p>
            <a:pPr lvl="0"/>
            <a:r>
              <a:rPr lang="ru-RU" sz="1800" dirty="0">
                <a:solidFill>
                  <a:prstClr val="black">
                    <a:lumMod val="50000"/>
                    <a:lumOff val="50000"/>
                  </a:prstClr>
                </a:solidFill>
              </a:rPr>
              <a:t>Объект</a:t>
            </a:r>
            <a:r>
              <a:rPr lang="ru-RU" sz="1200" dirty="0">
                <a:solidFill>
                  <a:prstClr val="black">
                    <a:lumMod val="50000"/>
                    <a:lumOff val="50000"/>
                  </a:prstClr>
                </a:solidFill>
              </a:rPr>
              <a:t>: </a:t>
            </a:r>
          </a:p>
          <a:p>
            <a:pPr marL="0" lvl="0" indent="0">
              <a:buNone/>
            </a:pPr>
            <a:r>
              <a:rPr lang="ru-RU" sz="1400" dirty="0">
                <a:solidFill>
                  <a:prstClr val="black">
                    <a:lumMod val="50000"/>
                    <a:lumOff val="50000"/>
                  </a:prstClr>
                </a:solidFill>
              </a:rPr>
              <a:t>Объектом является сфера заключения </a:t>
            </a:r>
            <a:r>
              <a:rPr lang="ru-RU" sz="1400" dirty="0" smtClean="0">
                <a:solidFill>
                  <a:prstClr val="black">
                    <a:lumMod val="50000"/>
                    <a:lumOff val="50000"/>
                  </a:prstClr>
                </a:solidFill>
              </a:rPr>
              <a:t>договора</a:t>
            </a:r>
          </a:p>
          <a:p>
            <a:pPr marL="0" lvl="0" indent="0">
              <a:buNone/>
            </a:pPr>
            <a:endParaRPr lang="ru-RU" sz="1200" dirty="0">
              <a:solidFill>
                <a:prstClr val="black">
                  <a:lumMod val="50000"/>
                  <a:lumOff val="50000"/>
                </a:prstClr>
              </a:solidFill>
            </a:endParaRPr>
          </a:p>
          <a:p>
            <a:pPr lvl="0"/>
            <a:r>
              <a:rPr lang="ru-RU" sz="1800" dirty="0" smtClean="0">
                <a:solidFill>
                  <a:prstClr val="black">
                    <a:lumMod val="50000"/>
                    <a:lumOff val="50000"/>
                  </a:prstClr>
                </a:solidFill>
              </a:rPr>
              <a:t>Объективная </a:t>
            </a:r>
            <a:r>
              <a:rPr lang="ru-RU" sz="1800" dirty="0">
                <a:solidFill>
                  <a:prstClr val="black">
                    <a:lumMod val="50000"/>
                    <a:lumOff val="50000"/>
                  </a:prstClr>
                </a:solidFill>
              </a:rPr>
              <a:t>сторона: </a:t>
            </a:r>
          </a:p>
          <a:p>
            <a:pPr marL="0" indent="0">
              <a:buNone/>
            </a:pPr>
            <a:r>
              <a:rPr lang="ru-RU" sz="1400" dirty="0"/>
              <a:t>Договор признается заключенным в момент получения лицом, направившим оферту, ее акцепта.</a:t>
            </a:r>
          </a:p>
          <a:p>
            <a:pPr marL="0" indent="0">
              <a:buNone/>
            </a:pPr>
            <a:r>
              <a:rPr lang="ru-RU" sz="1400" dirty="0" smtClean="0"/>
              <a:t>Если </a:t>
            </a:r>
            <a:r>
              <a:rPr lang="ru-RU" sz="1400" dirty="0"/>
              <a:t>в соответствии с законом для заключения договора необходима также передача имущества, договор считается заключенным с момента передачи соответствующего имущества </a:t>
            </a:r>
            <a:r>
              <a:rPr lang="ru-RU" sz="1400" dirty="0" smtClean="0"/>
              <a:t>(ст. 224).</a:t>
            </a:r>
          </a:p>
          <a:p>
            <a:pPr marL="0" indent="0">
              <a:buNone/>
            </a:pPr>
            <a:r>
              <a:rPr lang="ru-RU" sz="1400" dirty="0" smtClean="0"/>
              <a:t>Договор </a:t>
            </a:r>
            <a:r>
              <a:rPr lang="ru-RU" sz="1400" dirty="0"/>
              <a:t>может быть заключен в любой </a:t>
            </a:r>
            <a:r>
              <a:rPr lang="ru-RU" sz="1400" dirty="0" smtClean="0"/>
              <a:t>форме, </a:t>
            </a:r>
            <a:r>
              <a:rPr lang="ru-RU" sz="1400" dirty="0"/>
              <a:t>предусмотренной для совершения сделок, если законом для договоров данного вида не установлена определенная форма.</a:t>
            </a:r>
          </a:p>
          <a:p>
            <a:pPr marL="0" indent="0">
              <a:buNone/>
            </a:pPr>
            <a:r>
              <a:rPr lang="ru-RU" sz="1400" dirty="0"/>
              <a:t>Если стороны договорились заключить договор в определенной форме, он считается заключенным после придания ему условленной формы, хотя бы законом для договоров данного вида такая форма не требовалась</a:t>
            </a:r>
            <a:r>
              <a:rPr lang="ru-RU" sz="1400" dirty="0" smtClean="0"/>
              <a:t>.</a:t>
            </a:r>
          </a:p>
          <a:p>
            <a:pPr marL="0" indent="0">
              <a:buNone/>
            </a:pPr>
            <a:r>
              <a:rPr lang="ru-RU" sz="1400" dirty="0"/>
              <a:t>Если иное не предусмотрено законом или договором, граждане и юридические лица свободны в проведении переговоров о заключении договора, самостоятельно несут расходы, связанные с их проведением, и не отвечают за то, что соглашение не достигнуто</a:t>
            </a:r>
            <a:r>
              <a:rPr lang="ru-RU" sz="1400" dirty="0" smtClean="0"/>
              <a:t>.</a:t>
            </a:r>
          </a:p>
          <a:p>
            <a:pPr marL="0" indent="0">
              <a:buNone/>
            </a:pPr>
            <a:r>
              <a:rPr lang="ru-RU" sz="1400" dirty="0"/>
              <a:t>Офертой признается адресованное одному или нескольким конкретным лицам предложение, которое достаточно определенно и выражает намерение лица, сделавшего предложение, считать себя заключившим договор с адресатом, которым будет принято предложение.</a:t>
            </a:r>
          </a:p>
          <a:p>
            <a:pPr marL="0" indent="0">
              <a:buNone/>
            </a:pPr>
            <a:r>
              <a:rPr lang="ru-RU" sz="1400" dirty="0" smtClean="0"/>
              <a:t>Оферта </a:t>
            </a:r>
            <a:r>
              <a:rPr lang="ru-RU" sz="1400" dirty="0"/>
              <a:t>должна содержать существенные условия </a:t>
            </a:r>
            <a:r>
              <a:rPr lang="ru-RU" sz="1400" dirty="0" smtClean="0"/>
              <a:t>договора.</a:t>
            </a:r>
          </a:p>
          <a:p>
            <a:pPr marL="0" indent="0">
              <a:buNone/>
            </a:pPr>
            <a:r>
              <a:rPr lang="ru-RU" sz="1400" dirty="0"/>
              <a:t>Акцептом признается ответ лица, которому адресована оферта, о ее принятии.</a:t>
            </a:r>
          </a:p>
          <a:p>
            <a:pPr marL="0" indent="0">
              <a:buNone/>
            </a:pPr>
            <a:r>
              <a:rPr lang="ru-RU" sz="1400" dirty="0"/>
              <a:t>Акцепт должен быть полным и безоговорочным</a:t>
            </a:r>
            <a:r>
              <a:rPr lang="ru-RU" sz="1400" dirty="0" smtClean="0"/>
              <a:t>.</a:t>
            </a:r>
          </a:p>
          <a:p>
            <a:pPr marL="0" indent="0">
              <a:buNone/>
            </a:pPr>
            <a:r>
              <a:rPr lang="ru-RU" sz="1400" dirty="0"/>
              <a:t>Если в договоре не указано место его заключения, договор признается заключенным в </a:t>
            </a:r>
            <a:r>
              <a:rPr lang="ru-RU" sz="1400" dirty="0" smtClean="0"/>
              <a:t>месте жительства</a:t>
            </a:r>
            <a:r>
              <a:rPr lang="ru-RU" sz="1400" dirty="0"/>
              <a:t> гражданина или </a:t>
            </a:r>
            <a:r>
              <a:rPr lang="ru-RU" sz="1400" dirty="0" smtClean="0"/>
              <a:t>месте нахождения</a:t>
            </a:r>
            <a:r>
              <a:rPr lang="ru-RU" sz="1400" dirty="0"/>
              <a:t> юридического лица, направившего оферту</a:t>
            </a:r>
            <a:r>
              <a:rPr lang="ru-RU" sz="1400" dirty="0" smtClean="0"/>
              <a:t>.</a:t>
            </a:r>
          </a:p>
          <a:p>
            <a:pPr marL="0" indent="0">
              <a:buNone/>
            </a:pPr>
            <a:r>
              <a:rPr lang="ru-RU" sz="1400" dirty="0"/>
              <a:t>Договор, если иное не вытекает из его существа, может быть заключен путем проведения торгов. Договор заключается с лицом, выигравшим торги.</a:t>
            </a:r>
          </a:p>
        </p:txBody>
      </p:sp>
    </p:spTree>
    <p:extLst>
      <p:ext uri="{BB962C8B-B14F-4D97-AF65-F5344CB8AC3E}">
        <p14:creationId xmlns:p14="http://schemas.microsoft.com/office/powerpoint/2010/main" val="1834888868"/>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32.  Заключение договора</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lvl="0"/>
            <a:r>
              <a:rPr lang="ru-RU" sz="3200" dirty="0">
                <a:solidFill>
                  <a:prstClr val="black">
                    <a:lumMod val="50000"/>
                    <a:lumOff val="50000"/>
                  </a:prstClr>
                </a:solidFill>
              </a:rPr>
              <a:t>Субъект</a:t>
            </a:r>
            <a:r>
              <a:rPr lang="ru-RU" dirty="0">
                <a:solidFill>
                  <a:prstClr val="black">
                    <a:lumMod val="50000"/>
                    <a:lumOff val="50000"/>
                  </a:prstClr>
                </a:solidFill>
              </a:rPr>
              <a:t>: </a:t>
            </a:r>
          </a:p>
          <a:p>
            <a:pPr lvl="0">
              <a:buFont typeface="Courier New" pitchFamily="49" charset="0"/>
              <a:buChar char="o"/>
            </a:pPr>
            <a:r>
              <a:rPr lang="ru-RU" dirty="0"/>
              <a:t>Физические лица: Граждане, которые заключают договор для личных или предпринимательских </a:t>
            </a:r>
            <a:r>
              <a:rPr lang="ru-RU" dirty="0" smtClean="0"/>
              <a:t>целей.</a:t>
            </a:r>
          </a:p>
          <a:p>
            <a:pPr lvl="0">
              <a:buFont typeface="Courier New" pitchFamily="49" charset="0"/>
              <a:buChar char="o"/>
            </a:pPr>
            <a:r>
              <a:rPr lang="ru-RU" dirty="0" smtClean="0"/>
              <a:t>Юридические </a:t>
            </a:r>
            <a:r>
              <a:rPr lang="ru-RU" dirty="0"/>
              <a:t>лица: Коммерческие организации, государственные учреждения, некоммерческие организации, которые заключают договор для осуществления своей деятельности. </a:t>
            </a:r>
            <a:endParaRPr lang="ru-RU" dirty="0">
              <a:solidFill>
                <a:prstClr val="black">
                  <a:lumMod val="50000"/>
                  <a:lumOff val="50000"/>
                </a:prstClr>
              </a:solidFill>
            </a:endParaRPr>
          </a:p>
          <a:p>
            <a:pPr lvl="0"/>
            <a:r>
              <a:rPr lang="ru-RU" sz="3200" dirty="0">
                <a:solidFill>
                  <a:prstClr val="black">
                    <a:lumMod val="50000"/>
                    <a:lumOff val="50000"/>
                  </a:prstClr>
                </a:solidFill>
              </a:rPr>
              <a:t>Субъективная сторона:</a:t>
            </a:r>
          </a:p>
          <a:p>
            <a:pPr lvl="0">
              <a:buFont typeface="Courier New" pitchFamily="49" charset="0"/>
              <a:buChar char="o"/>
            </a:pPr>
            <a:r>
              <a:rPr lang="ru-RU" dirty="0"/>
              <a:t>Умысел: </a:t>
            </a:r>
          </a:p>
          <a:p>
            <a:pPr marL="0" lvl="0" indent="0">
              <a:buNone/>
            </a:pPr>
            <a:r>
              <a:rPr lang="ru-RU" dirty="0"/>
              <a:t>это осознанное и преднамеренное действие, направленное на достижение определенного результата, например, на заключение договора на невыгодных для другой стороны условиях</a:t>
            </a:r>
            <a:r>
              <a:rPr lang="ru-RU" dirty="0" smtClean="0"/>
              <a:t>.</a:t>
            </a:r>
          </a:p>
          <a:p>
            <a:pPr marL="0" lvl="0" indent="0">
              <a:buNone/>
            </a:pPr>
            <a:r>
              <a:rPr lang="ru-RU" i="1" dirty="0" smtClean="0"/>
              <a:t>Пример:</a:t>
            </a:r>
          </a:p>
          <a:p>
            <a:pPr marL="0" lvl="0" indent="0">
              <a:buNone/>
            </a:pPr>
            <a:r>
              <a:rPr lang="ru-RU" dirty="0"/>
              <a:t>Скрытие информации: Одна сторона намеренно скрывает от другой стороны важную информацию о предмете договора, чтобы получить невыгодные для другой стороны условия</a:t>
            </a:r>
            <a:r>
              <a:rPr lang="ru-RU" dirty="0" smtClean="0"/>
              <a:t>.</a:t>
            </a:r>
            <a:endParaRPr lang="ru-RU" i="1" dirty="0" smtClean="0"/>
          </a:p>
          <a:p>
            <a:pPr marL="0" lvl="0" indent="0">
              <a:buNone/>
            </a:pPr>
            <a:r>
              <a:rPr lang="ru-RU" dirty="0"/>
              <a:t>Подделка документов: Одна сторона подделывает документы, чтобы обмануть другую сторону и заключить договор на невыгодных для нее условиях. </a:t>
            </a:r>
            <a:endParaRPr lang="ru-RU" dirty="0" smtClean="0"/>
          </a:p>
          <a:p>
            <a:pPr marL="0" lvl="0" indent="0">
              <a:buNone/>
            </a:pPr>
            <a:endParaRPr lang="ru-RU" dirty="0" smtClean="0"/>
          </a:p>
          <a:p>
            <a:pPr lvl="0">
              <a:buFont typeface="Courier New" pitchFamily="49" charset="0"/>
              <a:buChar char="o"/>
            </a:pPr>
            <a:r>
              <a:rPr lang="ru-RU" dirty="0" smtClean="0"/>
              <a:t>Неосторожность</a:t>
            </a:r>
            <a:r>
              <a:rPr lang="ru-RU" dirty="0"/>
              <a:t>: </a:t>
            </a:r>
          </a:p>
          <a:p>
            <a:pPr marL="0" lvl="0" indent="0">
              <a:buNone/>
            </a:pPr>
            <a:r>
              <a:rPr lang="ru-RU" dirty="0"/>
              <a:t>это действие, которое совершается без достаточного внимания и осторожности, в результате чего могут возникнуть нежелательные последствия</a:t>
            </a:r>
            <a:r>
              <a:rPr lang="ru-RU" dirty="0" smtClean="0"/>
              <a:t>.</a:t>
            </a:r>
          </a:p>
          <a:p>
            <a:pPr marL="0" lvl="0" indent="0">
              <a:buNone/>
            </a:pPr>
            <a:r>
              <a:rPr lang="ru-RU" i="1" dirty="0" smtClean="0"/>
              <a:t>Пример:</a:t>
            </a:r>
          </a:p>
          <a:p>
            <a:pPr marL="0" lvl="0" indent="0">
              <a:buNone/>
            </a:pPr>
            <a:r>
              <a:rPr lang="ru-RU" dirty="0"/>
              <a:t>Ошибки в документах: Одна сторона совершает ошибки в тексте договора, которые могут привести к нежелательным последствиям для обеих сторон. </a:t>
            </a:r>
            <a:endParaRPr lang="ru-RU" dirty="0" smtClean="0"/>
          </a:p>
          <a:p>
            <a:pPr marL="0" lvl="0" indent="0">
              <a:buNone/>
            </a:pPr>
            <a:r>
              <a:rPr lang="ru-RU" dirty="0" smtClean="0"/>
              <a:t>Недостаточное </a:t>
            </a:r>
            <a:r>
              <a:rPr lang="ru-RU" dirty="0"/>
              <a:t>изучение договора: Одна сторона не изучает договор внимательно и не задает вопросы, что может привести к неожиданным последствиям в будущем.</a:t>
            </a:r>
            <a:endParaRPr lang="ru-RU" i="1" dirty="0" smtClean="0"/>
          </a:p>
          <a:p>
            <a:pPr marL="0" lvl="0" indent="0">
              <a:buNone/>
            </a:pPr>
            <a:endParaRPr lang="ru-RU" dirty="0"/>
          </a:p>
        </p:txBody>
      </p:sp>
    </p:spTree>
    <p:extLst>
      <p:ext uri="{BB962C8B-B14F-4D97-AF65-F5344CB8AC3E}">
        <p14:creationId xmlns:p14="http://schemas.microsoft.com/office/powerpoint/2010/main" val="1028394439"/>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32.  Заключение договора</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692696"/>
            <a:ext cx="9144000" cy="6165304"/>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 12345/2023 "Компания "А" против Компании "Б"</a:t>
            </a:r>
            <a:endParaRPr lang="ru-RU" u="sng" dirty="0"/>
          </a:p>
          <a:p>
            <a:pPr marL="0" indent="0">
              <a:buNone/>
            </a:pPr>
            <a:r>
              <a:rPr lang="ru-RU" u="sng" dirty="0"/>
              <a:t>Суть спора: </a:t>
            </a:r>
          </a:p>
          <a:p>
            <a:pPr marL="0" indent="0">
              <a:buNone/>
            </a:pPr>
            <a:r>
              <a:rPr lang="ru-RU" dirty="0"/>
              <a:t>Компания "А" предложила Компании "Б" заключить договор поставки товара. </a:t>
            </a:r>
            <a:r>
              <a:rPr lang="ru-RU" dirty="0" smtClean="0"/>
              <a:t>В </a:t>
            </a:r>
            <a:r>
              <a:rPr lang="ru-RU" dirty="0"/>
              <a:t>предложении были указаны неверные сроки поставки. </a:t>
            </a:r>
            <a:r>
              <a:rPr lang="ru-RU" dirty="0" smtClean="0"/>
              <a:t> </a:t>
            </a:r>
            <a:r>
              <a:rPr lang="ru-RU" dirty="0"/>
              <a:t>Компания "Б" приняла предложение и подписала договор. </a:t>
            </a:r>
            <a:r>
              <a:rPr lang="ru-RU" dirty="0" smtClean="0"/>
              <a:t>Компания </a:t>
            </a:r>
            <a:r>
              <a:rPr lang="ru-RU" dirty="0"/>
              <a:t>"А" не смогла поставить товар в указанные сроки, ссылаясь на ошибку в предложении. </a:t>
            </a:r>
            <a:r>
              <a:rPr lang="ru-RU" dirty="0" smtClean="0"/>
              <a:t>Компания </a:t>
            </a:r>
            <a:r>
              <a:rPr lang="ru-RU" dirty="0"/>
              <a:t>"Б" обратилась в суд с требованием о расторжении договора и взыскании убытков. </a:t>
            </a:r>
            <a:endParaRPr lang="ru-RU" dirty="0" smtClean="0"/>
          </a:p>
          <a:p>
            <a:pPr marL="0" indent="0">
              <a:buNone/>
            </a:pPr>
            <a:r>
              <a:rPr lang="ru-RU" u="sng" dirty="0" smtClean="0"/>
              <a:t>Судебные </a:t>
            </a:r>
            <a:r>
              <a:rPr lang="ru-RU" u="sng" dirty="0"/>
              <a:t>решения:</a:t>
            </a:r>
          </a:p>
          <a:p>
            <a:pPr marL="0" indent="0">
              <a:buNone/>
            </a:pPr>
            <a:r>
              <a:rPr lang="ru-RU" dirty="0"/>
              <a:t>Суд установил, что ошибка в предложении была существенным нарушением условий </a:t>
            </a:r>
            <a:r>
              <a:rPr lang="ru-RU" dirty="0" smtClean="0"/>
              <a:t>договора, расторг </a:t>
            </a:r>
            <a:r>
              <a:rPr lang="ru-RU" dirty="0"/>
              <a:t>договор и взыскал с Компании "А" убытки Компании "Б", связанные с нарушением срока </a:t>
            </a:r>
            <a:r>
              <a:rPr lang="ru-RU" dirty="0" smtClean="0"/>
              <a:t>поставки, отметил</a:t>
            </a:r>
            <a:r>
              <a:rPr lang="ru-RU" dirty="0"/>
              <a:t>, что Компания "А" должна была внимательно проверить условия предложения перед его отправкой</a:t>
            </a:r>
            <a:r>
              <a:rPr lang="ru-RU" dirty="0" smtClean="0"/>
              <a:t>.</a:t>
            </a:r>
          </a:p>
          <a:p>
            <a:pPr marL="0" indent="0">
              <a:buNone/>
            </a:pPr>
            <a:endParaRPr lang="ru-RU" u="sng" dirty="0"/>
          </a:p>
          <a:p>
            <a:pPr marL="0" indent="0">
              <a:buNone/>
            </a:pPr>
            <a:endParaRPr lang="ru-RU" u="sng" dirty="0"/>
          </a:p>
          <a:p>
            <a:pPr algn="r"/>
            <a:r>
              <a:rPr lang="ru-RU" dirty="0"/>
              <a:t>Дело № 7890/2024 "Компания "С" против Компании "Д"</a:t>
            </a:r>
            <a:endParaRPr lang="ru-RU" u="sng" dirty="0"/>
          </a:p>
          <a:p>
            <a:pPr marL="0" indent="0" algn="r">
              <a:buNone/>
            </a:pPr>
            <a:r>
              <a:rPr lang="ru-RU" u="sng" dirty="0"/>
              <a:t>Суть спора: </a:t>
            </a:r>
            <a:endParaRPr lang="ru-RU" dirty="0"/>
          </a:p>
          <a:p>
            <a:pPr marL="0" indent="0" algn="r">
              <a:buNone/>
            </a:pPr>
            <a:r>
              <a:rPr lang="ru-RU" dirty="0"/>
              <a:t>Компания "С" заключила с Компанией "Д" договор купли-продажи недвижимости. </a:t>
            </a:r>
            <a:r>
              <a:rPr lang="ru-RU" dirty="0" smtClean="0"/>
              <a:t> </a:t>
            </a:r>
            <a:r>
              <a:rPr lang="ru-RU" dirty="0"/>
              <a:t>Компания "Д" скрыла от Компании "С" информацию о том, что недвижимость находится в залоге. </a:t>
            </a:r>
            <a:r>
              <a:rPr lang="ru-RU" dirty="0" smtClean="0"/>
              <a:t> </a:t>
            </a:r>
            <a:r>
              <a:rPr lang="ru-RU" dirty="0"/>
              <a:t>Компания "С" узнала об этом после заключения договора и обратилась в суд с требованием о расторжении договора.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установил, что скрытие информации о залоге было существенным нарушением условий </a:t>
            </a:r>
            <a:r>
              <a:rPr lang="ru-RU" dirty="0" smtClean="0"/>
              <a:t>договора, расторг </a:t>
            </a:r>
            <a:r>
              <a:rPr lang="ru-RU" dirty="0"/>
              <a:t>договор и взыскал с Компании "Д" убытки Компании "С", связанные с заключением договора. </a:t>
            </a:r>
            <a:r>
              <a:rPr lang="ru-RU" dirty="0" smtClean="0"/>
              <a:t>Суд </a:t>
            </a:r>
            <a:r>
              <a:rPr lang="ru-RU" dirty="0"/>
              <a:t>отметил, что Компании "Д" необходимо было предоставить Компании "С" полную и достоверную информацию о недвижимости перед заключением договора.</a:t>
            </a:r>
          </a:p>
        </p:txBody>
      </p:sp>
    </p:spTree>
    <p:extLst>
      <p:ext uri="{BB962C8B-B14F-4D97-AF65-F5344CB8AC3E}">
        <p14:creationId xmlns:p14="http://schemas.microsoft.com/office/powerpoint/2010/main" val="3635007859"/>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32.  Заключение договора</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30088" y="692696"/>
            <a:ext cx="9144000" cy="6165304"/>
          </a:xfrm>
        </p:spPr>
        <p:txBody>
          <a:bodyPr>
            <a:normAutofit fontScale="40000" lnSpcReduction="20000"/>
          </a:bodyPr>
          <a:lstStyle/>
          <a:p>
            <a:pPr marL="0" indent="0">
              <a:buNone/>
            </a:pPr>
            <a:r>
              <a:rPr lang="ru-RU" sz="4000" b="1" dirty="0"/>
              <a:t>ГК РФ Статья 434.1. Переговоры о заключении </a:t>
            </a:r>
            <a:r>
              <a:rPr lang="ru-RU" sz="4000" b="1" dirty="0" smtClean="0"/>
              <a:t>договора</a:t>
            </a:r>
          </a:p>
          <a:p>
            <a:r>
              <a:rPr lang="ru-RU" sz="2900" u="sng" dirty="0" smtClean="0">
                <a:solidFill>
                  <a:prstClr val="black">
                    <a:lumMod val="50000"/>
                    <a:lumOff val="50000"/>
                  </a:prstClr>
                </a:solidFill>
              </a:rPr>
              <a:t>Объект</a:t>
            </a:r>
            <a:r>
              <a:rPr lang="ru-RU" sz="2900" dirty="0" smtClean="0">
                <a:solidFill>
                  <a:prstClr val="black">
                    <a:lumMod val="50000"/>
                    <a:lumOff val="50000"/>
                  </a:prstClr>
                </a:solidFill>
              </a:rPr>
              <a:t>: </a:t>
            </a:r>
            <a:r>
              <a:rPr lang="ru-RU" sz="2900" dirty="0">
                <a:solidFill>
                  <a:prstClr val="black">
                    <a:lumMod val="50000"/>
                    <a:lumOff val="50000"/>
                  </a:prstClr>
                </a:solidFill>
              </a:rPr>
              <a:t>Сфера п</a:t>
            </a:r>
            <a:r>
              <a:rPr lang="ru-RU" sz="2900" dirty="0" smtClean="0">
                <a:solidFill>
                  <a:prstClr val="black">
                    <a:lumMod val="50000"/>
                    <a:lumOff val="50000"/>
                  </a:prstClr>
                </a:solidFill>
              </a:rPr>
              <a:t>ереговоров </a:t>
            </a:r>
            <a:r>
              <a:rPr lang="ru-RU" sz="2900" dirty="0">
                <a:solidFill>
                  <a:prstClr val="black">
                    <a:lumMod val="50000"/>
                    <a:lumOff val="50000"/>
                  </a:prstClr>
                </a:solidFill>
              </a:rPr>
              <a:t>о заключении </a:t>
            </a:r>
            <a:r>
              <a:rPr lang="ru-RU" sz="2900" dirty="0" smtClean="0">
                <a:solidFill>
                  <a:prstClr val="black">
                    <a:lumMod val="50000"/>
                    <a:lumOff val="50000"/>
                  </a:prstClr>
                </a:solidFill>
              </a:rPr>
              <a:t>договора</a:t>
            </a:r>
          </a:p>
          <a:p>
            <a:r>
              <a:rPr lang="ru-RU" sz="2900" u="sng" dirty="0" smtClean="0">
                <a:solidFill>
                  <a:prstClr val="black">
                    <a:lumMod val="50000"/>
                    <a:lumOff val="50000"/>
                  </a:prstClr>
                </a:solidFill>
              </a:rPr>
              <a:t>Объективная </a:t>
            </a:r>
            <a:r>
              <a:rPr lang="ru-RU" sz="2900" u="sng" dirty="0">
                <a:solidFill>
                  <a:prstClr val="black">
                    <a:lumMod val="50000"/>
                    <a:lumOff val="50000"/>
                  </a:prstClr>
                </a:solidFill>
              </a:rPr>
              <a:t>сторона: </a:t>
            </a:r>
          </a:p>
          <a:p>
            <a:pPr marL="0" indent="0">
              <a:buNone/>
            </a:pPr>
            <a:r>
              <a:rPr lang="ru-RU" sz="2900" dirty="0"/>
              <a:t>Если иное не предусмотрено законом или договором, граждане и юридические лица свободны в проведении переговоров о заключении договора, самостоятельно несут расходы, связанные с их проведением, и не отвечают за то, что соглашение не достигнуто.</a:t>
            </a:r>
          </a:p>
          <a:p>
            <a:pPr marL="0" indent="0">
              <a:buNone/>
            </a:pPr>
            <a:r>
              <a:rPr lang="ru-RU" sz="2900" dirty="0" smtClean="0"/>
              <a:t>При </a:t>
            </a:r>
            <a:r>
              <a:rPr lang="ru-RU" sz="2900" dirty="0"/>
              <a:t>вступлении в переговоры о заключении договора, в ходе их проведения и по их завершении стороны обязаны действовать добросовестно, в частности не допускать вступление в переговоры о заключении договора или их продолжение при заведомом отсутствии намерения достичь соглашения с другой стороной. Недобросовестными действиями при проведении переговоров предполагаются:</a:t>
            </a:r>
          </a:p>
          <a:p>
            <a:pPr marL="0" indent="0">
              <a:buNone/>
            </a:pPr>
            <a:r>
              <a:rPr lang="ru-RU" sz="2900" dirty="0"/>
              <a:t>1) предоставление стороне неполной или недостоверной информации, в том числе умолчание об обстоятельствах, которые в силу характера договора должны быть доведены до сведения другой стороны;</a:t>
            </a:r>
          </a:p>
          <a:p>
            <a:pPr marL="0" indent="0">
              <a:buNone/>
            </a:pPr>
            <a:r>
              <a:rPr lang="ru-RU" sz="2900" dirty="0" smtClean="0"/>
              <a:t>2) </a:t>
            </a:r>
            <a:r>
              <a:rPr lang="ru-RU" sz="2900" dirty="0"/>
              <a:t>внезапное и неоправданное прекращение переговоров о заключении договора при таких обстоятельствах, при которых другая сторона переговоров не могла разумно этого ожидать.</a:t>
            </a:r>
          </a:p>
          <a:p>
            <a:pPr marL="0" indent="0">
              <a:buNone/>
            </a:pPr>
            <a:r>
              <a:rPr lang="ru-RU" sz="2900" dirty="0"/>
              <a:t>3. Сторона, которая ведет или прерывает переговоры о заключении договора недобросовестно, </a:t>
            </a:r>
            <a:r>
              <a:rPr lang="ru-RU" sz="2900" dirty="0" smtClean="0"/>
              <a:t>обязана возместить</a:t>
            </a:r>
            <a:r>
              <a:rPr lang="ru-RU" sz="2900" dirty="0"/>
              <a:t> другой стороне причиненные этим убытки</a:t>
            </a:r>
            <a:r>
              <a:rPr lang="ru-RU" sz="2900" dirty="0" smtClean="0"/>
              <a:t>.</a:t>
            </a:r>
          </a:p>
          <a:p>
            <a:r>
              <a:rPr lang="ru-RU" sz="2900" u="sng" dirty="0" smtClean="0">
                <a:solidFill>
                  <a:prstClr val="black">
                    <a:lumMod val="50000"/>
                    <a:lumOff val="50000"/>
                  </a:prstClr>
                </a:solidFill>
              </a:rPr>
              <a:t>Субъект</a:t>
            </a:r>
            <a:r>
              <a:rPr lang="ru-RU" sz="2900" u="sng" dirty="0">
                <a:solidFill>
                  <a:prstClr val="black">
                    <a:lumMod val="50000"/>
                    <a:lumOff val="50000"/>
                  </a:prstClr>
                </a:solidFill>
              </a:rPr>
              <a:t>: </a:t>
            </a:r>
          </a:p>
          <a:p>
            <a:pPr>
              <a:buFont typeface="Courier New" pitchFamily="49" charset="0"/>
              <a:buChar char="o"/>
            </a:pPr>
            <a:r>
              <a:rPr lang="ru-RU" sz="2900" dirty="0"/>
              <a:t>Стороны договора: Это лица, которые будут участвовать в договоре и иметь права и обязательства по нему. Например, продавец и покупатель, арендодатель и арендатор. </a:t>
            </a:r>
            <a:endParaRPr lang="ru-RU" sz="2900" dirty="0" smtClean="0"/>
          </a:p>
          <a:p>
            <a:pPr>
              <a:buFont typeface="Courier New" pitchFamily="49" charset="0"/>
              <a:buChar char="o"/>
            </a:pPr>
            <a:r>
              <a:rPr lang="ru-RU" sz="2900" dirty="0" smtClean="0"/>
              <a:t>Представители </a:t>
            </a:r>
            <a:r>
              <a:rPr lang="ru-RU" sz="2900" dirty="0"/>
              <a:t>сторон: Это лица, которые уполномочены от имени сторон вести переговоры и подписывать договор. Например, руководитель компании или юрист</a:t>
            </a:r>
            <a:r>
              <a:rPr lang="ru-RU" sz="2900" dirty="0" smtClean="0"/>
              <a:t>.</a:t>
            </a:r>
          </a:p>
          <a:p>
            <a:pPr>
              <a:buFont typeface="Courier New" pitchFamily="49" charset="0"/>
              <a:buChar char="o"/>
            </a:pPr>
            <a:r>
              <a:rPr lang="ru-RU" sz="2900" dirty="0" smtClean="0"/>
              <a:t>Посредники</a:t>
            </a:r>
            <a:r>
              <a:rPr lang="ru-RU" sz="2900" dirty="0"/>
              <a:t>: Это лица, которые помогают сторонам договориться и заключить договор. Например, риелтор, юрист, консультант</a:t>
            </a:r>
            <a:r>
              <a:rPr lang="ru-RU" sz="2900" dirty="0" smtClean="0"/>
              <a:t>.</a:t>
            </a:r>
          </a:p>
          <a:p>
            <a:pPr>
              <a:buFont typeface="Courier New" pitchFamily="49" charset="0"/>
              <a:buChar char="o"/>
            </a:pPr>
            <a:r>
              <a:rPr lang="ru-RU" sz="2900" dirty="0" smtClean="0"/>
              <a:t>Третьи </a:t>
            </a:r>
            <a:r>
              <a:rPr lang="ru-RU" sz="2900" dirty="0"/>
              <a:t>лица: Это лица, которые не являются сторонами договора, но могут оказывать влияние на переговоры. Например, регуляторные органы, банки, инвесторы.</a:t>
            </a:r>
          </a:p>
          <a:p>
            <a:r>
              <a:rPr lang="ru-RU" sz="2900" u="sng" dirty="0">
                <a:solidFill>
                  <a:prstClr val="black">
                    <a:lumMod val="50000"/>
                    <a:lumOff val="50000"/>
                  </a:prstClr>
                </a:solidFill>
              </a:rPr>
              <a:t>Субъективная сторона:</a:t>
            </a:r>
          </a:p>
          <a:p>
            <a:pPr>
              <a:buFont typeface="Courier New" pitchFamily="49" charset="0"/>
              <a:buChar char="o"/>
            </a:pPr>
            <a:r>
              <a:rPr lang="ru-RU" sz="2900" dirty="0"/>
              <a:t>Умысел</a:t>
            </a:r>
          </a:p>
          <a:p>
            <a:pPr marL="0" indent="0">
              <a:buNone/>
            </a:pPr>
            <a:r>
              <a:rPr lang="ru-RU" sz="2900" i="1" dirty="0"/>
              <a:t>Пример:</a:t>
            </a:r>
          </a:p>
          <a:p>
            <a:pPr marL="0" indent="0">
              <a:buNone/>
            </a:pPr>
            <a:r>
              <a:rPr lang="ru-RU" sz="2900" dirty="0"/>
              <a:t>Представление ложной информации о своем финансовом положении или о качестве товара или услуги</a:t>
            </a:r>
            <a:r>
              <a:rPr lang="ru-RU" sz="2900" dirty="0" smtClean="0"/>
              <a:t>.</a:t>
            </a:r>
          </a:p>
          <a:p>
            <a:pPr>
              <a:buFont typeface="Courier New" pitchFamily="49" charset="0"/>
              <a:buChar char="o"/>
            </a:pPr>
            <a:r>
              <a:rPr lang="ru-RU" sz="2900" dirty="0" smtClean="0"/>
              <a:t>Неосторожность</a:t>
            </a:r>
            <a:endParaRPr lang="ru-RU" sz="2900" dirty="0"/>
          </a:p>
          <a:p>
            <a:pPr marL="0" indent="0">
              <a:buNone/>
            </a:pPr>
            <a:r>
              <a:rPr lang="ru-RU" sz="2900" i="1" dirty="0"/>
              <a:t>Пример:</a:t>
            </a:r>
          </a:p>
          <a:p>
            <a:pPr marL="0" indent="0">
              <a:buNone/>
            </a:pPr>
            <a:r>
              <a:rPr lang="ru-RU" sz="2900" dirty="0"/>
              <a:t>Не уточнение важных деталей договора, которые могут иметь существенное значение в будущем</a:t>
            </a:r>
            <a:r>
              <a:rPr lang="ru-RU" sz="2900" dirty="0" smtClean="0"/>
              <a:t>.</a:t>
            </a:r>
          </a:p>
          <a:p>
            <a:r>
              <a:rPr lang="ru-RU" sz="2900" u="sng" dirty="0" smtClean="0"/>
              <a:t>Предмет</a:t>
            </a:r>
            <a:r>
              <a:rPr lang="ru-RU" sz="2900" dirty="0"/>
              <a:t>: договор</a:t>
            </a:r>
          </a:p>
          <a:p>
            <a:endParaRPr lang="ru-RU" dirty="0"/>
          </a:p>
        </p:txBody>
      </p:sp>
    </p:spTree>
    <p:extLst>
      <p:ext uri="{BB962C8B-B14F-4D97-AF65-F5344CB8AC3E}">
        <p14:creationId xmlns:p14="http://schemas.microsoft.com/office/powerpoint/2010/main" val="3113168030"/>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latin typeface="Times New Roman"/>
                <a:ea typeface="Times New Roman"/>
              </a:rPr>
              <a:t>32.  Заключение договора</a:t>
            </a:r>
            <a:br>
              <a:rPr lang="ru-RU" sz="4000" dirty="0">
                <a:effectLst>
                  <a:outerShdw blurRad="38100" dist="38100" dir="2700000" algn="tl">
                    <a:srgbClr val="000000">
                      <a:alpha val="43137"/>
                    </a:srgbClr>
                  </a:outerShdw>
                </a:effectLst>
                <a:latin typeface="Times New Roman"/>
                <a:ea typeface="Times New Roman"/>
              </a:rPr>
            </a:br>
            <a:endParaRPr lang="ru-RU" sz="4000" dirty="0"/>
          </a:p>
        </p:txBody>
      </p:sp>
      <p:sp>
        <p:nvSpPr>
          <p:cNvPr id="3" name="Объект 2"/>
          <p:cNvSpPr>
            <a:spLocks noGrp="1"/>
          </p:cNvSpPr>
          <p:nvPr>
            <p:ph idx="1"/>
          </p:nvPr>
        </p:nvSpPr>
        <p:spPr>
          <a:xfrm>
            <a:off x="0" y="836712"/>
            <a:ext cx="9144000" cy="6021288"/>
          </a:xfrm>
        </p:spPr>
        <p:txBody>
          <a:bodyPr>
            <a:normAutofit fontScale="47500" lnSpcReduction="20000"/>
          </a:bodyPr>
          <a:lstStyle/>
          <a:p>
            <a:pPr marL="0" indent="0">
              <a:buNone/>
            </a:pPr>
            <a:r>
              <a:rPr lang="ru-RU" sz="2900" b="1" dirty="0"/>
              <a:t>ГК РФ Статья 434.1. Переговоры о заключении договора</a:t>
            </a:r>
          </a:p>
          <a:p>
            <a:r>
              <a:rPr lang="ru-RU" dirty="0"/>
              <a:t>Комментируемая статья была введена Федеральным законом от 08.03.2015 N 42-ФЗ. Заключению любого договора предшествует так называемая преддоговорная стадия, когда проводятся предварительные переговоры о возможном заключении договора, которые совсем не обязательно приведут к положительному результату.</a:t>
            </a:r>
          </a:p>
          <a:p>
            <a:r>
              <a:rPr lang="ru-RU" dirty="0"/>
              <a:t>В п. 1 комментируемой статьи установлено, что участники переговоров (граждане и юридические лица) самостоятельно несут расходы, связанные с их проведением, и не отвечают за то, что соглашение не достигнуто. Другими словами, речь идет о том, что если стороны в течение длительного времени вели переговоры, изучали условия будущего договора, для чего дополнительно приглашали специалистов (например, юристов) и таким образом понесли значительные расходы, а договор так и не был заключен, то участники переговоров несут связанные с этим убытки.</a:t>
            </a:r>
          </a:p>
          <a:p>
            <a:r>
              <a:rPr lang="ru-RU" dirty="0"/>
              <a:t>Пункт 2 комментируемой статьи возлагает обязанность на участников переговоров о заключении договора, в ходе их проведения и по их завершении стороны действовать добросовестно (см. комментарий к п. 3 и п. 4 ст. 1), в частности не допускать вступление в переговоры о заключении договора или их продолжение при заведомом отсутствии намерения достичь соглашения с другой стороной.</a:t>
            </a:r>
          </a:p>
          <a:p>
            <a:r>
              <a:rPr lang="ru-RU" dirty="0"/>
              <a:t>В абзаце 2 п. 2 комментируемой статьи перечисляется какие именно действия участников переговоров считаются недобросовестными. Указанный перечень является исчерпывающим.</a:t>
            </a:r>
          </a:p>
          <a:p>
            <a:r>
              <a:rPr lang="ru-RU" dirty="0"/>
              <a:t>В п. 4 комментируемой статьи регулируются вопросы, связанные с получением сторонами конфиденциальной информации при проведении предварительных переговорах о заключении договора.</a:t>
            </a:r>
          </a:p>
          <a:p>
            <a:r>
              <a:rPr lang="ru-RU" dirty="0"/>
              <a:t>На участников переговоров о заключении договора возлагается обязанность не раскрывать информацию, которая передается ей другой стороной в качестве конфиденциальной, и не использовать ее ненадлежащим образом для своих целей независимо от того, будет ли заключен договор.</a:t>
            </a:r>
          </a:p>
          <a:p>
            <a:r>
              <a:rPr lang="ru-RU" dirty="0"/>
              <a:t>Согласно п. 5 комментируемой статьи стороны могут заключить соглашение о добросовестном порядке ведения переговоров (процедуре переговоров).</a:t>
            </a:r>
          </a:p>
          <a:p>
            <a:r>
              <a:rPr lang="ru-RU" dirty="0"/>
              <a:t>Соглашение о процедуре переговоров по своей сути - это гражданский договор, в силу которого стороны обязуются принять меры по организации процедуры переговоров для заключения основного договора (в частности, участвовать в разработке документов переговоров, нести расходы на стадии переговоров, соблюдать конфиденциальность переговоров и др.) в объеме, предусмотренном соглашением. Среди условий, составляющих содержание соглашения о порядке ведения переговоров, законодатель особо выделяет порядок распределения расходов на ведение переговоров и возможность устанавливать неустойку за нарушение предусмотренных в нем положений.</a:t>
            </a:r>
          </a:p>
          <a:p>
            <a:r>
              <a:rPr lang="ru-RU" dirty="0"/>
              <a:t> п. 6 комментируемой статьи сделано исключение в отношении обязанности стороны возместить убытки, причиненные другой стороне за недобросовестные действия (п. 3 комментируемой статьи) и разглашение конфиденциальной информации (п. 4 комментируемой статьи), которое сделано в отношении граждан, признаваемых потребителями в соответствии с законодательством о защите прав потребителей</a:t>
            </a:r>
            <a:r>
              <a:rPr lang="ru-RU" dirty="0" smtClean="0"/>
              <a:t>.</a:t>
            </a:r>
          </a:p>
          <a:p>
            <a:r>
              <a:rPr lang="ru-RU" dirty="0"/>
              <a:t>Согласно п. 7 комментируемой статьи данная статья подлежит применению независимо от того, был ли заключен сторонами договор по результатам переговоров.</a:t>
            </a:r>
          </a:p>
          <a:p>
            <a:r>
              <a:rPr lang="ru-RU" dirty="0"/>
              <a:t>Из этого следует, что даже если договор впоследствии был заключен несмотря на недобросовестное ведение переговоров, это обстоятельство не исключает возможности последующего взыскания убытков с контрагента, действовавшего недобросовестно в переговорном процессе.</a:t>
            </a:r>
          </a:p>
          <a:p>
            <a:r>
              <a:rPr lang="ru-RU" dirty="0" smtClean="0"/>
              <a:t>Согласно </a:t>
            </a:r>
            <a:r>
              <a:rPr lang="ru-RU" dirty="0"/>
              <a:t>п. 8 комментируемой статьи факт причинения вреда при проведении предварительных переговорах о заключении договора может служить основанием для возникновения внедоговорной (</a:t>
            </a:r>
            <a:r>
              <a:rPr lang="ru-RU" dirty="0" err="1"/>
              <a:t>деликтной</a:t>
            </a:r>
            <a:r>
              <a:rPr lang="ru-RU" dirty="0"/>
              <a:t>) ответственности в соответствии с правилами гл. 59 ГК РФ.</a:t>
            </a:r>
          </a:p>
          <a:p>
            <a:endParaRPr lang="ru-RU" dirty="0"/>
          </a:p>
        </p:txBody>
      </p:sp>
    </p:spTree>
    <p:extLst>
      <p:ext uri="{BB962C8B-B14F-4D97-AF65-F5344CB8AC3E}">
        <p14:creationId xmlns:p14="http://schemas.microsoft.com/office/powerpoint/2010/main" val="3594817134"/>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32.  Заключение договора</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7608" y="764705"/>
            <a:ext cx="9136391" cy="6093296"/>
          </a:xfrm>
        </p:spPr>
        <p:txBody>
          <a:bodyPr>
            <a:normAutofit fontScale="70000" lnSpcReduction="20000"/>
          </a:bodyPr>
          <a:lstStyle/>
          <a:p>
            <a:pPr marL="0" lvl="0" indent="0" algn="ctr">
              <a:buNone/>
            </a:pPr>
            <a:r>
              <a:rPr lang="ru-RU" sz="3200" i="1" u="sng" dirty="0">
                <a:solidFill>
                  <a:prstClr val="black">
                    <a:lumMod val="50000"/>
                    <a:lumOff val="50000"/>
                  </a:prstClr>
                </a:solidFill>
              </a:rPr>
              <a:t>Судебная практика</a:t>
            </a:r>
          </a:p>
          <a:p>
            <a:pPr marL="0" lvl="0" indent="0" algn="ctr">
              <a:buNone/>
            </a:pPr>
            <a:r>
              <a:rPr lang="ru-RU" sz="3200" b="1" dirty="0">
                <a:solidFill>
                  <a:prstClr val="black">
                    <a:lumMod val="50000"/>
                    <a:lumOff val="50000"/>
                  </a:prstClr>
                </a:solidFill>
              </a:rPr>
              <a:t>ГК РФ Статья </a:t>
            </a:r>
            <a:r>
              <a:rPr lang="ru-RU" sz="3200" b="1" dirty="0"/>
              <a:t>434.1</a:t>
            </a:r>
          </a:p>
          <a:p>
            <a:pPr marL="0" lvl="0" indent="0" algn="ctr">
              <a:buNone/>
            </a:pPr>
            <a:endParaRPr lang="ru-RU" b="1" dirty="0">
              <a:solidFill>
                <a:prstClr val="black">
                  <a:lumMod val="50000"/>
                  <a:lumOff val="50000"/>
                </a:prstClr>
              </a:solidFill>
            </a:endParaRPr>
          </a:p>
          <a:p>
            <a:r>
              <a:rPr lang="ru-RU" dirty="0"/>
              <a:t>Недействительность договора из-за умышленного введения в заблуждение</a:t>
            </a:r>
          </a:p>
          <a:p>
            <a:pPr marL="0" lvl="0" indent="0">
              <a:buNone/>
            </a:pPr>
            <a:r>
              <a:rPr lang="ru-RU" u="sng" dirty="0">
                <a:solidFill>
                  <a:prstClr val="black">
                    <a:lumMod val="50000"/>
                    <a:lumOff val="50000"/>
                  </a:prstClr>
                </a:solidFill>
              </a:rPr>
              <a:t>Суть спора: </a:t>
            </a:r>
          </a:p>
          <a:p>
            <a:pPr marL="0" lvl="0" indent="0">
              <a:buNone/>
            </a:pPr>
            <a:r>
              <a:rPr lang="ru-RU" dirty="0"/>
              <a:t>Компания "А" продавала оборудование компании "Б". В процессе переговоров "А" умышленно скрыла от "Б" информацию о дефектах оборудования. Компания "Б" заключила договор и впоследствии обнаружила дефекты.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договор недействительным, так как "А" умышленно ввела "Б" в заблуждение. "А" была обязана возместить убытки "Б".</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Недействительность договора из-за нарушения принципа </a:t>
            </a:r>
            <a:r>
              <a:rPr lang="ru-RU" dirty="0" smtClean="0"/>
              <a:t>добросовестности</a:t>
            </a:r>
          </a:p>
          <a:p>
            <a:pPr mar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p>
          <a:p>
            <a:pPr marL="0" lvl="0" indent="0" algn="r">
              <a:buNone/>
            </a:pPr>
            <a:r>
              <a:rPr lang="ru-RU" dirty="0"/>
              <a:t>Гражданин "С" хотел купить квартиру у гражданина "Д". В процессе переговоров "Д" скрыл от "С" информацию о том, что квартира находится в ипотеке. "С" заключил договор и впоследствии узнал об ипотеке.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договор недействительным, так как "Д" нарушил принцип добросовестности в переговорах. "Д" был обязан возместить убытки "С".</a:t>
            </a:r>
          </a:p>
        </p:txBody>
      </p:sp>
    </p:spTree>
    <p:extLst>
      <p:ext uri="{BB962C8B-B14F-4D97-AF65-F5344CB8AC3E}">
        <p14:creationId xmlns:p14="http://schemas.microsoft.com/office/powerpoint/2010/main" val="30203997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  Граждане (физические лица)</a:t>
            </a: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lvl="0" indent="0">
              <a:buNone/>
            </a:pPr>
            <a:r>
              <a:rPr lang="ru-RU" sz="2900" b="1" dirty="0">
                <a:solidFill>
                  <a:prstClr val="black">
                    <a:lumMod val="50000"/>
                    <a:lumOff val="50000"/>
                  </a:prstClr>
                </a:solidFill>
              </a:rPr>
              <a:t>ГК РФ Статья 23. Предпринимательская деятельность гражданина</a:t>
            </a:r>
          </a:p>
          <a:p>
            <a:r>
              <a:rPr lang="ru-RU" dirty="0"/>
              <a:t>Одним из важных прав гражданина, входящих в содержание его правоспособности, является право на занятие предпринимательской деятельностью, под которой понимается самостоятельная, осуществляемая на свой риск деятельность, направленная на систематическое получение прибыли от пользования имуществом, продажи товаров, выполнения работ или оказания услуг (см. комментарий к ст. 2).</a:t>
            </a:r>
          </a:p>
          <a:p>
            <a:r>
              <a:rPr lang="ru-RU" dirty="0"/>
              <a:t>Пункт 1 комментируемой статьи устанавливает, что гражданин может заниматься предпринимательской деятельностью без образования юридического лица, т.е. как индивидуальный предприниматель, с момента государственной регистрации в этом качестве.</a:t>
            </a:r>
          </a:p>
          <a:p>
            <a:r>
              <a:rPr lang="ru-RU" dirty="0"/>
              <a:t>Учитывая, что гражданин, занимающийся предпринимательской деятельностью, но не прошедший государственную регистрацию в качестве индивидуального предпринимателя, не приобретает в связи с занятием этой деятельностью статуса предпринимателя, споры с участием таких лиц, в </a:t>
            </a:r>
            <a:r>
              <a:rPr lang="ru-RU" dirty="0" err="1"/>
              <a:t>т.ч</a:t>
            </a:r>
            <a:r>
              <a:rPr lang="ru-RU" dirty="0"/>
              <a:t>. связанные с осуществлением ими предпринимательской деятельности, подведомственны суду общей юрисдикции</a:t>
            </a:r>
            <a:r>
              <a:rPr lang="ru-RU" dirty="0" smtClean="0"/>
              <a:t>.</a:t>
            </a:r>
          </a:p>
          <a:p>
            <a:r>
              <a:rPr lang="ru-RU" dirty="0"/>
              <a:t>Согласно п. 3 ст. 23 ГК РФ к предпринимательской деятельности граждан, осуществляемой без образования юридического лица, применяются правила ГК РФ, которые регулируют деятельность юридических лиц, являющихся коммерческими организациями. Однако эта норма носит диспозитивный характер и иное может вытекать из закона, иных правовых актов или существа правоотношения</a:t>
            </a:r>
            <a:r>
              <a:rPr lang="ru-RU" dirty="0" smtClean="0"/>
              <a:t>.</a:t>
            </a:r>
          </a:p>
          <a:p>
            <a:r>
              <a:rPr lang="ru-RU" dirty="0"/>
              <a:t>Из п. 4 комментируемой статьи следует, что гражданин, осуществляющий предпринимательскую деятельность без образования юридического лица с нарушением требований п. 1 комментируемой статьи о государственной регистрации в качестве индивидуального предпринимателя, не вправе ссылаться в отношении заключенных им при этом сделок на то, что он не является предпринимателем</a:t>
            </a:r>
            <a:r>
              <a:rPr lang="ru-RU" dirty="0" smtClean="0"/>
              <a:t>.</a:t>
            </a:r>
          </a:p>
          <a:p>
            <a:r>
              <a:rPr lang="ru-RU" dirty="0"/>
              <a:t>Крестьянское (фермерское) хозяйство (КФХ) представляет собой особую форму хозяйствования, присущую аграрному производству и сельскому укладу жизни.</a:t>
            </a:r>
          </a:p>
          <a:p>
            <a:r>
              <a:rPr lang="ru-RU" dirty="0"/>
              <a:t>В отношении крестьянских (фермерских) хозяйств законодатель предоставил две модели существования. Как и ранее, любое физическое лицо вправе заниматься производственной или иной хозяйственной деятельностью в области сельского хозяйства без образования юридического лица на основе соглашения о создании крестьянского (фермерского) хозяйства, заключенного в соответствии с Законом о крестьянском (фермерском) хозяйстве. В таких случаях главой крестьянского (фермерского) хозяйства может быть гражданин, зарегистрированный в качестве индивидуального предпринимателя. Именно об этом идет речь в п. 5 комментируемой статьи.</a:t>
            </a:r>
          </a:p>
          <a:p>
            <a:endParaRPr lang="ru-RU" dirty="0"/>
          </a:p>
        </p:txBody>
      </p:sp>
    </p:spTree>
    <p:extLst>
      <p:ext uri="{BB962C8B-B14F-4D97-AF65-F5344CB8AC3E}">
        <p14:creationId xmlns:p14="http://schemas.microsoft.com/office/powerpoint/2010/main" val="168408859"/>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600200"/>
          </a:xfrm>
        </p:spPr>
        <p:txBody>
          <a:bodyPr/>
          <a:lstStyle/>
          <a:p>
            <a:pPr>
              <a:lnSpc>
                <a:spcPct val="100000"/>
              </a:lnSpc>
            </a:pPr>
            <a:r>
              <a:rPr lang="ru-RU" sz="4000" dirty="0">
                <a:effectLst>
                  <a:outerShdw blurRad="38100" dist="38100" dir="2700000" algn="tl">
                    <a:srgbClr val="000000">
                      <a:alpha val="43137"/>
                    </a:srgbClr>
                  </a:outerShdw>
                </a:effectLst>
              </a:rPr>
              <a:t>33.  Изменение и расторжение договора</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196752"/>
            <a:ext cx="9144000" cy="5661248"/>
          </a:xfrm>
        </p:spPr>
        <p:txBody>
          <a:bodyPr>
            <a:normAutofit fontScale="70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изменения </a:t>
            </a:r>
            <a:r>
              <a:rPr lang="ru-RU" dirty="0">
                <a:solidFill>
                  <a:prstClr val="black">
                    <a:lumMod val="50000"/>
                    <a:lumOff val="50000"/>
                  </a:prstClr>
                </a:solidFill>
              </a:rPr>
              <a:t>и </a:t>
            </a:r>
            <a:r>
              <a:rPr lang="ru-RU" dirty="0" smtClean="0">
                <a:solidFill>
                  <a:prstClr val="black">
                    <a:lumMod val="50000"/>
                    <a:lumOff val="50000"/>
                  </a:prstClr>
                </a:solidFill>
              </a:rPr>
              <a:t>расторжения договора</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Изменение и расторжение договора возможны по соглашению сторон, если иное не предусмотрено настоящим Кодексом, другими законами или договором.</a:t>
            </a:r>
          </a:p>
          <a:p>
            <a:pPr marL="0" indent="0">
              <a:buNone/>
            </a:pPr>
            <a:r>
              <a:rPr lang="ru-RU" dirty="0"/>
              <a:t>Многосторонним договором, исполнение которого связано с осуществлением всеми его сторонами предпринимательской деятельности, может быть предусмотрена возможность изменения или расторжения такого договора по соглашению как всех, так и большинства лиц, участвующих в указанном договоре, если иное не установлено законом. В указанном в настоящем абзаце договоре может быть предусмотрен порядок определения такого большинства</a:t>
            </a:r>
            <a:r>
              <a:rPr lang="ru-RU" dirty="0" smtClean="0"/>
              <a:t>.</a:t>
            </a:r>
          </a:p>
          <a:p>
            <a:pPr marL="0" indent="0">
              <a:buNone/>
            </a:pPr>
            <a:r>
              <a:rPr lang="ru-RU" dirty="0"/>
              <a:t>По требованию одной из сторон договор может быть изменен или расторгнут по решению суда только:</a:t>
            </a:r>
          </a:p>
          <a:p>
            <a:pPr marL="0" indent="0">
              <a:buNone/>
            </a:pPr>
            <a:r>
              <a:rPr lang="ru-RU" dirty="0" smtClean="0"/>
              <a:t>1</a:t>
            </a:r>
            <a:r>
              <a:rPr lang="ru-RU" dirty="0"/>
              <a:t>) при существенном нарушении договора другой стороной;</a:t>
            </a:r>
          </a:p>
          <a:p>
            <a:pPr marL="0" indent="0">
              <a:buNone/>
            </a:pPr>
            <a:r>
              <a:rPr lang="ru-RU" dirty="0"/>
              <a:t>2) в иных случаях, предусмотренных настоящим </a:t>
            </a:r>
            <a:r>
              <a:rPr lang="ru-RU" dirty="0" smtClean="0"/>
              <a:t>Кодексом, </a:t>
            </a:r>
            <a:r>
              <a:rPr lang="ru-RU" dirty="0"/>
              <a:t>другими </a:t>
            </a:r>
            <a:r>
              <a:rPr lang="ru-RU" dirty="0" smtClean="0"/>
              <a:t>законами</a:t>
            </a:r>
            <a:r>
              <a:rPr lang="ru-RU" dirty="0"/>
              <a:t> или договором.</a:t>
            </a:r>
            <a:endParaRPr lang="ru-RU" dirty="0" smtClean="0"/>
          </a:p>
          <a:p>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Стороны </a:t>
            </a:r>
            <a:r>
              <a:rPr lang="ru-RU" dirty="0" smtClean="0"/>
              <a:t>договора, </a:t>
            </a:r>
            <a:r>
              <a:rPr lang="ru-RU" dirty="0"/>
              <a:t>Третьи </a:t>
            </a:r>
            <a:r>
              <a:rPr lang="ru-RU" dirty="0" smtClean="0"/>
              <a:t>лица, Суд.</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договор.</a:t>
            </a:r>
          </a:p>
          <a:p>
            <a:endParaRPr lang="ru-RU" dirty="0"/>
          </a:p>
        </p:txBody>
      </p:sp>
    </p:spTree>
    <p:extLst>
      <p:ext uri="{BB962C8B-B14F-4D97-AF65-F5344CB8AC3E}">
        <p14:creationId xmlns:p14="http://schemas.microsoft.com/office/powerpoint/2010/main" val="1429562616"/>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33.  Изменение и расторжение договора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rmAutofit fontScale="47500" lnSpcReduction="20000"/>
          </a:bodyPr>
          <a:lstStyle/>
          <a:p>
            <a:pPr lvl="0"/>
            <a:r>
              <a:rPr lang="ru-RU" sz="3200" dirty="0">
                <a:solidFill>
                  <a:prstClr val="black">
                    <a:lumMod val="50000"/>
                    <a:lumOff val="50000"/>
                  </a:prstClr>
                </a:solidFill>
              </a:rPr>
              <a:t>Объект</a:t>
            </a:r>
            <a:r>
              <a:rPr lang="ru-RU" sz="2000" dirty="0">
                <a:solidFill>
                  <a:prstClr val="black">
                    <a:lumMod val="50000"/>
                    <a:lumOff val="50000"/>
                  </a:prstClr>
                </a:solidFill>
              </a:rPr>
              <a:t>: </a:t>
            </a:r>
          </a:p>
          <a:p>
            <a:pPr marL="0" lvl="0" indent="0">
              <a:buNone/>
            </a:pPr>
            <a:r>
              <a:rPr lang="ru-RU" sz="2500" dirty="0">
                <a:solidFill>
                  <a:prstClr val="black">
                    <a:lumMod val="50000"/>
                    <a:lumOff val="50000"/>
                  </a:prstClr>
                </a:solidFill>
              </a:rPr>
              <a:t>Объектом является сфера изменения и расторжения договора</a:t>
            </a:r>
          </a:p>
          <a:p>
            <a:pPr marL="0" lvl="0" indent="0">
              <a:buNone/>
            </a:pPr>
            <a:endParaRPr lang="ru-RU" sz="2000" dirty="0">
              <a:solidFill>
                <a:prstClr val="black">
                  <a:lumMod val="50000"/>
                  <a:lumOff val="50000"/>
                </a:prstClr>
              </a:solidFill>
            </a:endParaRPr>
          </a:p>
          <a:p>
            <a:pPr lvl="0"/>
            <a:r>
              <a:rPr lang="ru-RU" sz="3200" dirty="0">
                <a:solidFill>
                  <a:prstClr val="black">
                    <a:lumMod val="50000"/>
                    <a:lumOff val="50000"/>
                  </a:prstClr>
                </a:solidFill>
              </a:rPr>
              <a:t>Объективная сторона: </a:t>
            </a:r>
          </a:p>
          <a:p>
            <a:pPr marL="0" indent="0">
              <a:buNone/>
            </a:pPr>
            <a:r>
              <a:rPr lang="ru-RU" sz="2500" dirty="0"/>
              <a:t>Предоставленное настоящим Кодексом, другими законами, иными правовыми актами или договором право на односторонний отказ от договора (исполнения договора</a:t>
            </a:r>
            <a:r>
              <a:rPr lang="ru-RU" sz="2500" dirty="0" smtClean="0"/>
              <a:t>)(ст. 310) может </a:t>
            </a:r>
            <a:r>
              <a:rPr lang="ru-RU" sz="2500" dirty="0"/>
              <a:t>быть осуществлено </a:t>
            </a:r>
            <a:r>
              <a:rPr lang="ru-RU" sz="2500" dirty="0" err="1"/>
              <a:t>управомоченной</a:t>
            </a:r>
            <a:r>
              <a:rPr lang="ru-RU" sz="2500" dirty="0"/>
              <a:t> стороной путем </a:t>
            </a:r>
            <a:r>
              <a:rPr lang="ru-RU" sz="2500" dirty="0" smtClean="0"/>
              <a:t>уведомления</a:t>
            </a:r>
            <a:r>
              <a:rPr lang="ru-RU" sz="2500" dirty="0"/>
              <a:t> другой стороны об отказе от договора (исполнения договора). Договор прекращается с момента получения данного уведомления, если иное не предусмотрено настоящим Кодексом, другими законами, иными правовыми актами или договором.</a:t>
            </a:r>
          </a:p>
          <a:p>
            <a:pPr marL="0" indent="0">
              <a:buNone/>
            </a:pPr>
            <a:r>
              <a:rPr lang="ru-RU" sz="2500" dirty="0" smtClean="0"/>
              <a:t>В </a:t>
            </a:r>
            <a:r>
              <a:rPr lang="ru-RU" sz="2500" dirty="0"/>
              <a:t>случае одностороннего отказа от договора (исполнения договора) полностью или частично, если такой отказ допускается, договор считается расторгнутым или измененным</a:t>
            </a:r>
            <a:r>
              <a:rPr lang="ru-RU" sz="2500" dirty="0" smtClean="0"/>
              <a:t>.</a:t>
            </a:r>
          </a:p>
          <a:p>
            <a:pPr marL="0" indent="0">
              <a:buNone/>
            </a:pPr>
            <a:r>
              <a:rPr lang="ru-RU" sz="2500" dirty="0"/>
              <a:t>Существенное изменение обстоятельств, из которых стороны исходили при заключении договора, является основанием для его изменения или расторжения, если иное не предусмотрено договором или не вытекает из его существа.</a:t>
            </a:r>
          </a:p>
          <a:p>
            <a:pPr marL="0" indent="0">
              <a:buNone/>
            </a:pPr>
            <a:r>
              <a:rPr lang="ru-RU" sz="2500" dirty="0" smtClean="0"/>
              <a:t>Изменение </a:t>
            </a:r>
            <a:r>
              <a:rPr lang="ru-RU" sz="2500" dirty="0"/>
              <a:t>обстоятельств признается существенным, когда они изменились настолько, что, если бы стороны могли это разумно предвидеть, договор вообще не был бы ими заключен или был бы заключен на значительно отличающихся условиях</a:t>
            </a:r>
            <a:r>
              <a:rPr lang="ru-RU" sz="2500" dirty="0" smtClean="0"/>
              <a:t>.</a:t>
            </a:r>
          </a:p>
          <a:p>
            <a:pPr marL="0" indent="0">
              <a:buNone/>
            </a:pPr>
            <a:r>
              <a:rPr lang="ru-RU" sz="2500" dirty="0"/>
              <a:t>Соглашение об изменении или о расторжении договора совершается в той же форме, что и договор, если из </a:t>
            </a:r>
            <a:r>
              <a:rPr lang="ru-RU" sz="2500" dirty="0" smtClean="0"/>
              <a:t>закона, </a:t>
            </a:r>
            <a:r>
              <a:rPr lang="ru-RU" sz="2500" dirty="0"/>
              <a:t>иных правовых актов, договора или </a:t>
            </a:r>
            <a:r>
              <a:rPr lang="ru-RU" sz="2500" dirty="0" smtClean="0"/>
              <a:t>обычаев</a:t>
            </a:r>
            <a:r>
              <a:rPr lang="ru-RU" sz="2500" dirty="0"/>
              <a:t> не вытекает иное.</a:t>
            </a:r>
          </a:p>
          <a:p>
            <a:pPr marL="0" indent="0">
              <a:buNone/>
            </a:pPr>
            <a:r>
              <a:rPr lang="ru-RU" sz="2500" dirty="0" smtClean="0"/>
              <a:t>Требование </a:t>
            </a:r>
            <a:r>
              <a:rPr lang="ru-RU" sz="2500" dirty="0"/>
              <a:t>об изменении или о расторжении договора может быть заявлено стороной в суд только после получения отказа другой стороны на предложение изменить или расторгнуть договор либо неполучения ответа в срок, указанный в предложении или установленный законом либо договором, а при его отсутствии - в тридцатидневный срок</a:t>
            </a:r>
            <a:r>
              <a:rPr lang="ru-RU" sz="2500" dirty="0" smtClean="0"/>
              <a:t>.</a:t>
            </a:r>
          </a:p>
          <a:p>
            <a:pPr marL="0" indent="0">
              <a:buNone/>
            </a:pPr>
            <a:r>
              <a:rPr lang="ru-RU" sz="2500" dirty="0" smtClean="0"/>
              <a:t>При </a:t>
            </a:r>
            <a:r>
              <a:rPr lang="ru-RU" sz="2500" dirty="0"/>
              <a:t>изменении договора обязательства сторон сохраняются в измененном виде.</a:t>
            </a:r>
          </a:p>
          <a:p>
            <a:pPr marL="0" indent="0">
              <a:buNone/>
            </a:pPr>
            <a:r>
              <a:rPr lang="ru-RU" sz="2500" dirty="0" smtClean="0"/>
              <a:t>При </a:t>
            </a:r>
            <a:r>
              <a:rPr lang="ru-RU" sz="2500" dirty="0"/>
              <a:t>расторжении договора обязательства сторон прекращаются, если </a:t>
            </a:r>
            <a:r>
              <a:rPr lang="ru-RU" sz="2500" dirty="0" smtClean="0"/>
              <a:t>иное</a:t>
            </a:r>
            <a:r>
              <a:rPr lang="ru-RU" sz="2500" dirty="0"/>
              <a:t> не предусмотрено законом, договором или не вытекает из </a:t>
            </a:r>
            <a:r>
              <a:rPr lang="ru-RU" sz="2500" dirty="0" smtClean="0"/>
              <a:t>существа </a:t>
            </a:r>
            <a:r>
              <a:rPr lang="ru-RU" sz="2500" dirty="0"/>
              <a:t>обязательства</a:t>
            </a:r>
            <a:r>
              <a:rPr lang="ru-RU" sz="2500" dirty="0" smtClean="0"/>
              <a:t>.</a:t>
            </a:r>
          </a:p>
          <a:p>
            <a:pPr marL="0" indent="0">
              <a:buNone/>
            </a:pPr>
            <a:r>
              <a:rPr lang="ru-RU" sz="2500" dirty="0"/>
              <a:t>В случае изменения или расторжения договора обязательства считаются измененными или прекращенными с момента заключения соглашения сторон об изменении или о расторжении договора, если иное не вытекает из соглашения</a:t>
            </a:r>
            <a:r>
              <a:rPr lang="ru-RU" sz="2500" dirty="0" smtClean="0"/>
              <a:t>.</a:t>
            </a:r>
          </a:p>
          <a:p>
            <a:pPr marL="0" indent="0">
              <a:buNone/>
            </a:pPr>
            <a:r>
              <a:rPr lang="ru-RU" sz="2500" dirty="0"/>
              <a:t>Если основанием для изменения или расторжения договора послужило существенное нарушение договора одной из сторон, другая сторона вправе требовать возмещения убытков, причиненных изменением или расторжением договора.</a:t>
            </a:r>
          </a:p>
        </p:txBody>
      </p:sp>
    </p:spTree>
    <p:extLst>
      <p:ext uri="{BB962C8B-B14F-4D97-AF65-F5344CB8AC3E}">
        <p14:creationId xmlns:p14="http://schemas.microsoft.com/office/powerpoint/2010/main" val="2266969000"/>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33.  Изменение и расторжение договора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rmAutofit fontScale="77500" lnSpcReduction="20000"/>
          </a:bodyPr>
          <a:lstStyle/>
          <a:p>
            <a:pPr lvl="0"/>
            <a:r>
              <a:rPr lang="ru-RU" sz="3200" dirty="0">
                <a:solidFill>
                  <a:prstClr val="black">
                    <a:lumMod val="50000"/>
                    <a:lumOff val="50000"/>
                  </a:prstClr>
                </a:solidFill>
              </a:rPr>
              <a:t>Субъект</a:t>
            </a:r>
            <a:r>
              <a:rPr lang="ru-RU" dirty="0">
                <a:solidFill>
                  <a:prstClr val="black">
                    <a:lumMod val="50000"/>
                    <a:lumOff val="50000"/>
                  </a:prstClr>
                </a:solidFill>
              </a:rPr>
              <a:t>: </a:t>
            </a:r>
          </a:p>
          <a:p>
            <a:pPr lvl="0">
              <a:buFont typeface="Courier New" pitchFamily="49" charset="0"/>
              <a:buChar char="o"/>
            </a:pPr>
            <a:r>
              <a:rPr lang="ru-RU" sz="1800" dirty="0"/>
              <a:t>Стороны договора: В большинстве случаев именно стороны договора имеют право инициировать его изменение или расторжение. Они могут договориться об изменениях или расторжении в письменной форме (дополнительное соглашение к договору), или же могут обратиться в суд для признания договора недействительным или для его расторжения. </a:t>
            </a:r>
            <a:endParaRPr lang="ru-RU" sz="1800" dirty="0" smtClean="0"/>
          </a:p>
          <a:p>
            <a:pPr lvl="0">
              <a:buFont typeface="Courier New" pitchFamily="49" charset="0"/>
              <a:buChar char="o"/>
            </a:pPr>
            <a:r>
              <a:rPr lang="ru-RU" sz="1800" dirty="0" smtClean="0"/>
              <a:t>Третьи </a:t>
            </a:r>
            <a:r>
              <a:rPr lang="ru-RU" sz="1800" dirty="0"/>
              <a:t>лица: В некоторых случаях, например, при наличии гарантийных обязательств или при наличии третьих лиц, чьи права и интересы затрагиваются договором, они могут иметь право на изменение или расторжение договора. Например, если гарант хочет изменить свои обязательства, он может инициировать изменение договора. </a:t>
            </a:r>
            <a:endParaRPr lang="ru-RU" sz="1800" dirty="0" smtClean="0"/>
          </a:p>
          <a:p>
            <a:pPr lvl="0">
              <a:buFont typeface="Courier New" pitchFamily="49" charset="0"/>
              <a:buChar char="o"/>
            </a:pPr>
            <a:r>
              <a:rPr lang="ru-RU" sz="1800" dirty="0" smtClean="0"/>
              <a:t>Суд</a:t>
            </a:r>
            <a:r>
              <a:rPr lang="ru-RU" sz="1800" dirty="0"/>
              <a:t>: Суд может изменить или расторгнуть договор по требованию одной из сторон или по своей инициативе, если договор нарушает законодательство, публичный порядок или моральные принципы.</a:t>
            </a:r>
            <a:endParaRPr lang="ru-RU" sz="1800" dirty="0" smtClean="0">
              <a:solidFill>
                <a:prstClr val="black">
                  <a:lumMod val="50000"/>
                  <a:lumOff val="50000"/>
                </a:prstClr>
              </a:solidFill>
            </a:endParaRPr>
          </a:p>
          <a:p>
            <a:pPr lvl="0"/>
            <a:r>
              <a:rPr lang="ru-RU" sz="3200" dirty="0" smtClean="0">
                <a:solidFill>
                  <a:prstClr val="black">
                    <a:lumMod val="50000"/>
                    <a:lumOff val="50000"/>
                  </a:prstClr>
                </a:solidFill>
              </a:rPr>
              <a:t>Субъективная </a:t>
            </a:r>
            <a:r>
              <a:rPr lang="ru-RU" sz="3200" dirty="0">
                <a:solidFill>
                  <a:prstClr val="black">
                    <a:lumMod val="50000"/>
                    <a:lumOff val="50000"/>
                  </a:prstClr>
                </a:solidFill>
              </a:rPr>
              <a:t>сторона:</a:t>
            </a:r>
          </a:p>
          <a:p>
            <a:pPr lvl="0">
              <a:buFont typeface="Courier New" pitchFamily="49" charset="0"/>
              <a:buChar char="o"/>
            </a:pPr>
            <a:r>
              <a:rPr lang="ru-RU" sz="2000" dirty="0"/>
              <a:t>Умысел: </a:t>
            </a:r>
            <a:endParaRPr lang="ru-RU" sz="2000" dirty="0" smtClean="0"/>
          </a:p>
          <a:p>
            <a:pPr marL="0" lvl="0" indent="0">
              <a:buNone/>
            </a:pPr>
            <a:r>
              <a:rPr lang="ru-RU" sz="1800" dirty="0"/>
              <a:t>Одна из сторон сознательно и преднамеренно нарушает условия договора, зная, что ее действия приведут к негативным последствиям для другой стороны. </a:t>
            </a:r>
            <a:endParaRPr lang="ru-RU" sz="2000" dirty="0"/>
          </a:p>
          <a:p>
            <a:pPr marL="0" lvl="0" indent="0">
              <a:buNone/>
            </a:pPr>
            <a:r>
              <a:rPr lang="ru-RU" sz="2000" i="1" dirty="0" smtClean="0"/>
              <a:t>Пример</a:t>
            </a:r>
            <a:r>
              <a:rPr lang="ru-RU" sz="2000" i="1" dirty="0"/>
              <a:t>:</a:t>
            </a:r>
          </a:p>
          <a:p>
            <a:pPr marL="0" lvl="0" indent="0">
              <a:buNone/>
            </a:pPr>
            <a:r>
              <a:rPr lang="ru-RU" sz="2000" dirty="0"/>
              <a:t>Одна сторона умышленно не выполняет свои обязательства по договору, зная, что это приведет к убыткам другой стороны.</a:t>
            </a:r>
          </a:p>
          <a:p>
            <a:pPr lvl="0">
              <a:buFont typeface="Courier New" pitchFamily="49" charset="0"/>
              <a:buChar char="o"/>
            </a:pPr>
            <a:r>
              <a:rPr lang="ru-RU" sz="2000" dirty="0"/>
              <a:t>Неосторожность: </a:t>
            </a:r>
          </a:p>
          <a:p>
            <a:pPr marL="0" lvl="0" indent="0">
              <a:buNone/>
            </a:pPr>
            <a:r>
              <a:rPr lang="ru-RU" sz="1800" dirty="0"/>
              <a:t>Одна из сторон не проявляет достаточную осторожность и внимательность при исполнении договора, что приводит к нарушению его условий. </a:t>
            </a:r>
            <a:endParaRPr lang="ru-RU" sz="2000" i="1" dirty="0" smtClean="0"/>
          </a:p>
          <a:p>
            <a:pPr marL="0" lvl="0" indent="0">
              <a:buNone/>
            </a:pPr>
            <a:r>
              <a:rPr lang="ru-RU" sz="2000" i="1" dirty="0" smtClean="0"/>
              <a:t>Пример</a:t>
            </a:r>
            <a:r>
              <a:rPr lang="ru-RU" sz="2000" i="1" dirty="0"/>
              <a:t>:</a:t>
            </a:r>
          </a:p>
          <a:p>
            <a:pPr marL="0" lvl="0" indent="0">
              <a:buNone/>
            </a:pPr>
            <a:r>
              <a:rPr lang="ru-RU" sz="2000" dirty="0"/>
              <a:t>Одна сторона не учитывает все важные факторы и условия договора при его исполнении, что приводит к ошибочным действиям и нарушению обязательств. </a:t>
            </a:r>
            <a:br>
              <a:rPr lang="ru-RU" sz="2000" dirty="0"/>
            </a:br>
            <a:endParaRPr lang="ru-RU" sz="2000" dirty="0"/>
          </a:p>
        </p:txBody>
      </p:sp>
    </p:spTree>
    <p:extLst>
      <p:ext uri="{BB962C8B-B14F-4D97-AF65-F5344CB8AC3E}">
        <p14:creationId xmlns:p14="http://schemas.microsoft.com/office/powerpoint/2010/main" val="986989539"/>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33.  Изменение и расторжение договора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268760"/>
            <a:ext cx="9144000" cy="5589240"/>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Расторжение договора из-за умышленного нарушения </a:t>
            </a:r>
            <a:r>
              <a:rPr lang="ru-RU" dirty="0" smtClean="0"/>
              <a:t>обязательств</a:t>
            </a:r>
          </a:p>
          <a:p>
            <a:pPr marL="0" indent="0">
              <a:buNone/>
            </a:pPr>
            <a:r>
              <a:rPr lang="ru-RU" u="sng" dirty="0" smtClean="0"/>
              <a:t>Суть </a:t>
            </a:r>
            <a:r>
              <a:rPr lang="ru-RU" u="sng" dirty="0"/>
              <a:t>спора: </a:t>
            </a:r>
          </a:p>
          <a:p>
            <a:pPr marL="0" indent="0">
              <a:buNone/>
            </a:pPr>
            <a:r>
              <a:rPr lang="ru-RU" dirty="0"/>
              <a:t>Строительная компания "А" заключила договор с компанией "Б" на строительство здания. Компания "А" умышленно задерживала строительные работы, чтобы заставить "Б" заплатить штраф за просрочку. Суд расторг договор и обязал "А" возместить убытки "Б". </a:t>
            </a:r>
            <a:endParaRPr lang="ru-RU" dirty="0" smtClean="0"/>
          </a:p>
          <a:p>
            <a:pPr marL="0" indent="0">
              <a:buNone/>
            </a:pPr>
            <a:r>
              <a:rPr lang="ru-RU" u="sng" dirty="0" smtClean="0"/>
              <a:t>Судебные </a:t>
            </a:r>
            <a:r>
              <a:rPr lang="ru-RU" u="sng" dirty="0"/>
              <a:t>решения:</a:t>
            </a:r>
          </a:p>
          <a:p>
            <a:pPr marL="0" indent="0">
              <a:buNone/>
            </a:pPr>
            <a:r>
              <a:rPr lang="ru-RU" dirty="0"/>
              <a:t>Суд установил, что "А" умышленно нарушила обязательства по договору, чтобы получить финансовую выгоду</a:t>
            </a:r>
            <a:r>
              <a:rPr lang="ru-RU" dirty="0" smtClean="0"/>
              <a:t>.</a:t>
            </a:r>
          </a:p>
          <a:p>
            <a:pPr marL="0" indent="0">
              <a:buNone/>
            </a:pPr>
            <a:endParaRPr lang="ru-RU" u="sng" dirty="0"/>
          </a:p>
          <a:p>
            <a:pPr marL="0" indent="0">
              <a:buNone/>
            </a:pPr>
            <a:endParaRPr lang="ru-RU" u="sng" dirty="0"/>
          </a:p>
          <a:p>
            <a:pPr algn="r"/>
            <a:r>
              <a:rPr lang="ru-RU" dirty="0"/>
              <a:t>Изменение договора по решению </a:t>
            </a:r>
            <a:r>
              <a:rPr lang="ru-RU" dirty="0" smtClean="0"/>
              <a:t>суда</a:t>
            </a:r>
          </a:p>
          <a:p>
            <a:pPr marL="0" indent="0" algn="r">
              <a:buNone/>
            </a:pPr>
            <a:r>
              <a:rPr lang="ru-RU" u="sng" dirty="0" smtClean="0"/>
              <a:t>Суть </a:t>
            </a:r>
            <a:r>
              <a:rPr lang="ru-RU" u="sng" dirty="0"/>
              <a:t>спора: </a:t>
            </a:r>
            <a:endParaRPr lang="ru-RU" dirty="0"/>
          </a:p>
          <a:p>
            <a:pPr marL="0" indent="0" algn="r">
              <a:buNone/>
            </a:pPr>
            <a:r>
              <a:rPr lang="ru-RU" dirty="0"/>
              <a:t>Компания "С" заключила договор с компанией "Д" на поставку сырья. В процессе исполнения договора цены на сырье резко выросли. "С" потребовала от "Д" изменить условия договора и увеличить цену на сырье. "Д" отказался, считая, что изменение договора невозможно</a:t>
            </a:r>
            <a:r>
              <a:rPr lang="ru-RU" dirty="0" smtClean="0"/>
              <a:t>.</a:t>
            </a:r>
          </a:p>
          <a:p>
            <a:pPr marL="0" indent="0" algn="r">
              <a:buNone/>
            </a:pPr>
            <a:r>
              <a:rPr lang="ru-RU" u="sng" dirty="0" smtClean="0"/>
              <a:t>Судебные </a:t>
            </a:r>
            <a:r>
              <a:rPr lang="ru-RU" u="sng" dirty="0"/>
              <a:t>решения: </a:t>
            </a:r>
          </a:p>
          <a:p>
            <a:pPr marL="0" indent="0" algn="r">
              <a:buNone/>
            </a:pPr>
            <a:r>
              <a:rPr lang="ru-RU" dirty="0"/>
              <a:t>Суд установил, что изменение условий договора необходимо из-за существенного изменения обстоятельств, которые стороны не могли предвидеть при заключении договора. Суд обязал "Д" изменить условия договора и увеличить цену на сырье.</a:t>
            </a:r>
          </a:p>
        </p:txBody>
      </p:sp>
    </p:spTree>
    <p:extLst>
      <p:ext uri="{BB962C8B-B14F-4D97-AF65-F5344CB8AC3E}">
        <p14:creationId xmlns:p14="http://schemas.microsoft.com/office/powerpoint/2010/main" val="3251391823"/>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33.  Изменение и расторжение договора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268761"/>
            <a:ext cx="9144000" cy="5589240"/>
          </a:xfrm>
        </p:spPr>
        <p:txBody>
          <a:bodyPr>
            <a:normAutofit fontScale="47500" lnSpcReduction="20000"/>
          </a:bodyPr>
          <a:lstStyle/>
          <a:p>
            <a:pPr marL="0" indent="0">
              <a:buNone/>
            </a:pPr>
            <a:r>
              <a:rPr lang="ru-RU" sz="2900" b="1" dirty="0"/>
              <a:t>ГК РФ Статья 451. Изменение и расторжение договора в связи с существенным изменением </a:t>
            </a:r>
            <a:r>
              <a:rPr lang="ru-RU" sz="2900" b="1" dirty="0" smtClean="0"/>
              <a:t>обстоятельств</a:t>
            </a:r>
          </a:p>
          <a:p>
            <a:r>
              <a:rPr lang="ru-RU" sz="2500" u="sng" dirty="0" smtClean="0">
                <a:solidFill>
                  <a:prstClr val="black">
                    <a:lumMod val="50000"/>
                    <a:lumOff val="50000"/>
                  </a:prstClr>
                </a:solidFill>
              </a:rPr>
              <a:t>Объект</a:t>
            </a:r>
            <a:r>
              <a:rPr lang="ru-RU" sz="2500" dirty="0" smtClean="0">
                <a:solidFill>
                  <a:prstClr val="black">
                    <a:lumMod val="50000"/>
                    <a:lumOff val="50000"/>
                  </a:prstClr>
                </a:solidFill>
              </a:rPr>
              <a:t>: </a:t>
            </a:r>
            <a:r>
              <a:rPr lang="ru-RU" sz="2500" dirty="0">
                <a:solidFill>
                  <a:prstClr val="black">
                    <a:lumMod val="50000"/>
                    <a:lumOff val="50000"/>
                  </a:prstClr>
                </a:solidFill>
              </a:rPr>
              <a:t>Сфера </a:t>
            </a:r>
            <a:r>
              <a:rPr lang="ru-RU" sz="2500" dirty="0" smtClean="0">
                <a:solidFill>
                  <a:prstClr val="black">
                    <a:lumMod val="50000"/>
                    <a:lumOff val="50000"/>
                  </a:prstClr>
                </a:solidFill>
              </a:rPr>
              <a:t>изменения </a:t>
            </a:r>
            <a:r>
              <a:rPr lang="ru-RU" sz="2500" dirty="0">
                <a:solidFill>
                  <a:prstClr val="black">
                    <a:lumMod val="50000"/>
                    <a:lumOff val="50000"/>
                  </a:prstClr>
                </a:solidFill>
              </a:rPr>
              <a:t>и </a:t>
            </a:r>
            <a:r>
              <a:rPr lang="ru-RU" sz="2500" dirty="0" smtClean="0">
                <a:solidFill>
                  <a:prstClr val="black">
                    <a:lumMod val="50000"/>
                    <a:lumOff val="50000"/>
                  </a:prstClr>
                </a:solidFill>
              </a:rPr>
              <a:t>расторжения </a:t>
            </a:r>
            <a:r>
              <a:rPr lang="ru-RU" sz="2500" dirty="0">
                <a:solidFill>
                  <a:prstClr val="black">
                    <a:lumMod val="50000"/>
                    <a:lumOff val="50000"/>
                  </a:prstClr>
                </a:solidFill>
              </a:rPr>
              <a:t>договора в связи с существенным изменением обстоятельств</a:t>
            </a:r>
          </a:p>
          <a:p>
            <a:r>
              <a:rPr lang="ru-RU" sz="2500" u="sng" dirty="0" smtClean="0">
                <a:solidFill>
                  <a:prstClr val="black">
                    <a:lumMod val="50000"/>
                    <a:lumOff val="50000"/>
                  </a:prstClr>
                </a:solidFill>
              </a:rPr>
              <a:t>Объективная </a:t>
            </a:r>
            <a:r>
              <a:rPr lang="ru-RU" sz="2500" u="sng" dirty="0">
                <a:solidFill>
                  <a:prstClr val="black">
                    <a:lumMod val="50000"/>
                    <a:lumOff val="50000"/>
                  </a:prstClr>
                </a:solidFill>
              </a:rPr>
              <a:t>сторона: </a:t>
            </a:r>
            <a:endParaRPr lang="ru-RU" sz="2500" u="sng" dirty="0" smtClean="0">
              <a:solidFill>
                <a:prstClr val="black">
                  <a:lumMod val="50000"/>
                  <a:lumOff val="50000"/>
                </a:prstClr>
              </a:solidFill>
            </a:endParaRPr>
          </a:p>
          <a:p>
            <a:pPr marL="0" indent="0">
              <a:buNone/>
            </a:pPr>
            <a:r>
              <a:rPr lang="ru-RU" sz="2500" dirty="0"/>
              <a:t>Существенное изменение обстоятельств, из которых стороны исходили при заключении договора, является основанием для его изменения или расторжения, если иное не предусмотрено договором или не вытекает из его существа</a:t>
            </a:r>
            <a:r>
              <a:rPr lang="ru-RU" sz="2500" dirty="0" smtClean="0"/>
              <a:t>. </a:t>
            </a:r>
            <a:r>
              <a:rPr lang="ru-RU" sz="2500" dirty="0"/>
              <a:t>Изменение обстоятельств признается существенным, когда они изменились настолько, что, если бы стороны могли это разумно предвидеть, договор вообще не был бы ими заключен или был бы заключен на значительно отличающихся условиях</a:t>
            </a:r>
            <a:r>
              <a:rPr lang="ru-RU" sz="2500" dirty="0" smtClean="0"/>
              <a:t>.</a:t>
            </a:r>
          </a:p>
          <a:p>
            <a:pPr marL="0" indent="0">
              <a:buNone/>
            </a:pPr>
            <a:r>
              <a:rPr lang="ru-RU" sz="2500" dirty="0"/>
              <a:t>При расторжении договора вследствие существенно изменившихся обстоятельств суд по требованию любой из сторон определяет последствия расторжения договора, исходя из необходимости справедливого распределения между сторонами расходов, понесенных ими в связи с исполнением этого договора.</a:t>
            </a:r>
            <a:endParaRPr lang="ru-RU" sz="2500" u="sng" dirty="0">
              <a:solidFill>
                <a:prstClr val="black">
                  <a:lumMod val="50000"/>
                  <a:lumOff val="50000"/>
                </a:prstClr>
              </a:solidFill>
            </a:endParaRPr>
          </a:p>
          <a:p>
            <a:r>
              <a:rPr lang="ru-RU" sz="2500" u="sng" dirty="0" smtClean="0">
                <a:solidFill>
                  <a:prstClr val="black">
                    <a:lumMod val="50000"/>
                    <a:lumOff val="50000"/>
                  </a:prstClr>
                </a:solidFill>
              </a:rPr>
              <a:t>Субъект</a:t>
            </a:r>
            <a:r>
              <a:rPr lang="ru-RU" sz="2500" u="sng" dirty="0">
                <a:solidFill>
                  <a:prstClr val="black">
                    <a:lumMod val="50000"/>
                    <a:lumOff val="50000"/>
                  </a:prstClr>
                </a:solidFill>
              </a:rPr>
              <a:t>: </a:t>
            </a:r>
          </a:p>
          <a:p>
            <a:pPr>
              <a:buFont typeface="Courier New" pitchFamily="49" charset="0"/>
              <a:buChar char="o"/>
            </a:pPr>
            <a:r>
              <a:rPr lang="ru-RU" sz="2500" dirty="0"/>
              <a:t>Сторона договора: Любая сторона договора может обратиться в суд с требованием изменить или расторгнуть договор в связи с существенным изменением обстоятельств. </a:t>
            </a:r>
            <a:endParaRPr lang="ru-RU" sz="2500" dirty="0" smtClean="0"/>
          </a:p>
          <a:p>
            <a:pPr>
              <a:buFont typeface="Courier New" pitchFamily="49" charset="0"/>
              <a:buChar char="o"/>
            </a:pPr>
            <a:r>
              <a:rPr lang="ru-RU" sz="2500" dirty="0" smtClean="0"/>
              <a:t>Третьи </a:t>
            </a:r>
            <a:r>
              <a:rPr lang="ru-RU" sz="2500" dirty="0"/>
              <a:t>лица: В некоторых случаях третьи лица, чьи права и интересы затронуты договором, могут иметь право на изменение или расторжение договора. Например, если гарант хочет изменить свои обязательства в связи с изменением обстоятельств, он может инициировать изменение договора</a:t>
            </a:r>
            <a:r>
              <a:rPr lang="ru-RU" sz="2500" dirty="0" smtClean="0"/>
              <a:t>.</a:t>
            </a:r>
          </a:p>
          <a:p>
            <a:pPr>
              <a:buFont typeface="Courier New" pitchFamily="49" charset="0"/>
              <a:buChar char="o"/>
            </a:pPr>
            <a:r>
              <a:rPr lang="ru-RU" sz="2500" dirty="0" smtClean="0"/>
              <a:t>Суд</a:t>
            </a:r>
            <a:r>
              <a:rPr lang="ru-RU" sz="2500" dirty="0"/>
              <a:t>: Суд может изменить или расторгнуть договор по своему собственному решению, если установлено, что изменение обстоятельств является существенным, и исполнение договора стало невозможным или неразумным.</a:t>
            </a:r>
          </a:p>
          <a:p>
            <a:r>
              <a:rPr lang="ru-RU" sz="2500" u="sng" dirty="0">
                <a:solidFill>
                  <a:prstClr val="black">
                    <a:lumMod val="50000"/>
                    <a:lumOff val="50000"/>
                  </a:prstClr>
                </a:solidFill>
              </a:rPr>
              <a:t>Субъективная сторона:</a:t>
            </a:r>
          </a:p>
          <a:p>
            <a:pPr>
              <a:buFont typeface="Courier New" pitchFamily="49" charset="0"/>
              <a:buChar char="o"/>
            </a:pPr>
            <a:r>
              <a:rPr lang="ru-RU" sz="2500" dirty="0"/>
              <a:t>Умысел</a:t>
            </a:r>
          </a:p>
          <a:p>
            <a:pPr marL="0" indent="0">
              <a:buNone/>
            </a:pPr>
            <a:r>
              <a:rPr lang="ru-RU" sz="2500" i="1" dirty="0"/>
              <a:t>Пример:</a:t>
            </a:r>
          </a:p>
          <a:p>
            <a:pPr marL="0" indent="0">
              <a:buNone/>
            </a:pPr>
            <a:r>
              <a:rPr lang="ru-RU" sz="2500" dirty="0"/>
              <a:t>Компания "А" знает, что ее контрагент "Б" зависит от поставки сырья, и умышленно задерживает поставки, чтобы заставить "Б" принять более выгодные для "А" условия договора</a:t>
            </a:r>
            <a:r>
              <a:rPr lang="ru-RU" sz="2500" dirty="0" smtClean="0"/>
              <a:t>.</a:t>
            </a:r>
          </a:p>
          <a:p>
            <a:pPr>
              <a:buFont typeface="Courier New" pitchFamily="49" charset="0"/>
              <a:buChar char="o"/>
            </a:pPr>
            <a:r>
              <a:rPr lang="ru-RU" sz="2500" dirty="0" smtClean="0"/>
              <a:t>Неосторожность</a:t>
            </a:r>
            <a:endParaRPr lang="ru-RU" sz="2500" dirty="0"/>
          </a:p>
          <a:p>
            <a:pPr marL="0" indent="0">
              <a:buNone/>
            </a:pPr>
            <a:r>
              <a:rPr lang="ru-RU" sz="2500" i="1" dirty="0"/>
              <a:t>Пример:</a:t>
            </a:r>
          </a:p>
          <a:p>
            <a:pPr marL="0" indent="0">
              <a:buNone/>
            </a:pPr>
            <a:r>
              <a:rPr lang="ru-RU" sz="2500" dirty="0"/>
              <a:t>Компания "Е" не застраховала свой склад от пожара, хотя знала, что это может привести к невозможности исполнения договора о поставке товара</a:t>
            </a:r>
            <a:r>
              <a:rPr lang="ru-RU" sz="2500" dirty="0" smtClean="0"/>
              <a:t>.</a:t>
            </a:r>
          </a:p>
          <a:p>
            <a:r>
              <a:rPr lang="ru-RU" sz="2500" u="sng" dirty="0" smtClean="0"/>
              <a:t>Предмет</a:t>
            </a:r>
            <a:r>
              <a:rPr lang="ru-RU" sz="2500" dirty="0"/>
              <a:t>: договор</a:t>
            </a:r>
          </a:p>
          <a:p>
            <a:endParaRPr lang="ru-RU" dirty="0"/>
          </a:p>
        </p:txBody>
      </p:sp>
    </p:spTree>
    <p:extLst>
      <p:ext uri="{BB962C8B-B14F-4D97-AF65-F5344CB8AC3E}">
        <p14:creationId xmlns:p14="http://schemas.microsoft.com/office/powerpoint/2010/main" val="3777060122"/>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33.  Изменение и расторжение договора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268760"/>
            <a:ext cx="9144000" cy="5589240"/>
          </a:xfrm>
        </p:spPr>
        <p:txBody>
          <a:bodyPr>
            <a:normAutofit fontScale="47500" lnSpcReduction="20000"/>
          </a:bodyPr>
          <a:lstStyle/>
          <a:p>
            <a:pPr marL="0" indent="0">
              <a:buNone/>
            </a:pPr>
            <a:r>
              <a:rPr lang="ru-RU" sz="3400" b="1" dirty="0"/>
              <a:t>ГК РФ Статья 451. Изменение и расторжение договора в связи с существенным изменением </a:t>
            </a:r>
            <a:r>
              <a:rPr lang="ru-RU" sz="3400" b="1" dirty="0" smtClean="0"/>
              <a:t>обстоятельств</a:t>
            </a:r>
          </a:p>
          <a:p>
            <a:r>
              <a:rPr lang="ru-RU" sz="2300" dirty="0"/>
              <a:t>Отдельным основанием расторжения договора является существенное изменение обстоятельств, из которых стороны исходили при заключении договора. Общий подход законодателя сводится к тому, что договор жестко связывает стороны. Однако эта жесткость смягчается правилом о допустимости изменения или даже расторжения договора в связи с существенным изменением обстоятельств, из которых стороны исходили при его заключении.</a:t>
            </a:r>
          </a:p>
          <a:p>
            <a:r>
              <a:rPr lang="ru-RU" sz="2300" dirty="0"/>
              <a:t>Изменение обстоятельств признается существенным, когда они изменились настолько, что, если бы стороны могли это разумно предвидеть, договор вообще не был бы ими заключен или был бы заключен на значительно отличающихся условиях. В частности, к таким изменениям относятся резкие изменения рыночной конъюнктуры, которые стороны не могли предвидеть (например, резкий рост цен на сырье, из которого должна производиться поставляемая продукция).</a:t>
            </a:r>
          </a:p>
          <a:p>
            <a:r>
              <a:rPr lang="ru-RU" sz="2300" dirty="0"/>
              <a:t>В отдельных исключительных случаях суд может согласиться считать существенным изменение обстоятельств, которое хотя и находится в сфере разумного контроля участников оборота, но и при этом делает дальнейшее исполнение договора для одной из сторон слишком чрезмерным и обременительным, что обусловливает необходимость вмешательства суда.</a:t>
            </a:r>
          </a:p>
          <a:p>
            <a:r>
              <a:rPr lang="ru-RU" sz="2300" dirty="0"/>
              <a:t>Так, если договор аренды был заключен между сторонами в начале 1990-х годов сроком на несколько десятков лет с минимальной ставкой арендной платы, которая по рынку выросла более чем многократно, арендодатель вправе ставить вопрос о расторжении договора аренды, если арендатор не согласен добровольно заключить соглашение о повышении арендной платы до рыночного уровня.</a:t>
            </a:r>
          </a:p>
          <a:p>
            <a:r>
              <a:rPr lang="ru-RU" sz="2300" dirty="0"/>
              <a:t>Стороны, заключившие договор, могут попытаться добровольно достичь соглашения о приведении договора в соответствии с существенно изменившимися обстоятельствами или о его расторжении. Однако, если этого сделать не удалось, заинтересованная сторона вправе обратиться в суд с требованием о расторжении договора при наличии следующих условий:</a:t>
            </a:r>
          </a:p>
          <a:p>
            <a:pPr marL="0" indent="0">
              <a:buNone/>
            </a:pPr>
            <a:r>
              <a:rPr lang="ru-RU" sz="2300" dirty="0"/>
              <a:t>1) в момент заключения договора стороны исходили из того, что такого изменения обстоятельств не произойдет;</a:t>
            </a:r>
          </a:p>
          <a:p>
            <a:pPr marL="0" indent="0">
              <a:buNone/>
            </a:pPr>
            <a:r>
              <a:rPr lang="ru-RU" sz="2300" dirty="0"/>
              <a:t>2) изменение обстоятельств вызвано причинами, которые заинтересованная сторона не могла преодолеть после их возникновения при той степени заботливости и осмотрительности, какая от нее требовалась по характеру договора и условиям оборота;</a:t>
            </a:r>
          </a:p>
          <a:p>
            <a:pPr marL="0" indent="0">
              <a:buNone/>
            </a:pPr>
            <a:r>
              <a:rPr lang="ru-RU" sz="2300" dirty="0"/>
              <a:t>3) исполнение договора без изменения его условий настолько нарушило бы соответствующее договору соотношение имущественных интересов сторон и повлекло бы для заинтересованной стороны такой ущерб, что она в значительной степени лишилась бы того, на что была вправе рассчитывать при заключении договора;</a:t>
            </a:r>
          </a:p>
          <a:p>
            <a:pPr marL="0" indent="0">
              <a:buNone/>
            </a:pPr>
            <a:r>
              <a:rPr lang="ru-RU" sz="2300" dirty="0"/>
              <a:t>4) из обычаев или существа договора не следует, что риск изменения обстоятельств несет заинтересованная сторона.</a:t>
            </a:r>
          </a:p>
          <a:p>
            <a:r>
              <a:rPr lang="ru-RU" sz="2300" dirty="0"/>
              <a:t>Согласно п. 4 комментируемой статьи изменение договора в связи с существенным изменением обстоятельств допускается по решению суда в исключительных случаях, когда расторжение договора противоречит общественным интересам либо повлечет для сторон ущерб, значительно превышающий затраты, необходимые для исполнения договора на измененных судом условиях.</a:t>
            </a:r>
          </a:p>
          <a:p>
            <a:endParaRPr lang="ru-RU" sz="1600" b="1" dirty="0"/>
          </a:p>
        </p:txBody>
      </p:sp>
    </p:spTree>
    <p:extLst>
      <p:ext uri="{BB962C8B-B14F-4D97-AF65-F5344CB8AC3E}">
        <p14:creationId xmlns:p14="http://schemas.microsoft.com/office/powerpoint/2010/main" val="600880989"/>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33.  Изменение и расторжение договора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268760"/>
            <a:ext cx="9144000" cy="5589240"/>
          </a:xfrm>
        </p:spPr>
        <p:txBody>
          <a:bodyPr>
            <a:normAutofit fontScale="62500" lnSpcReduction="20000"/>
          </a:bodyPr>
          <a:lstStyle/>
          <a:p>
            <a:pPr marL="0" lvl="0" indent="0" algn="ctr">
              <a:buNone/>
            </a:pPr>
            <a:r>
              <a:rPr lang="ru-RU" sz="3200" i="1" u="sng" dirty="0">
                <a:solidFill>
                  <a:prstClr val="black">
                    <a:lumMod val="50000"/>
                    <a:lumOff val="50000"/>
                  </a:prstClr>
                </a:solidFill>
              </a:rPr>
              <a:t>Судебная практика</a:t>
            </a:r>
          </a:p>
          <a:p>
            <a:pPr marL="0" lvl="0" indent="0" algn="ctr">
              <a:buNone/>
            </a:pPr>
            <a:r>
              <a:rPr lang="ru-RU" sz="3200" b="1" dirty="0">
                <a:solidFill>
                  <a:prstClr val="black">
                    <a:lumMod val="50000"/>
                    <a:lumOff val="50000"/>
                  </a:prstClr>
                </a:solidFill>
              </a:rPr>
              <a:t>ГК РФ </a:t>
            </a:r>
            <a:r>
              <a:rPr lang="ru-RU" sz="3200" b="1" dirty="0" smtClean="0">
                <a:solidFill>
                  <a:prstClr val="black">
                    <a:lumMod val="50000"/>
                    <a:lumOff val="50000"/>
                  </a:prstClr>
                </a:solidFill>
              </a:rPr>
              <a:t>Статья </a:t>
            </a:r>
            <a:r>
              <a:rPr lang="ru-RU" sz="3300" b="1" dirty="0"/>
              <a:t>451</a:t>
            </a:r>
            <a:endParaRPr lang="ru-RU" dirty="0"/>
          </a:p>
          <a:p>
            <a:pPr marL="0" lvl="0" indent="0" algn="ctr">
              <a:buNone/>
            </a:pPr>
            <a:endParaRPr lang="ru-RU" b="1" dirty="0">
              <a:solidFill>
                <a:prstClr val="black">
                  <a:lumMod val="50000"/>
                  <a:lumOff val="50000"/>
                </a:prstClr>
              </a:solidFill>
            </a:endParaRPr>
          </a:p>
          <a:p>
            <a:r>
              <a:rPr lang="ru-RU" dirty="0"/>
              <a:t>Расторжение договора поставки из-за резкого повышения цен</a:t>
            </a:r>
          </a:p>
          <a:p>
            <a:pPr marL="0" lvl="0" indent="0">
              <a:buNone/>
            </a:pPr>
            <a:r>
              <a:rPr lang="ru-RU" u="sng" dirty="0">
                <a:solidFill>
                  <a:prstClr val="black">
                    <a:lumMod val="50000"/>
                    <a:lumOff val="50000"/>
                  </a:prstClr>
                </a:solidFill>
              </a:rPr>
              <a:t>Суть спора: </a:t>
            </a:r>
          </a:p>
          <a:p>
            <a:pPr marL="0" lvl="0" indent="0">
              <a:buNone/>
            </a:pPr>
            <a:r>
              <a:rPr lang="ru-RU" dirty="0"/>
              <a:t>Компания "А" заключила договор с компанией "Б" на поставку сырья. После заключения договора, цены на сырье резко выросли, что сделало исполнение договора невыгодным для "А". "А" обратилась в суд с требованием о расторжении договора</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учел, что рост цен был непредвиденным и существенным, и удовлетворил требование "А" о расторжении договора.</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Изменение договора аренды из-за непредвиденных </a:t>
            </a:r>
            <a:r>
              <a:rPr lang="ru-RU" dirty="0" smtClean="0"/>
              <a:t>обстоятельств</a:t>
            </a:r>
          </a:p>
          <a:p>
            <a:pPr mar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p>
          <a:p>
            <a:pPr marL="0" lvl="0" indent="0" algn="r">
              <a:buNone/>
            </a:pPr>
            <a:r>
              <a:rPr lang="ru-RU" dirty="0"/>
              <a:t>Компания "С" арендовала помещение у компании "Д" для размещения офиса. После заключения договора был введен новый закон, который запрещал размещение офисов в этом помещении. "С" обратилась в суд с требованием об изменении договора аренды с уменьшением арендной платы или о расторжении договора</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принял во внимание новые обстоятельства и обязал "Д" изменить договор, уменьшив арендную плату.</a:t>
            </a:r>
          </a:p>
          <a:p>
            <a:endParaRPr lang="ru-RU" dirty="0"/>
          </a:p>
        </p:txBody>
      </p:sp>
    </p:spTree>
    <p:extLst>
      <p:ext uri="{BB962C8B-B14F-4D97-AF65-F5344CB8AC3E}">
        <p14:creationId xmlns:p14="http://schemas.microsoft.com/office/powerpoint/2010/main" val="3355039413"/>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effectLst>
                  <a:outerShdw blurRad="38100" dist="38100" dir="2700000" algn="tl">
                    <a:srgbClr val="000000">
                      <a:alpha val="43137"/>
                    </a:srgbClr>
                  </a:outerShdw>
                </a:effectLst>
                <a:latin typeface="Times New Roman"/>
                <a:ea typeface="Times New Roman"/>
              </a:rPr>
              <a:t>34. Отдельные виды обязательств</a:t>
            </a: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692696"/>
            <a:ext cx="9144000" cy="6165304"/>
          </a:xfrm>
        </p:spPr>
        <p:txBody>
          <a:bodyPr>
            <a:normAutofit fontScale="925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отдельных видов обязательств</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Существуют различные виды обязательств, регулируемых разделом </a:t>
            </a:r>
            <a:r>
              <a:rPr lang="en-US" dirty="0"/>
              <a:t>IV</a:t>
            </a:r>
            <a:r>
              <a:rPr lang="ru-RU" dirty="0"/>
              <a:t> 2 части ГК РФ.</a:t>
            </a:r>
          </a:p>
          <a:p>
            <a:pPr lvl="0">
              <a:buFont typeface="Courier New" pitchFamily="49" charset="0"/>
              <a:buChar char="o"/>
            </a:pPr>
            <a:r>
              <a:rPr lang="ru-RU" dirty="0"/>
              <a:t>Договор купли-продажи</a:t>
            </a:r>
            <a:endParaRPr lang="ru-RU" dirty="0" smtClean="0"/>
          </a:p>
          <a:p>
            <a:pPr lvl="0">
              <a:buFont typeface="Courier New" pitchFamily="49" charset="0"/>
              <a:buChar char="o"/>
            </a:pPr>
            <a:r>
              <a:rPr lang="ru-RU" dirty="0" smtClean="0"/>
              <a:t>Договор мены</a:t>
            </a:r>
          </a:p>
          <a:p>
            <a:pPr lvl="0">
              <a:buFont typeface="Courier New" pitchFamily="49" charset="0"/>
              <a:buChar char="o"/>
            </a:pPr>
            <a:r>
              <a:rPr lang="ru-RU" dirty="0" smtClean="0"/>
              <a:t>Договор дарения</a:t>
            </a:r>
          </a:p>
          <a:p>
            <a:pPr lvl="0">
              <a:buFont typeface="Courier New" pitchFamily="49" charset="0"/>
              <a:buChar char="o"/>
            </a:pPr>
            <a:r>
              <a:rPr lang="ru-RU" dirty="0" smtClean="0"/>
              <a:t>Договор ренты</a:t>
            </a:r>
          </a:p>
          <a:p>
            <a:pPr lvl="0">
              <a:buFont typeface="Courier New" pitchFamily="49" charset="0"/>
              <a:buChar char="o"/>
            </a:pPr>
            <a:r>
              <a:rPr lang="ru-RU" dirty="0" smtClean="0"/>
              <a:t>Договор аренды</a:t>
            </a:r>
          </a:p>
          <a:p>
            <a:pPr>
              <a:buFont typeface="Courier New" pitchFamily="49" charset="0"/>
              <a:buChar char="o"/>
            </a:pPr>
            <a:r>
              <a:rPr lang="ru-RU" dirty="0" smtClean="0">
                <a:solidFill>
                  <a:prstClr val="black">
                    <a:lumMod val="50000"/>
                    <a:lumOff val="50000"/>
                  </a:prstClr>
                </a:solidFill>
              </a:rPr>
              <a:t>Договор найма жилого помещения</a:t>
            </a:r>
          </a:p>
          <a:p>
            <a:pPr lvl="0">
              <a:buFont typeface="Courier New" pitchFamily="49" charset="0"/>
              <a:buChar char="o"/>
            </a:pPr>
            <a:r>
              <a:rPr lang="ru-RU" dirty="0"/>
              <a:t>Другие обязательства, установленные законодательством.</a:t>
            </a:r>
          </a:p>
          <a:p>
            <a:endParaRPr lang="ru-RU" dirty="0" smtClean="0">
              <a:solidFill>
                <a:prstClr val="black">
                  <a:lumMod val="50000"/>
                  <a:lumOff val="50000"/>
                </a:prstClr>
              </a:solidFill>
            </a:endParaRPr>
          </a:p>
          <a:p>
            <a:pPr lvl="0"/>
            <a:r>
              <a:rPr lang="ru-RU" dirty="0" smtClean="0">
                <a:solidFill>
                  <a:prstClr val="black">
                    <a:lumMod val="50000"/>
                    <a:lumOff val="50000"/>
                  </a:prstClr>
                </a:solidFill>
              </a:rPr>
              <a:t>Субъект</a:t>
            </a:r>
            <a:r>
              <a:rPr lang="ru-RU" dirty="0">
                <a:solidFill>
                  <a:prstClr val="black">
                    <a:lumMod val="50000"/>
                    <a:lumOff val="50000"/>
                  </a:prstClr>
                </a:solidFill>
              </a:rPr>
              <a:t>:</a:t>
            </a:r>
            <a:r>
              <a:rPr lang="ru-RU" dirty="0"/>
              <a:t> Физические лица, Юридические лица</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договор.</a:t>
            </a:r>
          </a:p>
          <a:p>
            <a:endParaRPr lang="ru-RU" dirty="0"/>
          </a:p>
        </p:txBody>
      </p:sp>
    </p:spTree>
    <p:extLst>
      <p:ext uri="{BB962C8B-B14F-4D97-AF65-F5344CB8AC3E}">
        <p14:creationId xmlns:p14="http://schemas.microsoft.com/office/powerpoint/2010/main" val="1273762234"/>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34. Отдельные виды обязательств</a:t>
            </a:r>
            <a:endParaRPr lang="ru-RU"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764704"/>
            <a:ext cx="9144000" cy="6192688"/>
          </a:xfrm>
        </p:spPr>
        <p:txBody>
          <a:bodyPr>
            <a:normAutofit fontScale="55000" lnSpcReduction="20000"/>
          </a:bodyPr>
          <a:lstStyle/>
          <a:p>
            <a:pPr lvl="0"/>
            <a:r>
              <a:rPr lang="ru-RU" sz="2800" dirty="0">
                <a:solidFill>
                  <a:prstClr val="black">
                    <a:lumMod val="50000"/>
                    <a:lumOff val="50000"/>
                  </a:prstClr>
                </a:solidFill>
              </a:rPr>
              <a:t>Объект</a:t>
            </a:r>
            <a:r>
              <a:rPr lang="ru-RU" sz="1800" dirty="0">
                <a:solidFill>
                  <a:prstClr val="black">
                    <a:lumMod val="50000"/>
                    <a:lumOff val="50000"/>
                  </a:prstClr>
                </a:solidFill>
              </a:rPr>
              <a:t>: </a:t>
            </a:r>
          </a:p>
          <a:p>
            <a:pPr marL="0" lvl="0" indent="0">
              <a:buNone/>
            </a:pPr>
            <a:r>
              <a:rPr lang="ru-RU" dirty="0">
                <a:solidFill>
                  <a:prstClr val="black">
                    <a:lumMod val="50000"/>
                    <a:lumOff val="50000"/>
                  </a:prstClr>
                </a:solidFill>
              </a:rPr>
              <a:t>Объектом является сфера отдельных видов обязательств</a:t>
            </a:r>
          </a:p>
          <a:p>
            <a:pPr marL="0" lvl="0" indent="0">
              <a:buNone/>
            </a:pPr>
            <a:endParaRPr lang="ru-RU" sz="18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p>
          <a:p>
            <a:pPr lvl="0">
              <a:buFont typeface="Courier New" pitchFamily="49" charset="0"/>
              <a:buChar char="o"/>
            </a:pPr>
            <a:r>
              <a:rPr lang="ru-RU" dirty="0"/>
              <a:t>Договор купли-продажи- основной вид гражданско-правовых обязательств, применяемых в имущественном обороте. По договору купли-продажи одна сторона (продавец) обязуется передать вещь (товар) в собственность другой стороне (покупателю), а покупатель обязуется принять этот товар и уплатить за него определенную денежную сумму (цену).</a:t>
            </a:r>
          </a:p>
          <a:p>
            <a:pPr lvl="0">
              <a:buFont typeface="Courier New" pitchFamily="49" charset="0"/>
              <a:buChar char="o"/>
            </a:pPr>
            <a:r>
              <a:rPr lang="ru-RU" dirty="0"/>
              <a:t>Договор мены. По договору мены каждая из сторон обязуется передать в собственность другой стороны один товар в обмен на другой.</a:t>
            </a:r>
          </a:p>
          <a:p>
            <a:pPr lvl="0">
              <a:buFont typeface="Courier New" pitchFamily="49" charset="0"/>
              <a:buChar char="o"/>
            </a:pPr>
            <a:r>
              <a:rPr lang="ru-RU" dirty="0"/>
              <a:t>Договор дарения.  По договору дарения одна сторона (даритель) безвозмездно передает или обязуется передать другой стороне (одаряемому) вещь в собственность либо имущественное право (требование) к себе или к третьему лицу либо освобождает или обязуется освободить ее от имущественной обязанности перед собой или перед третьим лицом.</a:t>
            </a:r>
          </a:p>
          <a:p>
            <a:pPr lvl="0">
              <a:buFont typeface="Courier New" pitchFamily="49" charset="0"/>
              <a:buChar char="o"/>
            </a:pPr>
            <a:r>
              <a:rPr lang="ru-RU" dirty="0"/>
              <a:t>Договор ренты. По договору ренты одна сторона (получатель ренты) передает другой стороне (плательщику ренты) в собственность имущество, а плательщик ренты обязуется в обмен на полученное имущество периодически выплачивать получателю ренту в виде определенной денежной суммы либо предоставления средств на его содержание в иной форме. По договору ренты допускается установление обязанности выплачивать ренту бессрочно (постоянная рента) или на срок жизни получателя ренты (пожизненная рента). Пожизненная рента может быть установлена на условиях пожизненного содержания гражданина с иждивением.</a:t>
            </a:r>
          </a:p>
          <a:p>
            <a:pPr lvl="0">
              <a:buFont typeface="Courier New" pitchFamily="49" charset="0"/>
              <a:buChar char="o"/>
            </a:pPr>
            <a:r>
              <a:rPr lang="ru-RU" dirty="0"/>
              <a:t>Договор аренды. По договору аренды (имущественного найма) арендодатель (</a:t>
            </a:r>
            <a:r>
              <a:rPr lang="ru-RU" dirty="0" err="1"/>
              <a:t>наймодатель</a:t>
            </a:r>
            <a:r>
              <a:rPr lang="ru-RU" dirty="0"/>
              <a:t>) обязуется предоставить арендатору (нанимателю) имущество за плату во временное владение и пользование или во временное пользование</a:t>
            </a:r>
            <a:r>
              <a:rPr lang="ru-RU" dirty="0" smtClean="0"/>
              <a:t>.</a:t>
            </a:r>
          </a:p>
          <a:p>
            <a:pPr>
              <a:buFont typeface="Courier New" pitchFamily="49" charset="0"/>
              <a:buChar char="o"/>
            </a:pPr>
            <a:r>
              <a:rPr lang="ru-RU" dirty="0">
                <a:solidFill>
                  <a:prstClr val="black">
                    <a:lumMod val="50000"/>
                    <a:lumOff val="50000"/>
                  </a:prstClr>
                </a:solidFill>
              </a:rPr>
              <a:t>Договор найма жилого </a:t>
            </a:r>
            <a:r>
              <a:rPr lang="ru-RU" dirty="0" smtClean="0">
                <a:solidFill>
                  <a:prstClr val="black">
                    <a:lumMod val="50000"/>
                    <a:lumOff val="50000"/>
                  </a:prstClr>
                </a:solidFill>
              </a:rPr>
              <a:t>помещения. </a:t>
            </a:r>
            <a:r>
              <a:rPr lang="ru-RU" dirty="0"/>
              <a:t>По договору найма жилого помещения одна сторона - собственник жилого помещения или </a:t>
            </a:r>
            <a:r>
              <a:rPr lang="ru-RU" dirty="0" err="1"/>
              <a:t>управомоченное</a:t>
            </a:r>
            <a:r>
              <a:rPr lang="ru-RU" dirty="0"/>
              <a:t> им лицо (</a:t>
            </a:r>
            <a:r>
              <a:rPr lang="ru-RU" dirty="0" err="1"/>
              <a:t>наймодатель</a:t>
            </a:r>
            <a:r>
              <a:rPr lang="ru-RU" dirty="0"/>
              <a:t>) - обязуется предоставить другой стороне (нанимателю) жилое помещение за плату во владение и пользование для проживания в нем.</a:t>
            </a:r>
            <a:endParaRPr lang="ru-RU" dirty="0">
              <a:solidFill>
                <a:prstClr val="black">
                  <a:lumMod val="50000"/>
                  <a:lumOff val="50000"/>
                </a:prstClr>
              </a:solidFill>
            </a:endParaRPr>
          </a:p>
          <a:p>
            <a:pPr lvl="0">
              <a:buFont typeface="Courier New" pitchFamily="49" charset="0"/>
              <a:buChar char="o"/>
            </a:pPr>
            <a:endParaRPr lang="ru-RU" dirty="0"/>
          </a:p>
          <a:p>
            <a:endParaRPr lang="ru-RU" dirty="0"/>
          </a:p>
        </p:txBody>
      </p:sp>
    </p:spTree>
    <p:extLst>
      <p:ext uri="{BB962C8B-B14F-4D97-AF65-F5344CB8AC3E}">
        <p14:creationId xmlns:p14="http://schemas.microsoft.com/office/powerpoint/2010/main" val="1354890415"/>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34. Отдельные виды обязательств</a:t>
            </a:r>
            <a:endParaRPr lang="ru-RU" dirty="0"/>
          </a:p>
        </p:txBody>
      </p:sp>
      <p:sp>
        <p:nvSpPr>
          <p:cNvPr id="3" name="Объект 2"/>
          <p:cNvSpPr>
            <a:spLocks noGrp="1"/>
          </p:cNvSpPr>
          <p:nvPr>
            <p:ph idx="1"/>
          </p:nvPr>
        </p:nvSpPr>
        <p:spPr>
          <a:xfrm>
            <a:off x="0" y="692696"/>
            <a:ext cx="9144000" cy="6165304"/>
          </a:xfrm>
        </p:spPr>
        <p:txBody>
          <a:bodyPr>
            <a:normAutofit fontScale="62500" lnSpcReduction="20000"/>
          </a:bodyPr>
          <a:lstStyle/>
          <a:p>
            <a:pPr lvl="0"/>
            <a:r>
              <a:rPr lang="ru-RU" sz="3200" dirty="0">
                <a:solidFill>
                  <a:prstClr val="black">
                    <a:lumMod val="50000"/>
                    <a:lumOff val="50000"/>
                  </a:prstClr>
                </a:solidFill>
              </a:rPr>
              <a:t>Субъект</a:t>
            </a:r>
            <a:r>
              <a:rPr lang="ru-RU" dirty="0">
                <a:solidFill>
                  <a:prstClr val="black">
                    <a:lumMod val="50000"/>
                    <a:lumOff val="50000"/>
                  </a:prstClr>
                </a:solidFill>
              </a:rPr>
              <a:t>: </a:t>
            </a:r>
          </a:p>
          <a:p>
            <a:pPr lvl="0">
              <a:buFont typeface="Courier New" pitchFamily="49" charset="0"/>
              <a:buChar char="o"/>
            </a:pPr>
            <a:r>
              <a:rPr lang="ru-RU" dirty="0"/>
              <a:t>Стороны договора, которые согласились на определенные условия и взяли на себя обязательства. </a:t>
            </a:r>
            <a:r>
              <a:rPr lang="ru-RU" i="1" dirty="0" smtClean="0"/>
              <a:t>Пример</a:t>
            </a:r>
            <a:r>
              <a:rPr lang="ru-RU" dirty="0" smtClean="0"/>
              <a:t>: </a:t>
            </a:r>
            <a:r>
              <a:rPr lang="ru-RU" dirty="0"/>
              <a:t>Покупка товара в магазине, аренда жилья, строительство дома, предоставление услуг</a:t>
            </a:r>
            <a:r>
              <a:rPr lang="ru-RU" dirty="0" smtClean="0"/>
              <a:t>.</a:t>
            </a:r>
          </a:p>
          <a:p>
            <a:pPr lvl="0">
              <a:buFont typeface="Courier New" pitchFamily="49" charset="0"/>
              <a:buChar char="o"/>
            </a:pPr>
            <a:r>
              <a:rPr lang="ru-RU" sz="2000" dirty="0" err="1"/>
              <a:t>Деликтодавец</a:t>
            </a:r>
            <a:r>
              <a:rPr lang="ru-RU" sz="2000" dirty="0"/>
              <a:t> (тот, кто совершил деликт) и </a:t>
            </a:r>
            <a:r>
              <a:rPr lang="ru-RU" sz="2000" dirty="0" err="1"/>
              <a:t>деликтополучатель</a:t>
            </a:r>
            <a:r>
              <a:rPr lang="ru-RU" sz="2000" dirty="0"/>
              <a:t> (тот, кто пострадал от деликта). </a:t>
            </a:r>
            <a:r>
              <a:rPr lang="ru-RU" sz="2000" i="1" dirty="0" smtClean="0"/>
              <a:t>Пример</a:t>
            </a:r>
            <a:r>
              <a:rPr lang="ru-RU" sz="2000" dirty="0" smtClean="0"/>
              <a:t>: </a:t>
            </a:r>
            <a:r>
              <a:rPr lang="ru-RU" sz="2000" dirty="0"/>
              <a:t>Незаконное причинение вреда здоровью, уничтожение или повреждение имущества, нарушение чести и достоинства</a:t>
            </a:r>
            <a:r>
              <a:rPr lang="ru-RU" sz="2000" dirty="0" smtClean="0"/>
              <a:t>.</a:t>
            </a:r>
            <a:endParaRPr lang="ru-RU" sz="3200" dirty="0" smtClean="0">
              <a:solidFill>
                <a:prstClr val="black">
                  <a:lumMod val="50000"/>
                  <a:lumOff val="50000"/>
                </a:prstClr>
              </a:solidFill>
            </a:endParaRPr>
          </a:p>
          <a:p>
            <a:pPr lvl="0">
              <a:buFont typeface="Courier New" pitchFamily="49" charset="0"/>
              <a:buChar char="o"/>
            </a:pPr>
            <a:r>
              <a:rPr lang="ru-RU" sz="2000" dirty="0"/>
              <a:t>Лицо, которое обогатилось без достаточного на то основания, и лицо, которое понесло убытки от этого обогащения. </a:t>
            </a:r>
            <a:r>
              <a:rPr lang="ru-RU" sz="2000" i="1" dirty="0" smtClean="0"/>
              <a:t>Пример</a:t>
            </a:r>
            <a:r>
              <a:rPr lang="ru-RU" sz="2000" dirty="0" smtClean="0"/>
              <a:t>: </a:t>
            </a:r>
            <a:r>
              <a:rPr lang="ru-RU" sz="2000" dirty="0"/>
              <a:t>Получение денежных средств по ошибке, приобретение имущества по недействительному договору</a:t>
            </a:r>
            <a:r>
              <a:rPr lang="ru-RU" sz="2000" dirty="0" smtClean="0"/>
              <a:t>.</a:t>
            </a:r>
          </a:p>
          <a:p>
            <a:pPr lvl="0">
              <a:buFont typeface="Courier New" pitchFamily="49" charset="0"/>
              <a:buChar char="o"/>
            </a:pPr>
            <a:r>
              <a:rPr lang="ru-RU" sz="1800" dirty="0"/>
              <a:t>Государственные органы или органы местного самоуправления и граждане, юридические лица или иные организации</a:t>
            </a:r>
            <a:r>
              <a:rPr lang="ru-RU" sz="1800" dirty="0" smtClean="0"/>
              <a:t>. </a:t>
            </a:r>
            <a:r>
              <a:rPr lang="ru-RU" sz="1800" i="1" dirty="0" smtClean="0"/>
              <a:t>Пример</a:t>
            </a:r>
            <a:r>
              <a:rPr lang="ru-RU" sz="1800" dirty="0" smtClean="0"/>
              <a:t>: </a:t>
            </a:r>
            <a:r>
              <a:rPr lang="ru-RU" sz="1800" dirty="0"/>
              <a:t>Выплата пенсий, стипендий, возмещение вреда, причиненного государством, оплата налогов</a:t>
            </a:r>
            <a:r>
              <a:rPr lang="ru-RU" sz="1800" dirty="0" smtClean="0"/>
              <a:t>.</a:t>
            </a:r>
          </a:p>
          <a:p>
            <a:pPr lvl="0">
              <a:buFont typeface="Courier New" pitchFamily="49" charset="0"/>
              <a:buChar char="o"/>
            </a:pPr>
            <a:r>
              <a:rPr lang="ru-RU" sz="1800" dirty="0"/>
              <a:t>Лицо, которое совершило деликт (нарушитель), и лицо, которое пострадало от этого деликта (потерпевший). </a:t>
            </a:r>
            <a:r>
              <a:rPr lang="ru-RU" sz="1800" i="1" dirty="0" smtClean="0"/>
              <a:t>Пример</a:t>
            </a:r>
            <a:r>
              <a:rPr lang="ru-RU" sz="1800" dirty="0" smtClean="0"/>
              <a:t>: </a:t>
            </a:r>
            <a:r>
              <a:rPr lang="ru-RU" sz="1800" dirty="0"/>
              <a:t>Причинение вреда животному без согласия владельца, незаконное использование имущества, нарушение авторских прав.</a:t>
            </a:r>
            <a:endParaRPr lang="ru-RU" sz="3200" dirty="0">
              <a:solidFill>
                <a:prstClr val="black">
                  <a:lumMod val="50000"/>
                  <a:lumOff val="50000"/>
                </a:prstClr>
              </a:solidFill>
            </a:endParaRPr>
          </a:p>
          <a:p>
            <a:pPr lvl="0"/>
            <a:r>
              <a:rPr lang="ru-RU" sz="3200" dirty="0" smtClean="0">
                <a:solidFill>
                  <a:prstClr val="black">
                    <a:lumMod val="50000"/>
                    <a:lumOff val="50000"/>
                  </a:prstClr>
                </a:solidFill>
              </a:rPr>
              <a:t>Субъективная </a:t>
            </a:r>
            <a:r>
              <a:rPr lang="ru-RU" sz="3200" dirty="0">
                <a:solidFill>
                  <a:prstClr val="black">
                    <a:lumMod val="50000"/>
                    <a:lumOff val="50000"/>
                  </a:prstClr>
                </a:solidFill>
              </a:rPr>
              <a:t>сторона:</a:t>
            </a:r>
          </a:p>
          <a:p>
            <a:pPr marL="0" lvl="0" indent="0">
              <a:buNone/>
            </a:pPr>
            <a:r>
              <a:rPr lang="ru-RU" dirty="0" smtClean="0"/>
              <a:t>Умысел- </a:t>
            </a:r>
            <a:r>
              <a:rPr lang="ru-RU" dirty="0"/>
              <a:t>это сознательное и желаемое действие или бездействие, направленное на причинение вреда. </a:t>
            </a:r>
          </a:p>
          <a:p>
            <a:pPr marL="0" lvl="0" indent="0">
              <a:buNone/>
            </a:pPr>
            <a:r>
              <a:rPr lang="ru-RU" i="1" dirty="0" smtClean="0"/>
              <a:t>Пример</a:t>
            </a:r>
            <a:r>
              <a:rPr lang="ru-RU" i="1" dirty="0"/>
              <a:t>:</a:t>
            </a:r>
          </a:p>
          <a:p>
            <a:pPr lvl="0">
              <a:buFont typeface="Courier New" pitchFamily="49" charset="0"/>
              <a:buChar char="o"/>
            </a:pPr>
            <a:r>
              <a:rPr lang="ru-RU" dirty="0"/>
              <a:t>Преднамеренное невыполнение обязательств по договору, например, заключение договора с целью неисполнения обязательств (фиктивный договор</a:t>
            </a:r>
            <a:r>
              <a:rPr lang="ru-RU" dirty="0" smtClean="0"/>
              <a:t>).</a:t>
            </a:r>
          </a:p>
          <a:p>
            <a:pPr lvl="0">
              <a:buFont typeface="Courier New" pitchFamily="49" charset="0"/>
              <a:buChar char="o"/>
            </a:pPr>
            <a:r>
              <a:rPr lang="ru-RU" dirty="0"/>
              <a:t>Преднамеренное причинение вреда имуществу или здоровью другого лица, например, поджог имущества.</a:t>
            </a:r>
          </a:p>
          <a:p>
            <a:pPr marL="0" lvl="0" indent="0">
              <a:buNone/>
            </a:pPr>
            <a:r>
              <a:rPr lang="ru-RU" dirty="0" smtClean="0"/>
              <a:t>Неосторожность</a:t>
            </a:r>
            <a:r>
              <a:rPr lang="ru-RU" dirty="0"/>
              <a:t> - это нарушение должной заботливости, которое приводит к нежелательным последствиям. </a:t>
            </a:r>
          </a:p>
          <a:p>
            <a:pPr marL="0" lvl="0" indent="0">
              <a:buNone/>
            </a:pPr>
            <a:r>
              <a:rPr lang="ru-RU" i="1" dirty="0" smtClean="0"/>
              <a:t>Пример</a:t>
            </a:r>
            <a:r>
              <a:rPr lang="ru-RU" i="1" dirty="0"/>
              <a:t>:</a:t>
            </a:r>
          </a:p>
          <a:p>
            <a:pPr>
              <a:buFont typeface="Courier New" pitchFamily="49" charset="0"/>
              <a:buChar char="o"/>
            </a:pPr>
            <a:r>
              <a:rPr lang="ru-RU" dirty="0"/>
              <a:t>Небрежное выполнение обязательств по договору, например, некачественное выполнение строительных работ</a:t>
            </a:r>
            <a:r>
              <a:rPr lang="ru-RU" dirty="0" smtClean="0"/>
              <a:t>.</a:t>
            </a:r>
          </a:p>
          <a:p>
            <a:pPr>
              <a:buFont typeface="Courier New" pitchFamily="49" charset="0"/>
              <a:buChar char="o"/>
            </a:pPr>
            <a:r>
              <a:rPr lang="ru-RU" dirty="0"/>
              <a:t>Небрежное причинение вреда, например, ДТП из-за несоблюдения правил дорожного движения.</a:t>
            </a:r>
          </a:p>
        </p:txBody>
      </p:sp>
    </p:spTree>
    <p:extLst>
      <p:ext uri="{BB962C8B-B14F-4D97-AF65-F5344CB8AC3E}">
        <p14:creationId xmlns:p14="http://schemas.microsoft.com/office/powerpoint/2010/main" val="32083997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  Граждане (физические лица)</a:t>
            </a:r>
            <a:endParaRPr lang="ru-RU" dirty="0"/>
          </a:p>
        </p:txBody>
      </p:sp>
      <p:sp>
        <p:nvSpPr>
          <p:cNvPr id="3" name="Объект 2"/>
          <p:cNvSpPr>
            <a:spLocks noGrp="1"/>
          </p:cNvSpPr>
          <p:nvPr>
            <p:ph idx="1"/>
          </p:nvPr>
        </p:nvSpPr>
        <p:spPr>
          <a:xfrm>
            <a:off x="0" y="764704"/>
            <a:ext cx="9144000" cy="6093296"/>
          </a:xfrm>
        </p:spPr>
        <p:txBody>
          <a:bodyPr>
            <a:normAutofit lnSpcReduction="10000"/>
          </a:bodyPr>
          <a:lstStyle/>
          <a:p>
            <a:pPr marL="0" indent="0" algn="ctr">
              <a:buNone/>
            </a:pPr>
            <a:r>
              <a:rPr lang="ru-RU" sz="2800" i="1" u="sng" dirty="0"/>
              <a:t>Судебная практика</a:t>
            </a:r>
          </a:p>
          <a:p>
            <a:pPr marL="0" indent="0" algn="ctr">
              <a:buNone/>
            </a:pPr>
            <a:r>
              <a:rPr lang="ru-RU" sz="2000" b="1" dirty="0"/>
              <a:t>ГК РФ Статья </a:t>
            </a:r>
            <a:r>
              <a:rPr lang="ru-RU" sz="1600" b="1" dirty="0">
                <a:solidFill>
                  <a:prstClr val="black">
                    <a:lumMod val="50000"/>
                    <a:lumOff val="50000"/>
                  </a:prstClr>
                </a:solidFill>
              </a:rPr>
              <a:t>23</a:t>
            </a:r>
            <a:endParaRPr lang="ru-RU" sz="1800" i="1" u="sng" dirty="0"/>
          </a:p>
          <a:p>
            <a:endParaRPr lang="ru-RU" sz="1600" dirty="0"/>
          </a:p>
          <a:p>
            <a:r>
              <a:rPr lang="ru-RU" sz="1600" dirty="0"/>
              <a:t>Нарушение прав </a:t>
            </a:r>
            <a:r>
              <a:rPr lang="ru-RU" sz="1600" dirty="0" smtClean="0"/>
              <a:t>потребителей</a:t>
            </a:r>
          </a:p>
          <a:p>
            <a:pPr marL="0" indent="0">
              <a:buNone/>
            </a:pPr>
            <a:r>
              <a:rPr lang="ru-RU" sz="1600" u="sng" dirty="0" smtClean="0"/>
              <a:t>Суть </a:t>
            </a:r>
            <a:r>
              <a:rPr lang="ru-RU" sz="1600" u="sng" dirty="0"/>
              <a:t>спора:</a:t>
            </a:r>
          </a:p>
          <a:p>
            <a:pPr marL="0" indent="0">
              <a:buNone/>
            </a:pPr>
            <a:r>
              <a:rPr lang="ru-RU" sz="1600" dirty="0"/>
              <a:t>ИП Сидоров продавал некачественную продукцию (одежду). Покупатель Кузнецов обнаружил дефекты в одежде и обратился к Сидорову с требованием о возврате денег или замене товара. Сидоров отказался удовлетворять требования Кузнецова. Кузнецов обратился в суд</a:t>
            </a:r>
            <a:r>
              <a:rPr lang="ru-RU" sz="1600" dirty="0" smtClean="0"/>
              <a:t>.</a:t>
            </a:r>
          </a:p>
          <a:p>
            <a:pPr marL="0" indent="0">
              <a:buNone/>
            </a:pPr>
            <a:r>
              <a:rPr lang="ru-RU" sz="1600" u="sng" dirty="0" smtClean="0"/>
              <a:t>Судебные </a:t>
            </a:r>
            <a:r>
              <a:rPr lang="ru-RU" sz="1600" u="sng" dirty="0"/>
              <a:t>решения: </a:t>
            </a:r>
          </a:p>
          <a:p>
            <a:pPr marL="0" indent="0">
              <a:buNone/>
            </a:pPr>
            <a:r>
              <a:rPr lang="ru-RU" sz="1600" dirty="0"/>
              <a:t>Суд установил, что Сидоров нарушил права потребителя и обязал его вернуть Кузнецову денежные средства за некачественный товар</a:t>
            </a:r>
            <a:r>
              <a:rPr lang="ru-RU" sz="1600" dirty="0" smtClean="0"/>
              <a:t>.</a:t>
            </a:r>
          </a:p>
          <a:p>
            <a:pPr marL="0" indent="0">
              <a:buNone/>
            </a:pPr>
            <a:endParaRPr lang="ru-RU" sz="1600" dirty="0"/>
          </a:p>
          <a:p>
            <a:pPr marL="0" indent="0">
              <a:buNone/>
            </a:pPr>
            <a:endParaRPr lang="ru-RU" sz="1600" dirty="0"/>
          </a:p>
          <a:p>
            <a:pPr algn="r"/>
            <a:r>
              <a:rPr lang="ru-RU" sz="1600" dirty="0"/>
              <a:t>Неосторожное нарушение правил пожарной </a:t>
            </a:r>
            <a:r>
              <a:rPr lang="ru-RU" sz="1600" dirty="0" smtClean="0"/>
              <a:t>безопасности</a:t>
            </a:r>
          </a:p>
          <a:p>
            <a:pPr marL="0" indent="0" algn="r">
              <a:buNone/>
            </a:pPr>
            <a:r>
              <a:rPr lang="ru-RU" sz="1600" u="sng" dirty="0" smtClean="0"/>
              <a:t>Суть </a:t>
            </a:r>
            <a:r>
              <a:rPr lang="ru-RU" sz="1600" u="sng" dirty="0"/>
              <a:t>спора:</a:t>
            </a:r>
          </a:p>
          <a:p>
            <a:pPr marL="0" indent="0" algn="r">
              <a:buNone/>
            </a:pPr>
            <a:r>
              <a:rPr lang="ru-RU" sz="1600" dirty="0"/>
              <a:t>ИП Петрова владела кафе. Она не соблюдала правила пожарной безопасности, что привело к пожару в кафе. В результате пожара был причинен значительный ущерб имуществу. Прокуратура подала в суд иск о взыскании ущерба с Петровой</a:t>
            </a:r>
            <a:r>
              <a:rPr lang="ru-RU" sz="1600" dirty="0" smtClean="0"/>
              <a:t>.</a:t>
            </a:r>
          </a:p>
          <a:p>
            <a:pPr marL="0" indent="0" algn="r">
              <a:buNone/>
            </a:pPr>
            <a:r>
              <a:rPr lang="ru-RU" sz="1600" u="sng" dirty="0" smtClean="0"/>
              <a:t>Судебные </a:t>
            </a:r>
            <a:r>
              <a:rPr lang="ru-RU" sz="1600" u="sng" dirty="0"/>
              <a:t>решения:</a:t>
            </a:r>
            <a:endParaRPr lang="ru-RU" sz="1600" dirty="0"/>
          </a:p>
          <a:p>
            <a:pPr marL="0" indent="0" algn="r">
              <a:buNone/>
            </a:pPr>
            <a:r>
              <a:rPr lang="ru-RU" sz="1600" dirty="0"/>
              <a:t>Суд признал Петрову ответственной за неосторожное нарушение правил пожарной безопасности и обязал ее компенсировать ущерб.</a:t>
            </a:r>
            <a:endParaRPr lang="ru-RU" dirty="0"/>
          </a:p>
        </p:txBody>
      </p:sp>
    </p:spTree>
    <p:extLst>
      <p:ext uri="{BB962C8B-B14F-4D97-AF65-F5344CB8AC3E}">
        <p14:creationId xmlns:p14="http://schemas.microsoft.com/office/powerpoint/2010/main" val="3726155642"/>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34. Отдельные виды обязательств</a:t>
            </a:r>
            <a:endParaRPr lang="ru-RU" dirty="0"/>
          </a:p>
        </p:txBody>
      </p:sp>
      <p:sp>
        <p:nvSpPr>
          <p:cNvPr id="3" name="Объект 2"/>
          <p:cNvSpPr>
            <a:spLocks noGrp="1"/>
          </p:cNvSpPr>
          <p:nvPr>
            <p:ph idx="1"/>
          </p:nvPr>
        </p:nvSpPr>
        <p:spPr>
          <a:xfrm>
            <a:off x="0" y="692696"/>
            <a:ext cx="9144000" cy="6165304"/>
          </a:xfrm>
        </p:spPr>
        <p:txBody>
          <a:bodyPr>
            <a:normAutofit fontScale="77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Договор </a:t>
            </a:r>
            <a:r>
              <a:rPr lang="ru-RU" dirty="0" smtClean="0"/>
              <a:t>купли-продажи</a:t>
            </a:r>
          </a:p>
          <a:p>
            <a:pPr marL="0" indent="0">
              <a:buNone/>
            </a:pPr>
            <a:r>
              <a:rPr lang="ru-RU" u="sng" dirty="0" smtClean="0"/>
              <a:t>Суть </a:t>
            </a:r>
            <a:r>
              <a:rPr lang="ru-RU" u="sng" dirty="0"/>
              <a:t>спора: </a:t>
            </a:r>
          </a:p>
          <a:p>
            <a:pPr marL="0" indent="0">
              <a:buNone/>
            </a:pPr>
            <a:r>
              <a:rPr lang="ru-RU" dirty="0"/>
              <a:t>Покупатель заказал у продавца партию мебели, но продавец не поставил ее в срок. Покупатель обратился в суд с иском о взыскании неустойки и компенсации упущенной выгоды. </a:t>
            </a:r>
            <a:endParaRPr lang="ru-RU" dirty="0" smtClean="0"/>
          </a:p>
          <a:p>
            <a:pPr marL="0" indent="0">
              <a:buNone/>
            </a:pPr>
            <a:r>
              <a:rPr lang="ru-RU" u="sng" dirty="0" smtClean="0"/>
              <a:t>Судебные </a:t>
            </a:r>
            <a:r>
              <a:rPr lang="ru-RU" u="sng" dirty="0"/>
              <a:t>решения:</a:t>
            </a:r>
          </a:p>
          <a:p>
            <a:pPr marL="0" indent="0">
              <a:buNone/>
            </a:pPr>
            <a:r>
              <a:rPr lang="ru-RU" dirty="0"/>
              <a:t>Суд признал продавца ответственным за нарушение договора и обязал его выплатить неустойку и компенсацию за упущенную выгоду. </a:t>
            </a:r>
            <a:endParaRPr lang="ru-RU" u="sng" dirty="0"/>
          </a:p>
          <a:p>
            <a:pPr marL="0" indent="0">
              <a:buNone/>
            </a:pPr>
            <a:endParaRPr lang="ru-RU" u="sng" dirty="0"/>
          </a:p>
          <a:p>
            <a:pPr algn="r"/>
            <a:r>
              <a:rPr lang="ru-RU" dirty="0"/>
              <a:t>Договор </a:t>
            </a:r>
            <a:r>
              <a:rPr lang="ru-RU" dirty="0" smtClean="0"/>
              <a:t>аренды</a:t>
            </a:r>
          </a:p>
          <a:p>
            <a:pPr marL="0" indent="0" algn="r">
              <a:buNone/>
            </a:pPr>
            <a:r>
              <a:rPr lang="ru-RU" u="sng" dirty="0" smtClean="0"/>
              <a:t>Суть </a:t>
            </a:r>
            <a:r>
              <a:rPr lang="ru-RU" u="sng" dirty="0"/>
              <a:t>спора: </a:t>
            </a:r>
            <a:endParaRPr lang="ru-RU" dirty="0"/>
          </a:p>
          <a:p>
            <a:pPr marL="0" indent="0" algn="r">
              <a:buNone/>
            </a:pPr>
            <a:r>
              <a:rPr lang="ru-RU" dirty="0"/>
              <a:t>Арендатор не платил арендную плату за помещение вовремя. Арендодатель обратился в суд с иском о взыскании задолженности и расторжении договора аренды</a:t>
            </a:r>
            <a:r>
              <a:rPr lang="ru-RU" dirty="0" smtClean="0"/>
              <a:t>.</a:t>
            </a:r>
          </a:p>
          <a:p>
            <a:pPr marL="0" indent="0" algn="r">
              <a:buNone/>
            </a:pPr>
            <a:r>
              <a:rPr lang="ru-RU" u="sng" dirty="0" smtClean="0"/>
              <a:t>Судебные </a:t>
            </a:r>
            <a:r>
              <a:rPr lang="ru-RU" u="sng" dirty="0"/>
              <a:t>решения: </a:t>
            </a:r>
          </a:p>
          <a:p>
            <a:pPr marL="0" indent="0" algn="r">
              <a:buNone/>
            </a:pPr>
            <a:r>
              <a:rPr lang="ru-RU" dirty="0"/>
              <a:t>Суд признал арендатора ответственным за нарушение договора и обязал его выплатить задолженность по арендной плате. Также суд расторг договор аренды и обязал арендатора освободить помещение.</a:t>
            </a:r>
          </a:p>
          <a:p>
            <a:endParaRPr lang="ru-RU" dirty="0"/>
          </a:p>
        </p:txBody>
      </p:sp>
    </p:spTree>
    <p:extLst>
      <p:ext uri="{BB962C8B-B14F-4D97-AF65-F5344CB8AC3E}">
        <p14:creationId xmlns:p14="http://schemas.microsoft.com/office/powerpoint/2010/main" val="2311375755"/>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34. Отдельные виды обязательств</a:t>
            </a:r>
            <a:endParaRPr lang="ru-RU" dirty="0"/>
          </a:p>
        </p:txBody>
      </p:sp>
      <p:sp>
        <p:nvSpPr>
          <p:cNvPr id="3" name="Объект 2"/>
          <p:cNvSpPr>
            <a:spLocks noGrp="1"/>
          </p:cNvSpPr>
          <p:nvPr>
            <p:ph idx="1"/>
          </p:nvPr>
        </p:nvSpPr>
        <p:spPr>
          <a:xfrm>
            <a:off x="0" y="692696"/>
            <a:ext cx="9144000" cy="6165304"/>
          </a:xfrm>
        </p:spPr>
        <p:txBody>
          <a:bodyPr>
            <a:normAutofit fontScale="47500" lnSpcReduction="20000"/>
          </a:bodyPr>
          <a:lstStyle/>
          <a:p>
            <a:pPr marL="0" indent="0">
              <a:buNone/>
            </a:pPr>
            <a:r>
              <a:rPr lang="ru-RU" sz="3400" b="1" dirty="0"/>
              <a:t>ГК РФ Статья 461. Ответственность продавца в случае изъятия товара у </a:t>
            </a:r>
            <a:r>
              <a:rPr lang="ru-RU" sz="3400" b="1" dirty="0" smtClean="0"/>
              <a:t>покупателя</a:t>
            </a:r>
          </a:p>
          <a:p>
            <a:r>
              <a:rPr lang="ru-RU" sz="2500" u="sng" dirty="0" smtClean="0">
                <a:solidFill>
                  <a:prstClr val="black">
                    <a:lumMod val="50000"/>
                    <a:lumOff val="50000"/>
                  </a:prstClr>
                </a:solidFill>
              </a:rPr>
              <a:t>Объект</a:t>
            </a:r>
            <a:r>
              <a:rPr lang="ru-RU" sz="2500" dirty="0">
                <a:solidFill>
                  <a:prstClr val="black">
                    <a:lumMod val="50000"/>
                    <a:lumOff val="50000"/>
                  </a:prstClr>
                </a:solidFill>
              </a:rPr>
              <a:t>: Сфера </a:t>
            </a:r>
            <a:r>
              <a:rPr lang="ru-RU" sz="2500" dirty="0" smtClean="0">
                <a:solidFill>
                  <a:prstClr val="black">
                    <a:lumMod val="50000"/>
                    <a:lumOff val="50000"/>
                  </a:prstClr>
                </a:solidFill>
              </a:rPr>
              <a:t>ответственности продавца </a:t>
            </a:r>
            <a:r>
              <a:rPr lang="ru-RU" sz="2500" dirty="0">
                <a:solidFill>
                  <a:prstClr val="black">
                    <a:lumMod val="50000"/>
                    <a:lumOff val="50000"/>
                  </a:prstClr>
                </a:solidFill>
              </a:rPr>
              <a:t>в случае изъятия товара у покупателя</a:t>
            </a:r>
          </a:p>
          <a:p>
            <a:r>
              <a:rPr lang="ru-RU" sz="2500" u="sng" dirty="0" smtClean="0">
                <a:solidFill>
                  <a:prstClr val="black">
                    <a:lumMod val="50000"/>
                    <a:lumOff val="50000"/>
                  </a:prstClr>
                </a:solidFill>
              </a:rPr>
              <a:t>Объективная </a:t>
            </a:r>
            <a:r>
              <a:rPr lang="ru-RU" sz="2500" u="sng" dirty="0">
                <a:solidFill>
                  <a:prstClr val="black">
                    <a:lumMod val="50000"/>
                    <a:lumOff val="50000"/>
                  </a:prstClr>
                </a:solidFill>
              </a:rPr>
              <a:t>сторона: </a:t>
            </a:r>
          </a:p>
          <a:p>
            <a:pPr marL="0" indent="0">
              <a:buNone/>
            </a:pPr>
            <a:r>
              <a:rPr lang="ru-RU" sz="2500" dirty="0"/>
              <a:t>При изъятии товара у покупателя третьими лицами по основаниям, возникшим до исполнения договора купли-продажи, продавец обязан возместить покупателю понесенные им убытки, если не докажет, что покупатель знал или должен был знать о наличии этих оснований.</a:t>
            </a:r>
          </a:p>
          <a:p>
            <a:pPr marL="0" indent="0">
              <a:buNone/>
            </a:pPr>
            <a:r>
              <a:rPr lang="ru-RU" sz="2500" dirty="0" smtClean="0"/>
              <a:t>Соглашение </a:t>
            </a:r>
            <a:r>
              <a:rPr lang="ru-RU" sz="2500" dirty="0"/>
              <a:t>сторон об освобождении продавца от ответственности в случае истребования приобретенного товара у покупателя третьими лицами или о ее ограничении недействительно</a:t>
            </a:r>
            <a:r>
              <a:rPr lang="ru-RU" sz="2500" dirty="0" smtClean="0"/>
              <a:t>.</a:t>
            </a:r>
          </a:p>
          <a:p>
            <a:r>
              <a:rPr lang="ru-RU" sz="2500" u="sng" dirty="0" smtClean="0">
                <a:solidFill>
                  <a:prstClr val="black">
                    <a:lumMod val="50000"/>
                    <a:lumOff val="50000"/>
                  </a:prstClr>
                </a:solidFill>
              </a:rPr>
              <a:t>Субъект</a:t>
            </a:r>
            <a:r>
              <a:rPr lang="ru-RU" sz="2500" u="sng" dirty="0">
                <a:solidFill>
                  <a:prstClr val="black">
                    <a:lumMod val="50000"/>
                    <a:lumOff val="50000"/>
                  </a:prstClr>
                </a:solidFill>
              </a:rPr>
              <a:t>: </a:t>
            </a:r>
          </a:p>
          <a:p>
            <a:pPr marL="0" indent="0">
              <a:buNone/>
            </a:pPr>
            <a:r>
              <a:rPr lang="ru-RU" sz="2500" dirty="0" smtClean="0"/>
              <a:t>Государственные </a:t>
            </a:r>
            <a:r>
              <a:rPr lang="ru-RU" sz="2500" dirty="0"/>
              <a:t>органы: </a:t>
            </a:r>
            <a:endParaRPr lang="ru-RU" sz="2500" dirty="0" smtClean="0"/>
          </a:p>
          <a:p>
            <a:pPr>
              <a:buFont typeface="Courier New" pitchFamily="49" charset="0"/>
              <a:buChar char="o"/>
            </a:pPr>
            <a:r>
              <a:rPr lang="ru-RU" sz="2500" dirty="0" smtClean="0"/>
              <a:t>Таможня</a:t>
            </a:r>
            <a:r>
              <a:rPr lang="ru-RU" sz="2500" dirty="0"/>
              <a:t>: Изъятие товара может произойти, если он не соответствует требованиям таможенного законодательства, например, не оформлен должным образом, контрабанда, нарушает правила ввоза/вывоза. </a:t>
            </a:r>
          </a:p>
          <a:p>
            <a:pPr>
              <a:buFont typeface="Courier New" pitchFamily="49" charset="0"/>
              <a:buChar char="o"/>
            </a:pPr>
            <a:r>
              <a:rPr lang="ru-RU" sz="2500" dirty="0" smtClean="0"/>
              <a:t>Полиция</a:t>
            </a:r>
            <a:r>
              <a:rPr lang="ru-RU" sz="2500" dirty="0"/>
              <a:t>, </a:t>
            </a:r>
            <a:r>
              <a:rPr lang="ru-RU" sz="2500" dirty="0" err="1"/>
              <a:t>Роспотребнадзор</a:t>
            </a:r>
            <a:r>
              <a:rPr lang="ru-RU" sz="2500" dirty="0"/>
              <a:t>: Изъятие может произойти, если товар: </a:t>
            </a:r>
          </a:p>
          <a:p>
            <a:pPr marL="0" indent="0">
              <a:buNone/>
            </a:pPr>
            <a:r>
              <a:rPr lang="ru-RU" sz="2500" dirty="0" smtClean="0"/>
              <a:t>Не </a:t>
            </a:r>
            <a:r>
              <a:rPr lang="ru-RU" sz="2500" dirty="0"/>
              <a:t>соответствует санитарным нормам (например, просроченный продукт, некачественные игрушки</a:t>
            </a:r>
            <a:r>
              <a:rPr lang="ru-RU" sz="2500" dirty="0" smtClean="0"/>
              <a:t>).</a:t>
            </a:r>
          </a:p>
          <a:p>
            <a:pPr marL="0" indent="0">
              <a:buNone/>
            </a:pPr>
            <a:r>
              <a:rPr lang="ru-RU" sz="2500" dirty="0" smtClean="0"/>
              <a:t>Не </a:t>
            </a:r>
            <a:r>
              <a:rPr lang="ru-RU" sz="2500" dirty="0"/>
              <a:t>соответствует требованиям безопасности (например, опасные электроприборы). </a:t>
            </a:r>
          </a:p>
          <a:p>
            <a:pPr marL="0" indent="0">
              <a:buNone/>
            </a:pPr>
            <a:r>
              <a:rPr lang="ru-RU" sz="2500" dirty="0" smtClean="0"/>
              <a:t>Является </a:t>
            </a:r>
            <a:r>
              <a:rPr lang="ru-RU" sz="2500" dirty="0"/>
              <a:t>контрафактом (например, поддельные часы, парфюмерия). </a:t>
            </a:r>
            <a:br>
              <a:rPr lang="ru-RU" sz="2500" dirty="0"/>
            </a:br>
            <a:r>
              <a:rPr lang="ru-RU" sz="2500" dirty="0"/>
              <a:t>Правообладатели</a:t>
            </a:r>
            <a:r>
              <a:rPr lang="ru-RU" sz="2500" dirty="0" smtClean="0"/>
              <a:t>:</a:t>
            </a:r>
          </a:p>
          <a:p>
            <a:pPr>
              <a:buFont typeface="Courier New" pitchFamily="49" charset="0"/>
              <a:buChar char="o"/>
            </a:pPr>
            <a:r>
              <a:rPr lang="ru-RU" sz="2500" dirty="0" smtClean="0"/>
              <a:t>Авторские </a:t>
            </a:r>
            <a:r>
              <a:rPr lang="ru-RU" sz="2500" dirty="0"/>
              <a:t>права: Изъятие товара может произойти, если он нарушает авторские права (например, пиратские диски, книги, программное обеспечение). </a:t>
            </a:r>
            <a:endParaRPr lang="ru-RU" sz="2500" dirty="0" smtClean="0"/>
          </a:p>
          <a:p>
            <a:pPr>
              <a:buFont typeface="Courier New" pitchFamily="49" charset="0"/>
              <a:buChar char="o"/>
            </a:pPr>
            <a:r>
              <a:rPr lang="ru-RU" sz="2500" dirty="0" smtClean="0"/>
              <a:t>Патентные </a:t>
            </a:r>
            <a:r>
              <a:rPr lang="ru-RU" sz="2500" dirty="0"/>
              <a:t>права: Изъятие товара может произойти, если он нарушает патентные права (например, поддельные запчасти, лекарства</a:t>
            </a:r>
            <a:r>
              <a:rPr lang="ru-RU" sz="2500" dirty="0" smtClean="0"/>
              <a:t>).</a:t>
            </a:r>
          </a:p>
          <a:p>
            <a:pPr>
              <a:buFont typeface="Courier New" pitchFamily="49" charset="0"/>
              <a:buChar char="o"/>
            </a:pPr>
            <a:r>
              <a:rPr lang="ru-RU" sz="2500" dirty="0" smtClean="0"/>
              <a:t>Права </a:t>
            </a:r>
            <a:r>
              <a:rPr lang="ru-RU" sz="2500" dirty="0"/>
              <a:t>на товарный знак: Изъятие товара может произойти, если он использует чужой товарный знак (например, поддельные одежда, обувь).</a:t>
            </a:r>
            <a:endParaRPr lang="ru-RU" sz="2500" dirty="0" smtClean="0"/>
          </a:p>
          <a:p>
            <a:pPr>
              <a:buFont typeface="Courier New" pitchFamily="49" charset="0"/>
              <a:buChar char="o"/>
            </a:pPr>
            <a:r>
              <a:rPr lang="ru-RU" sz="2500" u="sng" dirty="0" smtClean="0">
                <a:solidFill>
                  <a:prstClr val="black">
                    <a:lumMod val="50000"/>
                    <a:lumOff val="50000"/>
                  </a:prstClr>
                </a:solidFill>
              </a:rPr>
              <a:t>Субъективная </a:t>
            </a:r>
            <a:r>
              <a:rPr lang="ru-RU" sz="2500" u="sng" dirty="0">
                <a:solidFill>
                  <a:prstClr val="black">
                    <a:lumMod val="50000"/>
                    <a:lumOff val="50000"/>
                  </a:prstClr>
                </a:solidFill>
              </a:rPr>
              <a:t>сторона:</a:t>
            </a:r>
          </a:p>
          <a:p>
            <a:pPr>
              <a:buFont typeface="Courier New" pitchFamily="49" charset="0"/>
              <a:buChar char="o"/>
            </a:pPr>
            <a:r>
              <a:rPr lang="ru-RU" sz="2500" dirty="0"/>
              <a:t>Умысел</a:t>
            </a:r>
          </a:p>
          <a:p>
            <a:pPr marL="0" indent="0">
              <a:buNone/>
            </a:pPr>
            <a:r>
              <a:rPr lang="ru-RU" sz="2500" i="1" dirty="0"/>
              <a:t>Пример:</a:t>
            </a:r>
          </a:p>
          <a:p>
            <a:pPr marL="0" indent="0">
              <a:buNone/>
            </a:pPr>
            <a:r>
              <a:rPr lang="ru-RU" sz="2500" dirty="0"/>
              <a:t>Продавец знал, что продаваемый им товар является контрафактным, но все равно решил его продать</a:t>
            </a:r>
            <a:r>
              <a:rPr lang="ru-RU" sz="2500" dirty="0" smtClean="0"/>
              <a:t>.</a:t>
            </a:r>
          </a:p>
          <a:p>
            <a:pPr>
              <a:buFont typeface="Courier New" pitchFamily="49" charset="0"/>
              <a:buChar char="o"/>
            </a:pPr>
            <a:r>
              <a:rPr lang="ru-RU" sz="2500" dirty="0" smtClean="0"/>
              <a:t>Неосторожность</a:t>
            </a:r>
            <a:endParaRPr lang="ru-RU" sz="2500" dirty="0"/>
          </a:p>
          <a:p>
            <a:pPr marL="0" indent="0">
              <a:buNone/>
            </a:pPr>
            <a:r>
              <a:rPr lang="ru-RU" sz="2500" i="1" dirty="0"/>
              <a:t>Пример:</a:t>
            </a:r>
          </a:p>
          <a:p>
            <a:pPr marL="0" indent="0">
              <a:buNone/>
            </a:pPr>
            <a:r>
              <a:rPr lang="ru-RU" sz="2500" dirty="0"/>
              <a:t>Продавец не проверил сертификаты качества товара перед продажей и не знал о его несоответствии требованиям</a:t>
            </a:r>
            <a:r>
              <a:rPr lang="ru-RU" sz="2500" dirty="0" smtClean="0"/>
              <a:t>.</a:t>
            </a:r>
          </a:p>
          <a:p>
            <a:r>
              <a:rPr lang="ru-RU" sz="2500" u="sng" dirty="0" smtClean="0"/>
              <a:t>Предмет</a:t>
            </a:r>
            <a:r>
              <a:rPr lang="ru-RU" sz="2500" dirty="0"/>
              <a:t>: </a:t>
            </a:r>
            <a:r>
              <a:rPr lang="ru-RU" sz="2500" dirty="0" smtClean="0"/>
              <a:t>товар</a:t>
            </a:r>
            <a:endParaRPr lang="ru-RU" sz="2500" dirty="0"/>
          </a:p>
          <a:p>
            <a:endParaRPr lang="ru-RU" dirty="0"/>
          </a:p>
          <a:p>
            <a:endParaRPr lang="ru-RU" dirty="0"/>
          </a:p>
        </p:txBody>
      </p:sp>
    </p:spTree>
    <p:extLst>
      <p:ext uri="{BB962C8B-B14F-4D97-AF65-F5344CB8AC3E}">
        <p14:creationId xmlns:p14="http://schemas.microsoft.com/office/powerpoint/2010/main" val="1590461527"/>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34. Отдельные виды обязательств</a:t>
            </a:r>
            <a:endParaRPr lang="ru-RU" dirty="0"/>
          </a:p>
        </p:txBody>
      </p:sp>
      <p:sp>
        <p:nvSpPr>
          <p:cNvPr id="3" name="Объект 2"/>
          <p:cNvSpPr>
            <a:spLocks noGrp="1"/>
          </p:cNvSpPr>
          <p:nvPr>
            <p:ph idx="1"/>
          </p:nvPr>
        </p:nvSpPr>
        <p:spPr>
          <a:xfrm>
            <a:off x="0" y="692696"/>
            <a:ext cx="9144000" cy="6165304"/>
          </a:xfrm>
        </p:spPr>
        <p:txBody>
          <a:bodyPr>
            <a:normAutofit fontScale="62500" lnSpcReduction="20000"/>
          </a:bodyPr>
          <a:lstStyle/>
          <a:p>
            <a:pPr marL="0" indent="0">
              <a:buNone/>
            </a:pPr>
            <a:r>
              <a:rPr lang="ru-RU" sz="2600" b="1" dirty="0"/>
              <a:t>ГК РФ Статья 461. Ответственность продавца в случае изъятия товара у покупателя</a:t>
            </a:r>
          </a:p>
          <a:p>
            <a:r>
              <a:rPr lang="ru-RU" dirty="0"/>
              <a:t>В случае если товар, переданный покупателю по договору, был обременен правами третьих лиц по основаниям, возникшим до исполнения договора купли-продажи, например, в результате заключения продавцом договора аренды либо передачи продавцом товара под залог, и третьи лица предъявили покупателю требования об изъятия товара, продавец обязан возместить покупателю понесенные им убытки. Убытки преимущественно выражаются в виде возмещения стоимости товара, однако если покупатель сделал какие-либо вложения в этот товар (ремонт, приобретение деталей), то продавец возмещает также стоимость таких вложений.</a:t>
            </a:r>
          </a:p>
          <a:p>
            <a:r>
              <a:rPr lang="ru-RU" dirty="0"/>
              <a:t>Кроме того, если покупатель приобретал товар в целях его использования в предпринимательской деятельности и лишился доходов в результате изъятия товара, то продавец обязан возместить ему также и упущенную выгоду.</a:t>
            </a:r>
          </a:p>
          <a:p>
            <a:r>
              <a:rPr lang="ru-RU" dirty="0"/>
              <a:t>Но в случае, если продавец докажет, что покупатель знал или должен был знать о наличии оснований для предъявления к покупателю требований со стороны третьих лиц, он освобождается от обязанности возместить причиненные покупателю убытки. Доказать это продавец может только путем предъявления, соответственно, доказательств уведомления покупателя о наличии таких оснований.</a:t>
            </a:r>
          </a:p>
          <a:p>
            <a:r>
              <a:rPr lang="ru-RU" dirty="0"/>
              <a:t>Если продавец и покупатель заключат соглашение об освобождении продавца от ответственности в случае истребования приобретенного товара у покупателя третьими лицами или о ее ограничении, такое соглашение по общему правилу является недействительным, так как оно нарушает права и интересы покупателя. Однако недействительным такое соглашение может быть признано только в судебном порядке по требованию одной из сторон (как правило, покупателя). Таким образом, если продавец и покупатель все же заключат такое соглашение, но ни одна из сторон не обратится в суд с исковым заявлением о признании соглашения недействительным, то в случае предъявления третьими лицами к покупателю требований об истребовании товара товар будет истребован, а продавец не будет возмещать покупателю убытки, хотя бы покупатель не знал или не должен был знать о наличии оснований истребования товара третьими лицами.</a:t>
            </a:r>
          </a:p>
          <a:p>
            <a:endParaRPr lang="ru-RU" dirty="0"/>
          </a:p>
        </p:txBody>
      </p:sp>
    </p:spTree>
    <p:extLst>
      <p:ext uri="{BB962C8B-B14F-4D97-AF65-F5344CB8AC3E}">
        <p14:creationId xmlns:p14="http://schemas.microsoft.com/office/powerpoint/2010/main" val="1230035153"/>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34. Отдельные виды обязательств</a:t>
            </a:r>
            <a:endParaRPr lang="ru-RU" dirty="0"/>
          </a:p>
        </p:txBody>
      </p:sp>
      <p:sp>
        <p:nvSpPr>
          <p:cNvPr id="3" name="Объект 2"/>
          <p:cNvSpPr>
            <a:spLocks noGrp="1"/>
          </p:cNvSpPr>
          <p:nvPr>
            <p:ph idx="1"/>
          </p:nvPr>
        </p:nvSpPr>
        <p:spPr>
          <a:xfrm>
            <a:off x="0" y="692696"/>
            <a:ext cx="9144000" cy="6165304"/>
          </a:xfrm>
        </p:spPr>
        <p:txBody>
          <a:bodyPr>
            <a:normAutofit fontScale="70000" lnSpcReduction="20000"/>
          </a:bodyPr>
          <a:lstStyle/>
          <a:p>
            <a:pPr marL="0" lvl="0" indent="0" algn="ctr">
              <a:buNone/>
            </a:pPr>
            <a:r>
              <a:rPr lang="ru-RU" sz="3200" i="1" u="sng" dirty="0">
                <a:solidFill>
                  <a:prstClr val="black">
                    <a:lumMod val="50000"/>
                    <a:lumOff val="50000"/>
                  </a:prstClr>
                </a:solidFill>
              </a:rPr>
              <a:t>Судебная практика</a:t>
            </a:r>
          </a:p>
          <a:p>
            <a:pPr marL="0" lvl="0" indent="0" algn="ctr">
              <a:buNone/>
            </a:pPr>
            <a:r>
              <a:rPr lang="ru-RU" sz="3200" b="1" dirty="0">
                <a:solidFill>
                  <a:prstClr val="black">
                    <a:lumMod val="50000"/>
                    <a:lumOff val="50000"/>
                  </a:prstClr>
                </a:solidFill>
              </a:rPr>
              <a:t>ГК РФ Статья </a:t>
            </a:r>
            <a:r>
              <a:rPr lang="ru-RU" sz="3600" b="1" dirty="0"/>
              <a:t>461</a:t>
            </a:r>
            <a:endParaRPr lang="ru-RU" dirty="0"/>
          </a:p>
          <a:p>
            <a:pPr marL="0" lvl="0" indent="0" algn="ctr">
              <a:buNone/>
            </a:pPr>
            <a:endParaRPr lang="ru-RU" b="1" dirty="0">
              <a:solidFill>
                <a:prstClr val="black">
                  <a:lumMod val="50000"/>
                  <a:lumOff val="50000"/>
                </a:prstClr>
              </a:solidFill>
            </a:endParaRPr>
          </a:p>
          <a:p>
            <a:r>
              <a:rPr lang="ru-RU" dirty="0"/>
              <a:t>Контрафактная парфюмерия</a:t>
            </a:r>
          </a:p>
          <a:p>
            <a:pPr marL="0" lvl="0" indent="0">
              <a:buNone/>
            </a:pPr>
            <a:r>
              <a:rPr lang="ru-RU" u="sng" dirty="0">
                <a:solidFill>
                  <a:prstClr val="black">
                    <a:lumMod val="50000"/>
                    <a:lumOff val="50000"/>
                  </a:prstClr>
                </a:solidFill>
              </a:rPr>
              <a:t>Суть спора: </a:t>
            </a:r>
          </a:p>
          <a:p>
            <a:pPr marL="0" lvl="0" indent="0">
              <a:buNone/>
            </a:pPr>
            <a:r>
              <a:rPr lang="ru-RU" dirty="0"/>
              <a:t>Покупатель приобрел у продавца парфюмерию, которая оказалась контрафактной. Полиция изъяла товар. Покупатель обратился в суд с иском о возврате денег и компенсации морального вреда</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продавца виновным в умышленном нарушении прав правообладателя, так как продавец знал о подделке. Суд обязал продавца вернуть деньги покупателю, а также выплатить компенсацию морального вреда. </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Несоответствие </a:t>
            </a:r>
            <a:r>
              <a:rPr lang="ru-RU" dirty="0" smtClean="0"/>
              <a:t>стандартам</a:t>
            </a:r>
          </a:p>
          <a:p>
            <a:pPr mar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p>
          <a:p>
            <a:pPr marL="0" lvl="0" indent="0" algn="r">
              <a:buNone/>
            </a:pPr>
            <a:r>
              <a:rPr lang="ru-RU" dirty="0"/>
              <a:t>Покупатель приобрел у продавца детские игрушки, которые не соответствовали требованиям безопасности. </a:t>
            </a:r>
            <a:r>
              <a:rPr lang="ru-RU" dirty="0" err="1"/>
              <a:t>Роспотребнадзор</a:t>
            </a:r>
            <a:r>
              <a:rPr lang="ru-RU" dirty="0"/>
              <a:t> изъял игрушки. Покупатель обратился в суд с иском о возврате денег и компенсации морального вреда</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продавца ответственным за нарушение прав потребителя, так как продавец должен был знать о несоответствии игрушек стандартам. Суд обязал продавца вернуть деньги покупателю и выплатить компенсацию морального вреда. </a:t>
            </a:r>
          </a:p>
        </p:txBody>
      </p:sp>
    </p:spTree>
    <p:extLst>
      <p:ext uri="{BB962C8B-B14F-4D97-AF65-F5344CB8AC3E}">
        <p14:creationId xmlns:p14="http://schemas.microsoft.com/office/powerpoint/2010/main" val="3666230204"/>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3689" y="-739080"/>
            <a:ext cx="8229600" cy="1600200"/>
          </a:xfrm>
        </p:spPr>
        <p:txBody>
          <a:bodyPr/>
          <a:lstStyle/>
          <a:p>
            <a:r>
              <a:rPr lang="ru-RU" sz="4000" dirty="0">
                <a:effectLst>
                  <a:outerShdw blurRad="38100" dist="38100" dir="2700000" algn="tl">
                    <a:srgbClr val="000000">
                      <a:alpha val="43137"/>
                    </a:srgbClr>
                  </a:outerShdw>
                </a:effectLst>
              </a:rPr>
              <a:t>35.  Купля-продажа</a:t>
            </a:r>
          </a:p>
        </p:txBody>
      </p:sp>
      <p:sp>
        <p:nvSpPr>
          <p:cNvPr id="3" name="Объект 2"/>
          <p:cNvSpPr>
            <a:spLocks noGrp="1"/>
          </p:cNvSpPr>
          <p:nvPr>
            <p:ph idx="1"/>
          </p:nvPr>
        </p:nvSpPr>
        <p:spPr>
          <a:xfrm>
            <a:off x="0" y="908720"/>
            <a:ext cx="9144000" cy="5949280"/>
          </a:xfrm>
        </p:spPr>
        <p:txBody>
          <a:bodyPr>
            <a:normAutofit fontScale="775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купли-продажи</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купли-продажи одна сторона (продавец) обязуется передать вещь (товар) в собственность другой стороне (покупателю), а покупатель обязуется принять этот товар и уплатить за него определенную денежную сумму (цену).</a:t>
            </a:r>
          </a:p>
          <a:p>
            <a:pPr marL="0" indent="0">
              <a:buNone/>
            </a:pPr>
            <a:r>
              <a:rPr lang="ru-RU" dirty="0" smtClean="0"/>
              <a:t>К </a:t>
            </a:r>
            <a:r>
              <a:rPr lang="ru-RU" dirty="0"/>
              <a:t>купле-продаже ценных бумаг и валютных ценностей положения, предусмотренные настоящим параграфом, применяются, если законом не установлены специальные правила их купли-продажи</a:t>
            </a:r>
            <a:r>
              <a:rPr lang="ru-RU" dirty="0" smtClean="0"/>
              <a:t>.</a:t>
            </a:r>
          </a:p>
          <a:p>
            <a:pPr marL="0" indent="0">
              <a:buNone/>
            </a:pPr>
            <a:r>
              <a:rPr lang="ru-RU" dirty="0"/>
              <a:t>К отдельным видам договора купли-продажи (розничная купля-продажа, поставка товаров, поставка товаров для государственных нужд, контрактация, энергоснабжение, продажа недвижимости, продажа предприятия) положения, предусмотренные настоящим параграфом, применяются, если иное не предусмотрено правилами настоящего Кодекса об этих видах договоров</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Физические лица, Юридические лица</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smtClean="0">
                <a:solidFill>
                  <a:prstClr val="black">
                    <a:lumMod val="50000"/>
                    <a:lumOff val="50000"/>
                  </a:prstClr>
                </a:solidFill>
              </a:rPr>
              <a:t>товар.</a:t>
            </a:r>
            <a:endParaRPr lang="ru-RU" dirty="0">
              <a:solidFill>
                <a:prstClr val="black">
                  <a:lumMod val="50000"/>
                  <a:lumOff val="50000"/>
                </a:prstClr>
              </a:solidFill>
            </a:endParaRPr>
          </a:p>
          <a:p>
            <a:endParaRPr lang="ru-RU" dirty="0"/>
          </a:p>
          <a:p>
            <a:endParaRPr lang="ru-RU" dirty="0"/>
          </a:p>
        </p:txBody>
      </p:sp>
    </p:spTree>
    <p:extLst>
      <p:ext uri="{BB962C8B-B14F-4D97-AF65-F5344CB8AC3E}">
        <p14:creationId xmlns:p14="http://schemas.microsoft.com/office/powerpoint/2010/main" val="2936418918"/>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35.  Купля-продажа</a:t>
            </a:r>
            <a:endParaRPr lang="ru-RU" dirty="0"/>
          </a:p>
        </p:txBody>
      </p:sp>
      <p:sp>
        <p:nvSpPr>
          <p:cNvPr id="3" name="Объект 2"/>
          <p:cNvSpPr>
            <a:spLocks noGrp="1"/>
          </p:cNvSpPr>
          <p:nvPr>
            <p:ph idx="1"/>
          </p:nvPr>
        </p:nvSpPr>
        <p:spPr>
          <a:xfrm>
            <a:off x="0" y="764704"/>
            <a:ext cx="9036496" cy="6093296"/>
          </a:xfrm>
        </p:spPr>
        <p:txBody>
          <a:bodyPr>
            <a:normAutofit fontScale="55000" lnSpcReduction="20000"/>
          </a:bodyPr>
          <a:lstStyle/>
          <a:p>
            <a:pPr lvl="0"/>
            <a:r>
              <a:rPr lang="ru-RU" sz="2800" dirty="0">
                <a:solidFill>
                  <a:prstClr val="black">
                    <a:lumMod val="50000"/>
                    <a:lumOff val="50000"/>
                  </a:prstClr>
                </a:solidFill>
              </a:rPr>
              <a:t>Объект</a:t>
            </a:r>
            <a:r>
              <a:rPr lang="ru-RU" sz="1800" dirty="0">
                <a:solidFill>
                  <a:prstClr val="black">
                    <a:lumMod val="50000"/>
                    <a:lumOff val="50000"/>
                  </a:prstClr>
                </a:solidFill>
              </a:rPr>
              <a:t>: </a:t>
            </a:r>
          </a:p>
          <a:p>
            <a:pPr marL="0" lvl="0" indent="0">
              <a:buNone/>
            </a:pPr>
            <a:r>
              <a:rPr lang="ru-RU" dirty="0">
                <a:solidFill>
                  <a:prstClr val="black">
                    <a:lumMod val="50000"/>
                    <a:lumOff val="50000"/>
                  </a:prstClr>
                </a:solidFill>
              </a:rPr>
              <a:t>Объектом является сфера купли-продажи</a:t>
            </a:r>
          </a:p>
          <a:p>
            <a:pPr marL="0" lvl="0" indent="0">
              <a:buNone/>
            </a:pPr>
            <a:endParaRPr lang="ru-RU" sz="18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p>
          <a:p>
            <a:pPr marL="0" indent="0">
              <a:buNone/>
            </a:pPr>
            <a:r>
              <a:rPr lang="ru-RU" dirty="0"/>
              <a:t>Договор может быть заключен на куплю-продажу товара, имеющегося в наличии у продавца в момент заключения договора, а также товара, который будет создан или приобретен продавцом в будущем, если иное не установлено законом или не вытекает из характера товара</a:t>
            </a:r>
            <a:r>
              <a:rPr lang="ru-RU" dirty="0" smtClean="0"/>
              <a:t>.</a:t>
            </a:r>
          </a:p>
          <a:p>
            <a:pPr marL="0" indent="0">
              <a:buNone/>
            </a:pPr>
            <a:r>
              <a:rPr lang="ru-RU" dirty="0" smtClean="0"/>
              <a:t>Продавец </a:t>
            </a:r>
            <a:r>
              <a:rPr lang="ru-RU" dirty="0"/>
              <a:t>обязан передать покупателю товар, предусмотренный договором купли-продажи.</a:t>
            </a:r>
          </a:p>
          <a:p>
            <a:pPr marL="0" indent="0">
              <a:buNone/>
            </a:pPr>
            <a:r>
              <a:rPr lang="ru-RU" dirty="0"/>
              <a:t>Если иное не предусмотрено договором купли-продажи, обязанность продавца передать товар покупателю считается исполненной в момент:</a:t>
            </a:r>
          </a:p>
          <a:p>
            <a:pPr marL="457200" indent="-457200">
              <a:buFont typeface="+mj-lt"/>
              <a:buAutoNum type="arabicPeriod"/>
            </a:pPr>
            <a:r>
              <a:rPr lang="ru-RU" dirty="0"/>
              <a:t>вручения товара покупателю или указанному им лицу, если договором предусмотрена обязанность продавца по доставке товара;</a:t>
            </a:r>
          </a:p>
          <a:p>
            <a:pPr marL="457200" indent="-457200">
              <a:buFont typeface="+mj-lt"/>
              <a:buAutoNum type="arabicPeriod"/>
            </a:pPr>
            <a:r>
              <a:rPr lang="ru-RU" dirty="0"/>
              <a:t>предоставления товара в распоряжение покупателя, если товар должен быть передан покупателю или указанному им лицу в месте нахождения товара. Товар считается предоставленным в распоряжение покупателя, когда к сроку, предусмотренному договором, товар готов к передаче в надлежащем месте и покупатель в соответствии с условиями договора осведомлен о готовности товара к передаче. Товар не признается готовым к передаче, если он не идентифицирован для целей договора путем маркировки или иным </a:t>
            </a:r>
            <a:r>
              <a:rPr lang="ru-RU" dirty="0" smtClean="0"/>
              <a:t>образом.</a:t>
            </a:r>
            <a:endParaRPr lang="ru-RU" dirty="0"/>
          </a:p>
          <a:p>
            <a:pPr marL="0" indent="0">
              <a:buNone/>
            </a:pPr>
            <a:r>
              <a:rPr lang="ru-RU" dirty="0" smtClean="0"/>
              <a:t>Если </a:t>
            </a:r>
            <a:r>
              <a:rPr lang="ru-RU" dirty="0"/>
              <a:t>продавец отказывается передать покупателю проданный товар, покупатель вправе отказаться от исполнения договора купли-продажи</a:t>
            </a:r>
            <a:r>
              <a:rPr lang="ru-RU" dirty="0" smtClean="0"/>
              <a:t>.</a:t>
            </a:r>
          </a:p>
          <a:p>
            <a:pPr marL="0" indent="0">
              <a:buNone/>
            </a:pPr>
            <a:r>
              <a:rPr lang="ru-RU" dirty="0"/>
              <a:t>Товар, который продавец обязан передать </a:t>
            </a:r>
            <a:r>
              <a:rPr lang="ru-RU" dirty="0" smtClean="0"/>
              <a:t>покупателю, должен соответствовать требованиям, предусмотренным ст. 469</a:t>
            </a:r>
            <a:r>
              <a:rPr lang="ru-RU" dirty="0"/>
              <a:t> настоящего Кодекса, в момент передачи покупателю, если иной момент определения соответствия товара этим требованиям не предусмотрен договором купли-продажи, и в пределах разумного срока должен быть пригодным для целей, для которых товары такого рода обычно используются</a:t>
            </a:r>
            <a:r>
              <a:rPr lang="ru-RU" dirty="0" smtClean="0"/>
              <a:t>.</a:t>
            </a:r>
          </a:p>
          <a:p>
            <a:pPr marL="0" indent="0">
              <a:buNone/>
            </a:pPr>
            <a:r>
              <a:rPr lang="ru-RU" dirty="0"/>
              <a:t>Если иное не установлено </a:t>
            </a:r>
            <a:r>
              <a:rPr lang="ru-RU" dirty="0" smtClean="0"/>
              <a:t>законом</a:t>
            </a:r>
            <a:r>
              <a:rPr lang="ru-RU" dirty="0"/>
              <a:t> или договором купли-продажи, покупатель вправе предъявить требования, связанные с недостатками товара, при условии, что они обнаружены в сроки, установленные настоящей статьей</a:t>
            </a:r>
            <a:r>
              <a:rPr lang="ru-RU" dirty="0" smtClean="0"/>
              <a:t>.</a:t>
            </a:r>
          </a:p>
          <a:p>
            <a:pPr marL="0" indent="0">
              <a:buNone/>
            </a:pPr>
            <a:r>
              <a:rPr lang="ru-RU" dirty="0"/>
              <a:t>Покупатель обязан принять переданный ему товар, за исключением случаев, когда он вправе потребовать </a:t>
            </a:r>
            <a:r>
              <a:rPr lang="ru-RU" dirty="0" smtClean="0"/>
              <a:t>замены </a:t>
            </a:r>
            <a:r>
              <a:rPr lang="ru-RU" dirty="0"/>
              <a:t>товара или отказаться от исполнения договора купли-продажи</a:t>
            </a:r>
            <a:r>
              <a:rPr lang="ru-RU" dirty="0" smtClean="0"/>
              <a:t>.</a:t>
            </a:r>
          </a:p>
          <a:p>
            <a:pPr marL="0" indent="0">
              <a:buNone/>
            </a:pPr>
            <a:r>
              <a:rPr lang="ru-RU" dirty="0"/>
              <a:t>Покупатель обязан оплатить товар непосредственно до или после передачи ему продавцом товара, если иное не предусмотрено настоящим Кодексом, другим </a:t>
            </a:r>
            <a:r>
              <a:rPr lang="ru-RU" dirty="0" smtClean="0"/>
              <a:t>законом, </a:t>
            </a:r>
            <a:r>
              <a:rPr lang="ru-RU" dirty="0"/>
              <a:t>иными правовыми актами или договором купли-продажи и не вытекает из существа обязательства.</a:t>
            </a:r>
          </a:p>
        </p:txBody>
      </p:sp>
    </p:spTree>
    <p:extLst>
      <p:ext uri="{BB962C8B-B14F-4D97-AF65-F5344CB8AC3E}">
        <p14:creationId xmlns:p14="http://schemas.microsoft.com/office/powerpoint/2010/main" val="2150149944"/>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35.  Купля-продажа</a:t>
            </a: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p>
          <a:p>
            <a:pPr lvl="0">
              <a:buFont typeface="Courier New" pitchFamily="49" charset="0"/>
              <a:buChar char="o"/>
            </a:pPr>
            <a:r>
              <a:rPr lang="ru-RU" dirty="0" smtClean="0"/>
              <a:t>Физические </a:t>
            </a:r>
            <a:r>
              <a:rPr lang="ru-RU" dirty="0"/>
              <a:t>лица: Граждане, которые заключают договор купли-продажи для личных или коммерческих целей. </a:t>
            </a:r>
          </a:p>
          <a:p>
            <a:pPr lvl="0">
              <a:buFont typeface="Courier New" pitchFamily="49" charset="0"/>
              <a:buChar char="o"/>
            </a:pPr>
            <a:r>
              <a:rPr lang="ru-RU" dirty="0" smtClean="0"/>
              <a:t>Юридические </a:t>
            </a:r>
            <a:r>
              <a:rPr lang="ru-RU" dirty="0"/>
              <a:t>лица: Коммерческие организации, государственные учреждения, некоммерческие организации, которые заключают договор купли-продажи для осуществления своей деятельности</a:t>
            </a:r>
            <a:r>
              <a:rPr lang="ru-RU" dirty="0" smtClean="0"/>
              <a:t>.</a:t>
            </a:r>
          </a:p>
          <a:p>
            <a:pPr marL="0" lvl="0" indent="0">
              <a:buNone/>
            </a:pPr>
            <a:r>
              <a:rPr lang="ru-RU" dirty="0"/>
              <a:t>В договоре купли-продажи участвуют два субъекта: </a:t>
            </a:r>
            <a:endParaRPr lang="ru-RU" dirty="0" smtClean="0"/>
          </a:p>
          <a:p>
            <a:pPr lvl="0">
              <a:buFont typeface="Courier New" pitchFamily="49" charset="0"/>
              <a:buChar char="o"/>
            </a:pPr>
            <a:r>
              <a:rPr lang="ru-RU" dirty="0" smtClean="0"/>
              <a:t>Продавец</a:t>
            </a:r>
            <a:r>
              <a:rPr lang="ru-RU" dirty="0"/>
              <a:t>: Лицо, которое обязуется передать товар в собственность покупателю. </a:t>
            </a:r>
            <a:endParaRPr lang="ru-RU" dirty="0" smtClean="0"/>
          </a:p>
          <a:p>
            <a:pPr lvl="0">
              <a:buFont typeface="Courier New" pitchFamily="49" charset="0"/>
              <a:buChar char="o"/>
            </a:pPr>
            <a:r>
              <a:rPr lang="ru-RU" dirty="0" smtClean="0"/>
              <a:t>Покупатель</a:t>
            </a:r>
            <a:r>
              <a:rPr lang="ru-RU" dirty="0"/>
              <a:t>: Лицо, которое обязуется принять товар и оплатить его стоимость.</a:t>
            </a:r>
            <a:endParaRPr lang="ru-RU" sz="3600" dirty="0">
              <a:solidFill>
                <a:prstClr val="black">
                  <a:lumMod val="50000"/>
                  <a:lumOff val="50000"/>
                </a:prstClr>
              </a:solidFill>
            </a:endParaRPr>
          </a:p>
          <a:p>
            <a:pPr lvl="0">
              <a:buFont typeface="Courier New" pitchFamily="49" charset="0"/>
              <a:buChar char="o"/>
            </a:pPr>
            <a:endParaRPr lang="ru-RU" sz="3600" dirty="0" smtClean="0">
              <a:solidFill>
                <a:prstClr val="black">
                  <a:lumMod val="50000"/>
                  <a:lumOff val="50000"/>
                </a:prstClr>
              </a:solidFill>
            </a:endParaRPr>
          </a:p>
          <a:p>
            <a:pPr lvl="0">
              <a:buFont typeface="Courier New" pitchFamily="49" charset="0"/>
              <a:buChar char="o"/>
            </a:pPr>
            <a:r>
              <a:rPr lang="ru-RU" sz="3600" dirty="0" smtClean="0">
                <a:solidFill>
                  <a:prstClr val="black">
                    <a:lumMod val="50000"/>
                    <a:lumOff val="50000"/>
                  </a:prstClr>
                </a:solidFill>
              </a:rPr>
              <a:t>Субъективная </a:t>
            </a:r>
            <a:r>
              <a:rPr lang="ru-RU" sz="3600" dirty="0">
                <a:solidFill>
                  <a:prstClr val="black">
                    <a:lumMod val="50000"/>
                    <a:lumOff val="50000"/>
                  </a:prstClr>
                </a:solidFill>
              </a:rPr>
              <a:t>сторона:</a:t>
            </a:r>
          </a:p>
          <a:p>
            <a:pPr marL="0" lvl="0" indent="0">
              <a:buNone/>
            </a:pPr>
            <a:r>
              <a:rPr lang="ru-RU" dirty="0" smtClean="0"/>
              <a:t>Умысел</a:t>
            </a:r>
          </a:p>
          <a:p>
            <a:pPr marL="0" lvl="0" indent="0">
              <a:buNone/>
            </a:pPr>
            <a:r>
              <a:rPr lang="ru-RU" i="1" dirty="0" smtClean="0"/>
              <a:t>Пример</a:t>
            </a:r>
            <a:r>
              <a:rPr lang="ru-RU" i="1" dirty="0"/>
              <a:t>:</a:t>
            </a:r>
          </a:p>
          <a:p>
            <a:pPr lvl="0">
              <a:buFont typeface="Courier New" pitchFamily="49" charset="0"/>
              <a:buChar char="o"/>
            </a:pPr>
            <a:r>
              <a:rPr lang="ru-RU" dirty="0"/>
              <a:t>Продажа некачественного товара: Продавец знает, что товар некачественный, но намеренно скрывает этот факт от покупателя. </a:t>
            </a:r>
          </a:p>
          <a:p>
            <a:pPr lvl="0">
              <a:buFont typeface="Courier New" pitchFamily="49" charset="0"/>
              <a:buChar char="o"/>
            </a:pPr>
            <a:r>
              <a:rPr lang="ru-RU" dirty="0" smtClean="0"/>
              <a:t>Продажа </a:t>
            </a:r>
            <a:r>
              <a:rPr lang="ru-RU" dirty="0"/>
              <a:t>краденого товара: Продавец знает, что товар краден, но все равно продает его покупателю</a:t>
            </a:r>
            <a:r>
              <a:rPr lang="ru-RU" dirty="0" smtClean="0"/>
              <a:t>.</a:t>
            </a:r>
          </a:p>
          <a:p>
            <a:pPr marL="0" lvl="0" indent="0">
              <a:buNone/>
            </a:pPr>
            <a:r>
              <a:rPr lang="ru-RU" dirty="0" smtClean="0"/>
              <a:t>Неосторожность</a:t>
            </a:r>
            <a:endParaRPr lang="ru-RU" dirty="0"/>
          </a:p>
          <a:p>
            <a:pPr marL="0" lvl="0" indent="0">
              <a:buNone/>
            </a:pPr>
            <a:r>
              <a:rPr lang="ru-RU" i="1" dirty="0"/>
              <a:t>Пример:</a:t>
            </a:r>
          </a:p>
          <a:p>
            <a:pPr>
              <a:buFont typeface="Courier New" pitchFamily="49" charset="0"/>
              <a:buChar char="o"/>
            </a:pPr>
            <a:r>
              <a:rPr lang="ru-RU" dirty="0"/>
              <a:t>Не соответствие товара описанию: Товар, который был продан, не соответствовал описанию в договоре купли-продажи, но продавец не был в курсе этого факта. </a:t>
            </a:r>
          </a:p>
          <a:p>
            <a:pPr>
              <a:buFont typeface="Courier New" pitchFamily="49" charset="0"/>
              <a:buChar char="o"/>
            </a:pPr>
            <a:r>
              <a:rPr lang="ru-RU" dirty="0" smtClean="0"/>
              <a:t>Не </a:t>
            </a:r>
            <a:r>
              <a:rPr lang="ru-RU" dirty="0"/>
              <a:t>соблюдение сроков поставки: Продавец не смог поставить товар в указанные сроки из-за непредвиденных обстоятельств, которые он не мог предвидеть и предотвратить.</a:t>
            </a:r>
          </a:p>
        </p:txBody>
      </p:sp>
    </p:spTree>
    <p:extLst>
      <p:ext uri="{BB962C8B-B14F-4D97-AF65-F5344CB8AC3E}">
        <p14:creationId xmlns:p14="http://schemas.microsoft.com/office/powerpoint/2010/main" val="3622272412"/>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35.  Купля-продажа</a:t>
            </a: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 12345/2023 "Покупатель "А" против Продавца "</a:t>
            </a:r>
            <a:r>
              <a:rPr lang="ru-RU" dirty="0" smtClean="0"/>
              <a:t>Б«</a:t>
            </a:r>
          </a:p>
          <a:p>
            <a:pPr marL="0" indent="0">
              <a:buNone/>
            </a:pPr>
            <a:r>
              <a:rPr lang="ru-RU" u="sng" dirty="0" smtClean="0"/>
              <a:t>Суть </a:t>
            </a:r>
            <a:r>
              <a:rPr lang="ru-RU" u="sng" dirty="0"/>
              <a:t>спора: </a:t>
            </a:r>
          </a:p>
          <a:p>
            <a:pPr marL="0" indent="0">
              <a:buNone/>
            </a:pPr>
            <a:r>
              <a:rPr lang="ru-RU" dirty="0"/>
              <a:t>Покупатель "А" приобрел у Продавца "Б" автомобиль по договору купли-продажи. </a:t>
            </a:r>
            <a:r>
              <a:rPr lang="ru-RU" dirty="0" smtClean="0"/>
              <a:t>В </a:t>
            </a:r>
            <a:r>
              <a:rPr lang="ru-RU" dirty="0"/>
              <a:t>договоре было указано, что автомобиль в отличном состоянии и без дефектов. </a:t>
            </a:r>
            <a:r>
              <a:rPr lang="ru-RU" dirty="0" smtClean="0"/>
              <a:t>После </a:t>
            </a:r>
            <a:r>
              <a:rPr lang="ru-RU" dirty="0"/>
              <a:t>заключения договора Покупатель "А" обнаружил скрытые дефекты автомобиля, которые не были указаны в договоре. </a:t>
            </a:r>
            <a:r>
              <a:rPr lang="ru-RU" dirty="0" smtClean="0"/>
              <a:t>Покупатель </a:t>
            </a:r>
            <a:r>
              <a:rPr lang="ru-RU" dirty="0"/>
              <a:t>"А" обратился в суд с требованием о расторжении договора и возврате денежных средств. </a:t>
            </a:r>
            <a:br>
              <a:rPr lang="ru-RU" dirty="0"/>
            </a:br>
            <a:r>
              <a:rPr lang="ru-RU" u="sng" dirty="0" smtClean="0"/>
              <a:t>Судебные </a:t>
            </a:r>
            <a:r>
              <a:rPr lang="ru-RU" u="sng" dirty="0"/>
              <a:t>решения:</a:t>
            </a:r>
          </a:p>
          <a:p>
            <a:pPr marL="0" indent="0">
              <a:buNone/>
            </a:pPr>
            <a:r>
              <a:rPr lang="ru-RU" dirty="0"/>
              <a:t>Суд установил, что Продавец "Б" скрыл от Покупателя "А" существенные дефекты автомобиля, что является нарушением условий договора</a:t>
            </a:r>
            <a:r>
              <a:rPr lang="ru-RU" dirty="0" smtClean="0"/>
              <a:t>. Суд </a:t>
            </a:r>
            <a:r>
              <a:rPr lang="ru-RU" dirty="0"/>
              <a:t>расторг договор купли-продажи и обязал Продавца "Б" вернуть Покупателю "А" денежные средства</a:t>
            </a:r>
            <a:r>
              <a:rPr lang="ru-RU" dirty="0" smtClean="0"/>
              <a:t>.</a:t>
            </a:r>
          </a:p>
          <a:p>
            <a:pPr marL="0" indent="0">
              <a:buNone/>
            </a:pPr>
            <a:endParaRPr lang="ru-RU" u="sng" dirty="0"/>
          </a:p>
          <a:p>
            <a:pPr algn="r"/>
            <a:r>
              <a:rPr lang="ru-RU" dirty="0"/>
              <a:t>Дело № 7890/2024 "Компания "С" против Компании "Д" </a:t>
            </a:r>
            <a:br>
              <a:rPr lang="ru-RU" dirty="0"/>
            </a:br>
            <a:r>
              <a:rPr lang="ru-RU" u="sng" dirty="0" smtClean="0"/>
              <a:t>Суть </a:t>
            </a:r>
            <a:r>
              <a:rPr lang="ru-RU" u="sng" dirty="0"/>
              <a:t>спора: </a:t>
            </a:r>
            <a:endParaRPr lang="ru-RU" dirty="0"/>
          </a:p>
          <a:p>
            <a:pPr marL="0" indent="0" algn="r">
              <a:buNone/>
            </a:pPr>
            <a:r>
              <a:rPr lang="ru-RU" dirty="0"/>
              <a:t>Компания "С" заключила с Компанией "Д" договор купли-продажи оборудования. </a:t>
            </a:r>
            <a:r>
              <a:rPr lang="ru-RU" dirty="0" smtClean="0"/>
              <a:t>В </a:t>
            </a:r>
            <a:r>
              <a:rPr lang="ru-RU" dirty="0"/>
              <a:t>договоре были указаны неверные сроки поставки оборудования</a:t>
            </a:r>
            <a:r>
              <a:rPr lang="ru-RU" dirty="0" smtClean="0"/>
              <a:t>. Компания </a:t>
            </a:r>
            <a:r>
              <a:rPr lang="ru-RU" dirty="0"/>
              <a:t>"Д" не смогла поставить оборудование в указанные сроки, ссылаясь на непредвиденные обстоятельства. </a:t>
            </a:r>
            <a:r>
              <a:rPr lang="ru-RU" dirty="0" smtClean="0"/>
              <a:t>Компания </a:t>
            </a:r>
            <a:r>
              <a:rPr lang="ru-RU" dirty="0"/>
              <a:t>"С" обратилась в суд с требованием о расторжении договора и взыскании убытков</a:t>
            </a:r>
            <a:r>
              <a:rPr lang="ru-RU" dirty="0" smtClean="0"/>
              <a:t>.</a:t>
            </a:r>
          </a:p>
          <a:p>
            <a:pPr marL="0" indent="0" algn="r">
              <a:buNone/>
            </a:pPr>
            <a:r>
              <a:rPr lang="ru-RU" u="sng" dirty="0" smtClean="0"/>
              <a:t>Судебные </a:t>
            </a:r>
            <a:r>
              <a:rPr lang="ru-RU" u="sng" dirty="0"/>
              <a:t>решения: </a:t>
            </a:r>
          </a:p>
          <a:p>
            <a:pPr marL="0" indent="0" algn="r">
              <a:buNone/>
            </a:pPr>
            <a:r>
              <a:rPr lang="ru-RU" dirty="0"/>
              <a:t>Суд установил, что нарушение сроков поставки оборудования является существенным нарушением условий договора. </a:t>
            </a:r>
            <a:r>
              <a:rPr lang="ru-RU" dirty="0" smtClean="0"/>
              <a:t>Суд </a:t>
            </a:r>
            <a:r>
              <a:rPr lang="ru-RU" dirty="0"/>
              <a:t>расторг договор купли-продажи и взыскал с Компании "Д" убытки Компании "С", связанные с нарушением сроков поставки.</a:t>
            </a:r>
          </a:p>
          <a:p>
            <a:endParaRPr lang="ru-RU" dirty="0"/>
          </a:p>
        </p:txBody>
      </p:sp>
    </p:spTree>
    <p:extLst>
      <p:ext uri="{BB962C8B-B14F-4D97-AF65-F5344CB8AC3E}">
        <p14:creationId xmlns:p14="http://schemas.microsoft.com/office/powerpoint/2010/main" val="37651507"/>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35.  Купля-продажа</a:t>
            </a:r>
            <a:endParaRPr lang="ru-RU" dirty="0"/>
          </a:p>
        </p:txBody>
      </p:sp>
      <p:sp>
        <p:nvSpPr>
          <p:cNvPr id="3" name="Объект 2"/>
          <p:cNvSpPr>
            <a:spLocks noGrp="1"/>
          </p:cNvSpPr>
          <p:nvPr>
            <p:ph idx="1"/>
          </p:nvPr>
        </p:nvSpPr>
        <p:spPr>
          <a:xfrm>
            <a:off x="0" y="764704"/>
            <a:ext cx="9143999" cy="6093296"/>
          </a:xfrm>
        </p:spPr>
        <p:txBody>
          <a:bodyPr>
            <a:normAutofit fontScale="47500" lnSpcReduction="20000"/>
          </a:bodyPr>
          <a:lstStyle/>
          <a:p>
            <a:pPr marL="0" indent="0">
              <a:buNone/>
            </a:pPr>
            <a:r>
              <a:rPr lang="ru-RU" sz="3200" b="1" dirty="0"/>
              <a:t>ГК РФ Статья 461. Ответственность продавца в случае изъятия товара у покупателя</a:t>
            </a:r>
          </a:p>
          <a:p>
            <a:r>
              <a:rPr lang="ru-RU" sz="2500" u="sng" dirty="0">
                <a:solidFill>
                  <a:prstClr val="black">
                    <a:lumMod val="50000"/>
                    <a:lumOff val="50000"/>
                  </a:prstClr>
                </a:solidFill>
              </a:rPr>
              <a:t>Объект</a:t>
            </a:r>
            <a:r>
              <a:rPr lang="ru-RU" sz="2500" dirty="0">
                <a:solidFill>
                  <a:prstClr val="black">
                    <a:lumMod val="50000"/>
                    <a:lumOff val="50000"/>
                  </a:prstClr>
                </a:solidFill>
              </a:rPr>
              <a:t>: Сфера ответственности продавца в случае изъятия товара у покупателя</a:t>
            </a:r>
          </a:p>
          <a:p>
            <a:r>
              <a:rPr lang="ru-RU" sz="2500" u="sng" dirty="0">
                <a:solidFill>
                  <a:prstClr val="black">
                    <a:lumMod val="50000"/>
                    <a:lumOff val="50000"/>
                  </a:prstClr>
                </a:solidFill>
              </a:rPr>
              <a:t>Объективная сторона: </a:t>
            </a:r>
          </a:p>
          <a:p>
            <a:pPr marL="0" indent="0">
              <a:buNone/>
            </a:pPr>
            <a:r>
              <a:rPr lang="ru-RU" sz="2500" dirty="0"/>
              <a:t>При изъятии товара у покупателя третьими лицами по основаниям, возникшим до исполнения договора купли-продажи, продавец обязан возместить покупателю понесенные им убытки, если не докажет, что покупатель знал или должен был знать о наличии этих оснований.</a:t>
            </a:r>
          </a:p>
          <a:p>
            <a:pPr marL="0" indent="0">
              <a:buNone/>
            </a:pPr>
            <a:r>
              <a:rPr lang="ru-RU" sz="2500" dirty="0"/>
              <a:t>Соглашение сторон об освобождении продавца от ответственности в случае истребования приобретенного товара у покупателя третьими лицами или о ее ограничении недействительно.</a:t>
            </a:r>
          </a:p>
          <a:p>
            <a:r>
              <a:rPr lang="ru-RU" sz="2500" u="sng" dirty="0">
                <a:solidFill>
                  <a:prstClr val="black">
                    <a:lumMod val="50000"/>
                    <a:lumOff val="50000"/>
                  </a:prstClr>
                </a:solidFill>
              </a:rPr>
              <a:t>Субъект: </a:t>
            </a:r>
          </a:p>
          <a:p>
            <a:pPr marL="0" indent="0">
              <a:buNone/>
            </a:pPr>
            <a:r>
              <a:rPr lang="ru-RU" sz="2500" dirty="0"/>
              <a:t>Государственные органы: </a:t>
            </a:r>
          </a:p>
          <a:p>
            <a:pPr>
              <a:buFont typeface="Courier New" pitchFamily="49" charset="0"/>
              <a:buChar char="o"/>
            </a:pPr>
            <a:r>
              <a:rPr lang="ru-RU" sz="2500" dirty="0"/>
              <a:t>Таможня: Изъятие товара может произойти, если он не соответствует требованиям таможенного законодательства, например, не оформлен должным образом, контрабанда, нарушает правила ввоза/вывоза. </a:t>
            </a:r>
          </a:p>
          <a:p>
            <a:pPr>
              <a:buFont typeface="Courier New" pitchFamily="49" charset="0"/>
              <a:buChar char="o"/>
            </a:pPr>
            <a:r>
              <a:rPr lang="ru-RU" sz="2500" dirty="0"/>
              <a:t>Полиция, </a:t>
            </a:r>
            <a:r>
              <a:rPr lang="ru-RU" sz="2500" dirty="0" err="1"/>
              <a:t>Роспотребнадзор</a:t>
            </a:r>
            <a:r>
              <a:rPr lang="ru-RU" sz="2500" dirty="0"/>
              <a:t>: Изъятие может произойти, если товар: </a:t>
            </a:r>
          </a:p>
          <a:p>
            <a:pPr marL="0" indent="0">
              <a:buNone/>
            </a:pPr>
            <a:r>
              <a:rPr lang="ru-RU" sz="2500" dirty="0"/>
              <a:t>Не соответствует санитарным нормам (например, просроченный продукт, некачественные игрушки).</a:t>
            </a:r>
          </a:p>
          <a:p>
            <a:pPr marL="0" indent="0">
              <a:buNone/>
            </a:pPr>
            <a:r>
              <a:rPr lang="ru-RU" sz="2500" dirty="0"/>
              <a:t>Не соответствует требованиям безопасности (например, опасные электроприборы). </a:t>
            </a:r>
          </a:p>
          <a:p>
            <a:pPr marL="0" indent="0">
              <a:buNone/>
            </a:pPr>
            <a:r>
              <a:rPr lang="ru-RU" sz="2500" dirty="0"/>
              <a:t>Является контрафактом (например, поддельные часы, парфюмерия). </a:t>
            </a:r>
            <a:br>
              <a:rPr lang="ru-RU" sz="2500" dirty="0"/>
            </a:br>
            <a:r>
              <a:rPr lang="ru-RU" sz="2500" dirty="0"/>
              <a:t>Правообладатели:</a:t>
            </a:r>
          </a:p>
          <a:p>
            <a:pPr>
              <a:buFont typeface="Courier New" pitchFamily="49" charset="0"/>
              <a:buChar char="o"/>
            </a:pPr>
            <a:r>
              <a:rPr lang="ru-RU" sz="2500" dirty="0"/>
              <a:t>Авторские права: Изъятие товара может произойти, если он нарушает авторские права (например, пиратские диски, книги, программное обеспечение). </a:t>
            </a:r>
          </a:p>
          <a:p>
            <a:pPr>
              <a:buFont typeface="Courier New" pitchFamily="49" charset="0"/>
              <a:buChar char="o"/>
            </a:pPr>
            <a:r>
              <a:rPr lang="ru-RU" sz="2500" dirty="0"/>
              <a:t>Патентные права: Изъятие товара может произойти, если он нарушает патентные права (например, поддельные запчасти, лекарства).</a:t>
            </a:r>
          </a:p>
          <a:p>
            <a:pPr>
              <a:buFont typeface="Courier New" pitchFamily="49" charset="0"/>
              <a:buChar char="o"/>
            </a:pPr>
            <a:r>
              <a:rPr lang="ru-RU" sz="2500" dirty="0"/>
              <a:t>Права на товарный знак: Изъятие товара может произойти, если он использует чужой товарный знак (например, поддельные одежда, обувь).</a:t>
            </a:r>
          </a:p>
          <a:p>
            <a:pPr>
              <a:buFont typeface="Courier New" pitchFamily="49" charset="0"/>
              <a:buChar char="o"/>
            </a:pPr>
            <a:r>
              <a:rPr lang="ru-RU" sz="2500" u="sng" dirty="0">
                <a:solidFill>
                  <a:prstClr val="black">
                    <a:lumMod val="50000"/>
                    <a:lumOff val="50000"/>
                  </a:prstClr>
                </a:solidFill>
              </a:rPr>
              <a:t>Субъективная сторона:</a:t>
            </a:r>
          </a:p>
          <a:p>
            <a:pPr>
              <a:buFont typeface="Courier New" pitchFamily="49" charset="0"/>
              <a:buChar char="o"/>
            </a:pPr>
            <a:r>
              <a:rPr lang="ru-RU" sz="2500" dirty="0"/>
              <a:t>Умысел</a:t>
            </a:r>
          </a:p>
          <a:p>
            <a:pPr marL="0" indent="0">
              <a:buNone/>
            </a:pPr>
            <a:r>
              <a:rPr lang="ru-RU" sz="2500" i="1" dirty="0"/>
              <a:t>Пример:</a:t>
            </a:r>
          </a:p>
          <a:p>
            <a:pPr marL="0" indent="0">
              <a:buNone/>
            </a:pPr>
            <a:r>
              <a:rPr lang="ru-RU" sz="2500" dirty="0"/>
              <a:t>Продавец знал, что продаваемый им товар является контрафактным, но все равно решил его продать.</a:t>
            </a:r>
          </a:p>
          <a:p>
            <a:pPr>
              <a:buFont typeface="Courier New" pitchFamily="49" charset="0"/>
              <a:buChar char="o"/>
            </a:pPr>
            <a:r>
              <a:rPr lang="ru-RU" sz="2500" dirty="0"/>
              <a:t>Неосторожность</a:t>
            </a:r>
          </a:p>
          <a:p>
            <a:pPr marL="0" indent="0">
              <a:buNone/>
            </a:pPr>
            <a:r>
              <a:rPr lang="ru-RU" sz="2500" i="1" dirty="0"/>
              <a:t>Пример:</a:t>
            </a:r>
          </a:p>
          <a:p>
            <a:pPr marL="0" indent="0">
              <a:buNone/>
            </a:pPr>
            <a:r>
              <a:rPr lang="ru-RU" sz="2500" dirty="0"/>
              <a:t>Продавец не проверил сертификаты качества товара перед продажей и не знал о его несоответствии требованиям.</a:t>
            </a:r>
          </a:p>
          <a:p>
            <a:r>
              <a:rPr lang="ru-RU" sz="2500" u="sng" dirty="0"/>
              <a:t>Предмет</a:t>
            </a:r>
            <a:r>
              <a:rPr lang="ru-RU" sz="2500" dirty="0"/>
              <a:t>: </a:t>
            </a:r>
            <a:r>
              <a:rPr lang="ru-RU" sz="2500" dirty="0" smtClean="0"/>
              <a:t>товар</a:t>
            </a:r>
            <a:endParaRPr lang="ru-RU" sz="2500" dirty="0"/>
          </a:p>
          <a:p>
            <a:endParaRPr lang="ru-RU" sz="2500" dirty="0"/>
          </a:p>
          <a:p>
            <a:endParaRPr lang="ru-RU" sz="2500" dirty="0"/>
          </a:p>
          <a:p>
            <a:endParaRPr lang="ru-RU" dirty="0"/>
          </a:p>
        </p:txBody>
      </p:sp>
    </p:spTree>
    <p:extLst>
      <p:ext uri="{BB962C8B-B14F-4D97-AF65-F5344CB8AC3E}">
        <p14:creationId xmlns:p14="http://schemas.microsoft.com/office/powerpoint/2010/main" val="2943336787"/>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35.  Купля-продажа</a:t>
            </a: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buNone/>
            </a:pPr>
            <a:r>
              <a:rPr lang="ru-RU" sz="2600" b="1" dirty="0"/>
              <a:t>ГК РФ Статья 461. Ответственность продавца в случае изъятия товара у покупателя</a:t>
            </a:r>
          </a:p>
          <a:p>
            <a:r>
              <a:rPr lang="ru-RU" dirty="0"/>
              <a:t>В случае если товар, переданный покупателю по договору, был обременен правами третьих лиц по основаниям, возникшим до исполнения договора купли-продажи, например, в результате заключения продавцом договора аренды либо передачи продавцом товара под залог, и третьи лица предъявили покупателю требования об изъятия товара, продавец обязан возместить покупателю понесенные им убытки. Убытки преимущественно выражаются в виде возмещения стоимости товара, однако если покупатель сделал какие-либо вложения в этот товар (ремонт, приобретение деталей), то продавец возмещает также стоимость таких вложений.</a:t>
            </a:r>
          </a:p>
          <a:p>
            <a:r>
              <a:rPr lang="ru-RU" dirty="0"/>
              <a:t>Кроме того, если покупатель приобретал товар в целях его использования в предпринимательской деятельности и лишился доходов в результате изъятия товара, то продавец обязан возместить ему также и упущенную выгоду.</a:t>
            </a:r>
          </a:p>
          <a:p>
            <a:r>
              <a:rPr lang="ru-RU" dirty="0"/>
              <a:t>Но в случае, если продавец докажет, что покупатель знал или должен был знать о наличии оснований для предъявления к покупателю требований со стороны третьих лиц, он освобождается от обязанности возместить причиненные покупателю убытки. Доказать это продавец может только путем предъявления, соответственно, доказательств уведомления покупателя о наличии таких оснований.</a:t>
            </a:r>
          </a:p>
          <a:p>
            <a:r>
              <a:rPr lang="ru-RU" dirty="0"/>
              <a:t>Если продавец и покупатель заключат соглашение об освобождении продавца от ответственности в случае истребования приобретенного товара у покупателя третьими лицами или о ее ограничении, такое соглашение по общему правилу является недействительным, так как оно нарушает права и интересы покупателя. Однако недействительным такое соглашение может быть признано только в судебном порядке по требованию одной из сторон (как правило, покупателя). Таким образом, если продавец и покупатель все же заключат такое соглашение, но ни одна из сторон не обратится в суд с исковым заявлением о признании соглашения недействительным, то в случае предъявления третьими лицами к покупателю требований об истребовании товара товар будет истребован, а продавец не будет возмещать покупателю убытки, хотя бы покупатель не знал или не должен был знать о наличии оснований истребования товара третьими лицами.</a:t>
            </a:r>
          </a:p>
          <a:p>
            <a:endParaRPr lang="ru-RU" dirty="0"/>
          </a:p>
        </p:txBody>
      </p:sp>
    </p:spTree>
    <p:extLst>
      <p:ext uri="{BB962C8B-B14F-4D97-AF65-F5344CB8AC3E}">
        <p14:creationId xmlns:p14="http://schemas.microsoft.com/office/powerpoint/2010/main" val="16774501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4.  Юридические лица</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79512" y="836712"/>
            <a:ext cx="8825943" cy="5073427"/>
          </a:xfrm>
        </p:spPr>
        <p:txBody>
          <a:bodyPr>
            <a:normAutofit/>
          </a:bodyPr>
          <a:lstStyle/>
          <a:p>
            <a:pPr lvl="0"/>
            <a:r>
              <a:rPr lang="ru-RU" sz="1800" dirty="0">
                <a:solidFill>
                  <a:prstClr val="black">
                    <a:lumMod val="50000"/>
                    <a:lumOff val="50000"/>
                  </a:prstClr>
                </a:solidFill>
              </a:rPr>
              <a:t>Объект: сфера правоотношений, связанная с </a:t>
            </a:r>
            <a:r>
              <a:rPr lang="ru-RU" sz="1800" dirty="0" smtClean="0">
                <a:solidFill>
                  <a:prstClr val="black">
                    <a:lumMod val="50000"/>
                    <a:lumOff val="50000"/>
                  </a:prstClr>
                </a:solidFill>
              </a:rPr>
              <a:t>юридическими лицами.</a:t>
            </a:r>
            <a:endParaRPr lang="ru-RU" sz="1800" dirty="0">
              <a:solidFill>
                <a:prstClr val="black">
                  <a:lumMod val="50000"/>
                  <a:lumOff val="50000"/>
                </a:prstClr>
              </a:solidFill>
            </a:endParaRPr>
          </a:p>
          <a:p>
            <a:pPr lvl="0"/>
            <a:endParaRPr lang="ru-RU" sz="1800" dirty="0">
              <a:solidFill>
                <a:prstClr val="black">
                  <a:lumMod val="50000"/>
                  <a:lumOff val="50000"/>
                </a:prstClr>
              </a:solidFill>
            </a:endParaRPr>
          </a:p>
          <a:p>
            <a:r>
              <a:rPr lang="ru-RU" sz="1800" dirty="0">
                <a:solidFill>
                  <a:prstClr val="black">
                    <a:lumMod val="50000"/>
                    <a:lumOff val="50000"/>
                  </a:prstClr>
                </a:solidFill>
              </a:rPr>
              <a:t>Объективная сторона: </a:t>
            </a:r>
            <a:r>
              <a:rPr lang="ru-RU" sz="1800" dirty="0"/>
              <a:t> Юридическим лицом признается организация, которая имеет обособленное имущество и отвечает им по своим обязательствам, может от своего имени приобретать и осуществлять гражданские права и нести гражданские обязанности, быть истцом и ответчиком в </a:t>
            </a:r>
            <a:r>
              <a:rPr lang="ru-RU" sz="1800" dirty="0" smtClean="0"/>
              <a:t>суде. Юридическое </a:t>
            </a:r>
            <a:r>
              <a:rPr lang="ru-RU" sz="1800" dirty="0"/>
              <a:t>лицо должно быть зарегистрировано в едином государственном реестре юридических лиц в одной из организационно-правовых форм, предусмотренных настоящим </a:t>
            </a:r>
            <a:r>
              <a:rPr lang="ru-RU" sz="1800" dirty="0" smtClean="0"/>
              <a:t>Кодексом.</a:t>
            </a:r>
          </a:p>
          <a:p>
            <a:endParaRPr lang="ru-RU" sz="1800" dirty="0">
              <a:solidFill>
                <a:prstClr val="black">
                  <a:lumMod val="50000"/>
                  <a:lumOff val="50000"/>
                </a:prstClr>
              </a:solidFill>
            </a:endParaRPr>
          </a:p>
          <a:p>
            <a:pPr lvl="0"/>
            <a:r>
              <a:rPr lang="ru-RU" sz="1800" dirty="0">
                <a:solidFill>
                  <a:prstClr val="black">
                    <a:lumMod val="50000"/>
                    <a:lumOff val="50000"/>
                  </a:prstClr>
                </a:solidFill>
              </a:rPr>
              <a:t>Субъект: </a:t>
            </a:r>
            <a:r>
              <a:rPr lang="ru-RU" sz="1800" dirty="0" smtClean="0">
                <a:solidFill>
                  <a:prstClr val="black">
                    <a:lumMod val="50000"/>
                    <a:lumOff val="50000"/>
                  </a:prstClr>
                </a:solidFill>
              </a:rPr>
              <a:t>Юридические лица</a:t>
            </a:r>
            <a:r>
              <a:rPr lang="ru-RU" sz="1800" dirty="0">
                <a:solidFill>
                  <a:prstClr val="black">
                    <a:lumMod val="50000"/>
                    <a:lumOff val="50000"/>
                  </a:prstClr>
                </a:solidFill>
              </a:rPr>
              <a:t>.</a:t>
            </a:r>
          </a:p>
          <a:p>
            <a:pPr lvl="0"/>
            <a:endParaRPr lang="ru-RU" sz="1800" dirty="0">
              <a:solidFill>
                <a:prstClr val="black">
                  <a:lumMod val="50000"/>
                  <a:lumOff val="50000"/>
                </a:prstClr>
              </a:solidFill>
            </a:endParaRPr>
          </a:p>
          <a:p>
            <a:pPr lvl="0"/>
            <a:r>
              <a:rPr lang="ru-RU" sz="1800" dirty="0">
                <a:solidFill>
                  <a:prstClr val="black">
                    <a:lumMod val="50000"/>
                    <a:lumOff val="50000"/>
                  </a:prstClr>
                </a:solidFill>
              </a:rPr>
              <a:t>Субъективная сторона: умысел и неосторожность.</a:t>
            </a:r>
          </a:p>
          <a:p>
            <a:pPr marL="0" indent="0">
              <a:buNone/>
            </a:pPr>
            <a:endParaRPr lang="ru-RU" sz="1800" dirty="0"/>
          </a:p>
        </p:txBody>
      </p:sp>
    </p:spTree>
    <p:extLst>
      <p:ext uri="{BB962C8B-B14F-4D97-AF65-F5344CB8AC3E}">
        <p14:creationId xmlns:p14="http://schemas.microsoft.com/office/powerpoint/2010/main" val="737770152"/>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35.  Купля-продажа</a:t>
            </a: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lvl="0" indent="0" algn="ctr">
              <a:buNone/>
            </a:pPr>
            <a:r>
              <a:rPr lang="ru-RU" sz="3200" i="1" u="sng" dirty="0">
                <a:solidFill>
                  <a:prstClr val="black">
                    <a:lumMod val="50000"/>
                    <a:lumOff val="50000"/>
                  </a:prstClr>
                </a:solidFill>
              </a:rPr>
              <a:t>Судебная практика</a:t>
            </a:r>
          </a:p>
          <a:p>
            <a:pPr marL="0" lvl="0" indent="0" algn="ctr">
              <a:buNone/>
            </a:pPr>
            <a:r>
              <a:rPr lang="ru-RU" sz="3200" b="1" dirty="0">
                <a:solidFill>
                  <a:prstClr val="black">
                    <a:lumMod val="50000"/>
                    <a:lumOff val="50000"/>
                  </a:prstClr>
                </a:solidFill>
              </a:rPr>
              <a:t>ГК РФ Статья </a:t>
            </a:r>
            <a:r>
              <a:rPr lang="ru-RU" sz="3600" b="1" dirty="0"/>
              <a:t>461</a:t>
            </a:r>
            <a:endParaRPr lang="ru-RU" dirty="0"/>
          </a:p>
          <a:p>
            <a:pPr marL="0" lvl="0" indent="0" algn="ctr">
              <a:buNone/>
            </a:pPr>
            <a:endParaRPr lang="ru-RU" b="1" dirty="0">
              <a:solidFill>
                <a:prstClr val="black">
                  <a:lumMod val="50000"/>
                  <a:lumOff val="50000"/>
                </a:prstClr>
              </a:solidFill>
            </a:endParaRPr>
          </a:p>
          <a:p>
            <a:r>
              <a:rPr lang="ru-RU" dirty="0"/>
              <a:t>Контрафактная парфюмерия</a:t>
            </a:r>
          </a:p>
          <a:p>
            <a:pPr marL="0" lvl="0" indent="0">
              <a:buNone/>
            </a:pPr>
            <a:r>
              <a:rPr lang="ru-RU" u="sng" dirty="0">
                <a:solidFill>
                  <a:prstClr val="black">
                    <a:lumMod val="50000"/>
                    <a:lumOff val="50000"/>
                  </a:prstClr>
                </a:solidFill>
              </a:rPr>
              <a:t>Суть спора: </a:t>
            </a:r>
          </a:p>
          <a:p>
            <a:pPr marL="0" lvl="0" indent="0">
              <a:buNone/>
            </a:pPr>
            <a:r>
              <a:rPr lang="ru-RU" dirty="0"/>
              <a:t>Покупатель приобрел у продавца парфюмерию, которая оказалась контрафактной. Полиция изъяла товар. Покупатель обратился в суд с иском о возврате денег и компенсации морального вреда.</a:t>
            </a:r>
          </a:p>
          <a:p>
            <a:pPr marL="0" lvl="0" indent="0">
              <a:buNone/>
            </a:pPr>
            <a:r>
              <a:rPr lang="ru-RU" u="sng" dirty="0">
                <a:solidFill>
                  <a:prstClr val="black">
                    <a:lumMod val="50000"/>
                    <a:lumOff val="50000"/>
                  </a:prstClr>
                </a:solidFill>
              </a:rPr>
              <a:t>Судебные решения: </a:t>
            </a:r>
          </a:p>
          <a:p>
            <a:pPr marL="0" lvl="0" indent="0">
              <a:buNone/>
            </a:pPr>
            <a:r>
              <a:rPr lang="ru-RU" dirty="0"/>
              <a:t>Суд признал продавца виновным в умышленном нарушении прав правообладателя, так как продавец знал о подделке. Суд обязал продавца вернуть деньги покупателю, а также выплатить компенсацию морального вреда. </a:t>
            </a: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Несоответствие стандартам</a:t>
            </a:r>
          </a:p>
          <a:p>
            <a:pPr marL="0" indent="0" algn="r">
              <a:buNone/>
            </a:pPr>
            <a:r>
              <a:rPr lang="ru-RU" u="sng" dirty="0">
                <a:solidFill>
                  <a:prstClr val="black">
                    <a:lumMod val="50000"/>
                    <a:lumOff val="50000"/>
                  </a:prstClr>
                </a:solidFill>
              </a:rPr>
              <a:t>Суть спора: </a:t>
            </a:r>
            <a:endParaRPr lang="ru-RU" dirty="0"/>
          </a:p>
          <a:p>
            <a:pPr marL="0" lvl="0" indent="0" algn="r">
              <a:buNone/>
            </a:pPr>
            <a:r>
              <a:rPr lang="ru-RU" dirty="0"/>
              <a:t>Покупатель приобрел у продавца детские игрушки, которые не соответствовали требованиям безопасности. </a:t>
            </a:r>
            <a:r>
              <a:rPr lang="ru-RU" dirty="0" err="1"/>
              <a:t>Роспотребнадзор</a:t>
            </a:r>
            <a:r>
              <a:rPr lang="ru-RU" dirty="0"/>
              <a:t> изъял игрушки. Покупатель обратился в суд с иском о возврате денег и компенсации морального вреда.</a:t>
            </a:r>
          </a:p>
          <a:p>
            <a:pPr marL="0" lvl="0" indent="0" algn="r">
              <a:buNone/>
            </a:pPr>
            <a:r>
              <a:rPr lang="ru-RU" u="sng" dirty="0">
                <a:solidFill>
                  <a:prstClr val="black">
                    <a:lumMod val="50000"/>
                    <a:lumOff val="50000"/>
                  </a:prstClr>
                </a:solidFill>
              </a:rPr>
              <a:t>Судебные решения: </a:t>
            </a:r>
          </a:p>
          <a:p>
            <a:pPr marL="0" lvl="0" indent="0" algn="r">
              <a:buNone/>
            </a:pPr>
            <a:r>
              <a:rPr lang="ru-RU" dirty="0"/>
              <a:t>Суд признал продавца ответственным за нарушение прав потребителя, так как продавец должен был знать о несоответствии игрушек стандартам. Суд обязал продавца вернуть деньги покупателю и выплатить компенсацию морального вреда</a:t>
            </a:r>
          </a:p>
        </p:txBody>
      </p:sp>
    </p:spTree>
    <p:extLst>
      <p:ext uri="{BB962C8B-B14F-4D97-AF65-F5344CB8AC3E}">
        <p14:creationId xmlns:p14="http://schemas.microsoft.com/office/powerpoint/2010/main" val="1011521949"/>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36.  Мена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92500" lnSpcReduction="1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договора мены</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мены каждая из сторон обязуется передать в собственность другой стороны один товар в обмен на другой.</a:t>
            </a:r>
          </a:p>
          <a:p>
            <a:pPr marL="0" indent="0">
              <a:buNone/>
            </a:pPr>
            <a:r>
              <a:rPr lang="ru-RU" dirty="0" smtClean="0"/>
              <a:t>К </a:t>
            </a:r>
            <a:r>
              <a:rPr lang="ru-RU" dirty="0"/>
              <a:t>договору мены применяются соответственно правила о купле-продаже </a:t>
            </a:r>
            <a:r>
              <a:rPr lang="ru-RU" dirty="0" smtClean="0"/>
              <a:t>(глава 30), </a:t>
            </a:r>
            <a:r>
              <a:rPr lang="ru-RU" dirty="0"/>
              <a:t>если это не противоречит правилам настоящей главы и существу мены. При этом каждая из сторон признается продавцом товара, который она обязуется передать, и покупателем товара, который она обязуется принять в обмен</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Физические лица, Юридические лица</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smtClean="0">
                <a:solidFill>
                  <a:prstClr val="black">
                    <a:lumMod val="50000"/>
                    <a:lumOff val="50000"/>
                  </a:prstClr>
                </a:solidFill>
              </a:rPr>
              <a:t>товар.</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1892080174"/>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600200"/>
          </a:xfrm>
        </p:spPr>
        <p:txBody>
          <a:bodyPr/>
          <a:lstStyle/>
          <a:p>
            <a:r>
              <a:rPr lang="ru-RU" sz="4000" dirty="0">
                <a:solidFill>
                  <a:srgbClr val="323232"/>
                </a:solidFill>
                <a:effectLst>
                  <a:outerShdw blurRad="38100" dist="38100" dir="2700000" algn="tl">
                    <a:srgbClr val="000000">
                      <a:alpha val="43137"/>
                    </a:srgbClr>
                  </a:outerShdw>
                </a:effectLst>
              </a:rPr>
              <a:t>36.  Мена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sz="2800" dirty="0">
                <a:solidFill>
                  <a:prstClr val="black">
                    <a:lumMod val="50000"/>
                    <a:lumOff val="50000"/>
                  </a:prstClr>
                </a:solidFill>
              </a:rPr>
              <a:t>Объект</a:t>
            </a:r>
            <a:r>
              <a:rPr lang="ru-RU" sz="1800" dirty="0">
                <a:solidFill>
                  <a:prstClr val="black">
                    <a:lumMod val="50000"/>
                    <a:lumOff val="50000"/>
                  </a:prstClr>
                </a:solidFill>
              </a:rPr>
              <a:t>: </a:t>
            </a:r>
          </a:p>
          <a:p>
            <a:pPr marL="0" lvl="0" indent="0">
              <a:buNone/>
            </a:pPr>
            <a:r>
              <a:rPr lang="ru-RU" dirty="0">
                <a:solidFill>
                  <a:prstClr val="black">
                    <a:lumMod val="50000"/>
                    <a:lumOff val="50000"/>
                  </a:prstClr>
                </a:solidFill>
              </a:rPr>
              <a:t>Объектом является сфера договора мены</a:t>
            </a:r>
          </a:p>
          <a:p>
            <a:pPr marL="0" lvl="0" indent="0">
              <a:buNone/>
            </a:pPr>
            <a:endParaRPr lang="ru-RU" sz="18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p>
          <a:p>
            <a:pPr marL="0" indent="0">
              <a:buNone/>
            </a:pPr>
            <a:r>
              <a:rPr lang="ru-RU" dirty="0"/>
              <a:t>Если из договора мены не вытекает иное, товары, подлежащие обмену, предполагаются равноценными, а расходы на их передачу и принятие осуществляются в каждом случае той стороной, которая несет соответствующие обязанности.</a:t>
            </a:r>
          </a:p>
          <a:p>
            <a:pPr marL="0" indent="0">
              <a:buNone/>
            </a:pPr>
            <a:r>
              <a:rPr lang="ru-RU" dirty="0" smtClean="0"/>
              <a:t>В </a:t>
            </a:r>
            <a:r>
              <a:rPr lang="ru-RU" dirty="0"/>
              <a:t>случае, когда в соответствии с договором мены обмениваемые товары признаются неравноценными, сторона, обязанная передать товар, цена которого ниже цены товара, предоставляемого в обмен, должна оплатить разницу в ценах непосредственно до или после исполнения ее обязанности передать товар, если иной порядок оплаты не предусмотрен договором</a:t>
            </a:r>
            <a:r>
              <a:rPr lang="ru-RU" dirty="0" smtClean="0"/>
              <a:t>.</a:t>
            </a:r>
          </a:p>
          <a:p>
            <a:pPr marL="0" indent="0">
              <a:buNone/>
            </a:pPr>
            <a:r>
              <a:rPr lang="ru-RU" dirty="0"/>
              <a:t>В случае, когда в соответствии с договором мены сроки передачи обмениваемых товаров не совпадают, к исполнению обязательства передать товар стороной, которая должна передать товар после передачи товара другой стороной, применяются правила о встречном исполнении обязательств </a:t>
            </a:r>
            <a:r>
              <a:rPr lang="ru-RU" dirty="0" smtClean="0"/>
              <a:t>(ст. 328).</a:t>
            </a:r>
          </a:p>
          <a:p>
            <a:pPr marL="0" indent="0">
              <a:buNone/>
            </a:pPr>
            <a:r>
              <a:rPr lang="ru-RU" dirty="0"/>
              <a:t>Если </a:t>
            </a:r>
            <a:r>
              <a:rPr lang="ru-RU" dirty="0" smtClean="0"/>
              <a:t>законом</a:t>
            </a:r>
            <a:r>
              <a:rPr lang="ru-RU" dirty="0"/>
              <a:t> или договором мены не предусмотрено иное, право собственности на обмениваемые товары переходит к сторонам, выступающим по договору мены в качестве покупателей, одновременно после исполнения обязательств передать </a:t>
            </a:r>
            <a:r>
              <a:rPr lang="ru-RU" dirty="0" smtClean="0"/>
              <a:t>соответствующие </a:t>
            </a:r>
            <a:r>
              <a:rPr lang="ru-RU" dirty="0"/>
              <a:t>товары обеими сторонами</a:t>
            </a:r>
            <a:r>
              <a:rPr lang="ru-RU" dirty="0" smtClean="0"/>
              <a:t>.</a:t>
            </a:r>
          </a:p>
          <a:p>
            <a:pPr marL="0" indent="0">
              <a:buNone/>
            </a:pPr>
            <a:r>
              <a:rPr lang="ru-RU" dirty="0"/>
              <a:t>Сторона, у которой третьим лицом изъят товар, приобретенный по договору мены, вправе при наличии оснований, предусмотренных </a:t>
            </a:r>
            <a:r>
              <a:rPr lang="ru-RU" dirty="0" smtClean="0"/>
              <a:t>ст. 461</a:t>
            </a:r>
            <a:r>
              <a:rPr lang="ru-RU" dirty="0"/>
              <a:t> настоящего Кодекса, потребовать от другой стороны возврата товара, полученного последней в обмен, и (или) возмещения убытков.</a:t>
            </a:r>
          </a:p>
        </p:txBody>
      </p:sp>
    </p:spTree>
    <p:extLst>
      <p:ext uri="{BB962C8B-B14F-4D97-AF65-F5344CB8AC3E}">
        <p14:creationId xmlns:p14="http://schemas.microsoft.com/office/powerpoint/2010/main" val="1883144115"/>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36.  Мена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p>
          <a:p>
            <a:pPr lvl="0">
              <a:buFont typeface="Courier New" pitchFamily="49" charset="0"/>
              <a:buChar char="o"/>
            </a:pPr>
            <a:r>
              <a:rPr lang="ru-RU" sz="2500" dirty="0"/>
              <a:t>Физические лица: Граждане, которые заключают договор мены для личных или коммерческих целей</a:t>
            </a:r>
            <a:r>
              <a:rPr lang="ru-RU" sz="2500" dirty="0" smtClean="0"/>
              <a:t>.</a:t>
            </a:r>
          </a:p>
          <a:p>
            <a:pPr lvl="0">
              <a:buFont typeface="Courier New" pitchFamily="49" charset="0"/>
              <a:buChar char="o"/>
            </a:pPr>
            <a:r>
              <a:rPr lang="ru-RU" sz="2500" dirty="0" smtClean="0"/>
              <a:t>Юридические </a:t>
            </a:r>
            <a:r>
              <a:rPr lang="ru-RU" sz="2500" dirty="0"/>
              <a:t>лица: Коммерческие организации, государственные учреждения, некоммерческие организации, которые заключают договор мены для осуществления своей деятельности</a:t>
            </a:r>
            <a:r>
              <a:rPr lang="ru-RU" sz="2500" dirty="0" smtClean="0"/>
              <a:t>.</a:t>
            </a:r>
          </a:p>
          <a:p>
            <a:pPr marL="0" lvl="0" indent="0">
              <a:buNone/>
            </a:pPr>
            <a:r>
              <a:rPr lang="ru-RU" sz="2500" dirty="0"/>
              <a:t>В договоре мены участвуют два субъекта: </a:t>
            </a:r>
            <a:endParaRPr lang="ru-RU" sz="2500" dirty="0" smtClean="0"/>
          </a:p>
          <a:p>
            <a:pPr lvl="0">
              <a:buFont typeface="Courier New" pitchFamily="49" charset="0"/>
              <a:buChar char="o"/>
            </a:pPr>
            <a:r>
              <a:rPr lang="ru-RU" sz="2500" dirty="0" smtClean="0"/>
              <a:t>Лицо</a:t>
            </a:r>
            <a:r>
              <a:rPr lang="ru-RU" sz="2500" dirty="0"/>
              <a:t>, которое обязуется передать в собственность другому лицу определенное имущество. </a:t>
            </a:r>
            <a:endParaRPr lang="ru-RU" sz="2500" dirty="0" smtClean="0"/>
          </a:p>
          <a:p>
            <a:pPr lvl="0">
              <a:buFont typeface="Courier New" pitchFamily="49" charset="0"/>
              <a:buChar char="o"/>
            </a:pPr>
            <a:r>
              <a:rPr lang="ru-RU" sz="2500" dirty="0" smtClean="0"/>
              <a:t>Лицо</a:t>
            </a:r>
            <a:r>
              <a:rPr lang="ru-RU" sz="2500" dirty="0"/>
              <a:t>, которое обязуется передать в собственность ментору другое имущество</a:t>
            </a:r>
            <a:r>
              <a:rPr lang="ru-RU" sz="2500" dirty="0" smtClean="0"/>
              <a:t>.</a:t>
            </a:r>
          </a:p>
          <a:p>
            <a:pPr lvl="0">
              <a:buFont typeface="Courier New" pitchFamily="49" charset="0"/>
              <a:buChar char="o"/>
            </a:pPr>
            <a:endParaRPr lang="ru-RU" sz="3600" dirty="0">
              <a:solidFill>
                <a:prstClr val="black">
                  <a:lumMod val="50000"/>
                  <a:lumOff val="50000"/>
                </a:prstClr>
              </a:solidFill>
            </a:endParaRPr>
          </a:p>
          <a:p>
            <a:pPr lvl="0">
              <a:buFont typeface="Courier New" pitchFamily="49" charset="0"/>
              <a:buChar char="o"/>
            </a:pPr>
            <a:r>
              <a:rPr lang="ru-RU" sz="3600" dirty="0">
                <a:solidFill>
                  <a:prstClr val="black">
                    <a:lumMod val="50000"/>
                    <a:lumOff val="50000"/>
                  </a:prstClr>
                </a:solidFill>
              </a:rPr>
              <a:t>Субъективная сторона:</a:t>
            </a:r>
          </a:p>
          <a:p>
            <a:pPr marL="0" lvl="0" indent="0">
              <a:buNone/>
            </a:pPr>
            <a:r>
              <a:rPr lang="ru-RU" sz="2500" dirty="0" smtClean="0"/>
              <a:t>Умысел </a:t>
            </a:r>
            <a:r>
              <a:rPr lang="ru-RU" sz="2500" dirty="0"/>
              <a:t>в договоре мены означает преднамеренное действие, направленное на получение выгоды за счет другой стороны, с осознанием того, что передаваемое имущество имеет скрытые дефекты, </a:t>
            </a:r>
            <a:r>
              <a:rPr lang="ru-RU" sz="2500" dirty="0" err="1"/>
              <a:t>несоответствует</a:t>
            </a:r>
            <a:r>
              <a:rPr lang="ru-RU" sz="2500" dirty="0"/>
              <a:t> описанию или имеет заниженную стоимость. </a:t>
            </a:r>
          </a:p>
          <a:p>
            <a:pPr marL="0" lvl="0" indent="0">
              <a:buNone/>
            </a:pPr>
            <a:r>
              <a:rPr lang="ru-RU" sz="2500" i="1" dirty="0"/>
              <a:t>Пример:</a:t>
            </a:r>
          </a:p>
          <a:p>
            <a:pPr lvl="0">
              <a:buFont typeface="Courier New" pitchFamily="49" charset="0"/>
              <a:buChar char="o"/>
            </a:pPr>
            <a:r>
              <a:rPr lang="ru-RU" sz="2500" dirty="0"/>
              <a:t>Скрытие дефектов </a:t>
            </a:r>
            <a:r>
              <a:rPr lang="ru-RU" sz="2500" dirty="0" smtClean="0"/>
              <a:t>имущества</a:t>
            </a:r>
          </a:p>
          <a:p>
            <a:pPr lvl="0">
              <a:buFont typeface="Courier New" pitchFamily="49" charset="0"/>
              <a:buChar char="o"/>
            </a:pPr>
            <a:r>
              <a:rPr lang="ru-RU" sz="2500" dirty="0"/>
              <a:t>Завышение ценности </a:t>
            </a:r>
            <a:r>
              <a:rPr lang="ru-RU" sz="2500" dirty="0" smtClean="0"/>
              <a:t>имущества</a:t>
            </a:r>
          </a:p>
          <a:p>
            <a:pPr lvl="0">
              <a:buFont typeface="Courier New" pitchFamily="49" charset="0"/>
              <a:buChar char="o"/>
            </a:pPr>
            <a:r>
              <a:rPr lang="ru-RU" sz="2500" dirty="0"/>
              <a:t>Продажа краденого имущества</a:t>
            </a:r>
          </a:p>
          <a:p>
            <a:pPr marL="0" lvl="0" indent="0">
              <a:buNone/>
            </a:pPr>
            <a:endParaRPr lang="ru-RU" sz="2500" dirty="0" smtClean="0"/>
          </a:p>
          <a:p>
            <a:pPr marL="0" lvl="0" indent="0">
              <a:buNone/>
            </a:pPr>
            <a:r>
              <a:rPr lang="ru-RU" sz="2500" dirty="0" smtClean="0"/>
              <a:t>Неосторожность</a:t>
            </a:r>
            <a:endParaRPr lang="ru-RU" sz="2500" dirty="0"/>
          </a:p>
          <a:p>
            <a:pPr marL="0" lvl="0" indent="0">
              <a:buNone/>
            </a:pPr>
            <a:r>
              <a:rPr lang="ru-RU" sz="2500" i="1" dirty="0"/>
              <a:t>Пример:</a:t>
            </a:r>
          </a:p>
          <a:p>
            <a:pPr>
              <a:buFont typeface="Courier New" pitchFamily="49" charset="0"/>
              <a:buChar char="o"/>
            </a:pPr>
            <a:r>
              <a:rPr lang="ru-RU" sz="2500" dirty="0"/>
              <a:t>Ошибка в описании </a:t>
            </a:r>
            <a:r>
              <a:rPr lang="ru-RU" sz="2500" dirty="0" smtClean="0"/>
              <a:t>имущества</a:t>
            </a:r>
          </a:p>
          <a:p>
            <a:pPr>
              <a:buFont typeface="Courier New" pitchFamily="49" charset="0"/>
              <a:buChar char="o"/>
            </a:pPr>
            <a:r>
              <a:rPr lang="ru-RU" sz="2500" dirty="0"/>
              <a:t>Не соответствие имущества </a:t>
            </a:r>
            <a:r>
              <a:rPr lang="ru-RU" sz="2500" dirty="0" smtClean="0"/>
              <a:t>описанию</a:t>
            </a:r>
          </a:p>
          <a:p>
            <a:pPr>
              <a:buFont typeface="Courier New" pitchFamily="49" charset="0"/>
              <a:buChar char="o"/>
            </a:pPr>
            <a:r>
              <a:rPr lang="ru-RU" sz="2500" dirty="0"/>
              <a:t>Недооценка стоимости имущества</a:t>
            </a:r>
          </a:p>
        </p:txBody>
      </p:sp>
    </p:spTree>
    <p:extLst>
      <p:ext uri="{BB962C8B-B14F-4D97-AF65-F5344CB8AC3E}">
        <p14:creationId xmlns:p14="http://schemas.microsoft.com/office/powerpoint/2010/main" val="3208761570"/>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36.  Мена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 12345/2023 "Покупатель "А" против Продавца "</a:t>
            </a:r>
            <a:r>
              <a:rPr lang="ru-RU" dirty="0" smtClean="0"/>
              <a:t>Б«</a:t>
            </a:r>
          </a:p>
          <a:p>
            <a:pPr marL="0" indent="0">
              <a:buNone/>
            </a:pPr>
            <a:r>
              <a:rPr lang="ru-RU" u="sng" dirty="0" smtClean="0"/>
              <a:t>Суть </a:t>
            </a:r>
            <a:r>
              <a:rPr lang="ru-RU" u="sng" dirty="0"/>
              <a:t>спора: </a:t>
            </a:r>
          </a:p>
          <a:p>
            <a:pPr marL="0" indent="0">
              <a:buNone/>
            </a:pPr>
            <a:r>
              <a:rPr lang="ru-RU" dirty="0" smtClean="0"/>
              <a:t>Покупатель </a:t>
            </a:r>
            <a:r>
              <a:rPr lang="ru-RU" dirty="0"/>
              <a:t>"А" обменял свою квартиру на дом с Продавцом "Б". </a:t>
            </a:r>
            <a:r>
              <a:rPr lang="ru-RU" dirty="0" smtClean="0"/>
              <a:t>В </a:t>
            </a:r>
            <a:r>
              <a:rPr lang="ru-RU" dirty="0"/>
              <a:t>договоре мены было указано, что дом в отличном состоянии. </a:t>
            </a:r>
            <a:r>
              <a:rPr lang="ru-RU" dirty="0" smtClean="0"/>
              <a:t>После </a:t>
            </a:r>
            <a:r>
              <a:rPr lang="ru-RU" dirty="0"/>
              <a:t>заключения договора Покупатель "А" обнаружил, что дом имеет скрытые дефекты (например, протечки крыши), которые не были указаны в договоре. </a:t>
            </a:r>
            <a:r>
              <a:rPr lang="ru-RU" dirty="0" smtClean="0"/>
              <a:t>Покупатель </a:t>
            </a:r>
            <a:r>
              <a:rPr lang="ru-RU" dirty="0"/>
              <a:t>"А" обратился в суд с требованием о расторжении договора мены и возврате квартиры</a:t>
            </a:r>
            <a:r>
              <a:rPr lang="ru-RU" dirty="0" smtClean="0"/>
              <a:t>.</a:t>
            </a:r>
          </a:p>
          <a:p>
            <a:pPr marL="0" indent="0">
              <a:buNone/>
            </a:pPr>
            <a:r>
              <a:rPr lang="ru-RU" u="sng" dirty="0" smtClean="0"/>
              <a:t>Судебные </a:t>
            </a:r>
            <a:r>
              <a:rPr lang="ru-RU" u="sng" dirty="0"/>
              <a:t>решения:</a:t>
            </a:r>
          </a:p>
          <a:p>
            <a:pPr marL="0" indent="0">
              <a:buNone/>
            </a:pPr>
            <a:r>
              <a:rPr lang="ru-RU" dirty="0"/>
              <a:t>Суд установил, что Продавец "Б" скрыл от Покупателя "А" существенные дефекты дома, что является нарушением условий договора мены. </a:t>
            </a:r>
            <a:r>
              <a:rPr lang="ru-RU" dirty="0" smtClean="0"/>
              <a:t>Суд </a:t>
            </a:r>
            <a:r>
              <a:rPr lang="ru-RU" dirty="0"/>
              <a:t>расторг договор мены и обязал Продавца "Б" вернуть Покупателю "А" квартиру</a:t>
            </a:r>
            <a:r>
              <a:rPr lang="ru-RU" dirty="0" smtClean="0"/>
              <a:t>.</a:t>
            </a:r>
          </a:p>
          <a:p>
            <a:pPr marL="0" indent="0">
              <a:buNone/>
            </a:pPr>
            <a:endParaRPr lang="ru-RU" u="sng" dirty="0"/>
          </a:p>
          <a:p>
            <a:pPr marL="0" indent="0">
              <a:buNone/>
            </a:pPr>
            <a:endParaRPr lang="ru-RU" u="sng" dirty="0"/>
          </a:p>
          <a:p>
            <a:pPr algn="r"/>
            <a:r>
              <a:rPr lang="ru-RU" dirty="0"/>
              <a:t>Дело № 7890/2024 "Компания "С" против Компании "</a:t>
            </a:r>
            <a:r>
              <a:rPr lang="ru-RU" dirty="0" smtClean="0"/>
              <a:t>Д«</a:t>
            </a:r>
          </a:p>
          <a:p>
            <a:pPr marL="0" indent="0" algn="r">
              <a:buNone/>
            </a:pPr>
            <a:r>
              <a:rPr lang="ru-RU" u="sng" dirty="0" smtClean="0"/>
              <a:t>Суть спора: </a:t>
            </a:r>
            <a:endParaRPr lang="ru-RU" dirty="0" smtClean="0"/>
          </a:p>
          <a:p>
            <a:pPr marL="0" indent="0" algn="r">
              <a:buNone/>
            </a:pPr>
            <a:r>
              <a:rPr lang="ru-RU" dirty="0"/>
              <a:t>Компания "С" обменяла свой незавершенный строительный проект на земельный участок с Компанией "Д". </a:t>
            </a:r>
            <a:r>
              <a:rPr lang="ru-RU" dirty="0" smtClean="0"/>
              <a:t>В </a:t>
            </a:r>
            <a:r>
              <a:rPr lang="ru-RU" dirty="0"/>
              <a:t>договоре мены было указано, что земельный участок имеет все необходимые разрешения на строительство. </a:t>
            </a:r>
            <a:r>
              <a:rPr lang="ru-RU" dirty="0" smtClean="0"/>
              <a:t>После </a:t>
            </a:r>
            <a:r>
              <a:rPr lang="ru-RU" dirty="0"/>
              <a:t>заключения договора Компания "С" обнаружила, что земельный участок не имеет необходимых разрешений на строительство. </a:t>
            </a:r>
            <a:r>
              <a:rPr lang="ru-RU" dirty="0" smtClean="0"/>
              <a:t> </a:t>
            </a:r>
            <a:r>
              <a:rPr lang="ru-RU" dirty="0"/>
              <a:t>Компания "С" обратилась в суд с требованием о расторжении договора мены и возврате незавершенного строительного проекта</a:t>
            </a:r>
            <a:r>
              <a:rPr lang="ru-RU" dirty="0" smtClean="0"/>
              <a:t>.</a:t>
            </a:r>
          </a:p>
          <a:p>
            <a:pPr marL="0" indent="0" algn="r">
              <a:buNone/>
            </a:pPr>
            <a:r>
              <a:rPr lang="ru-RU" u="sng" dirty="0" smtClean="0"/>
              <a:t>Судебные </a:t>
            </a:r>
            <a:r>
              <a:rPr lang="ru-RU" u="sng" dirty="0"/>
              <a:t>решения: </a:t>
            </a:r>
          </a:p>
          <a:p>
            <a:pPr marL="0" indent="0" algn="r">
              <a:buNone/>
            </a:pPr>
            <a:r>
              <a:rPr lang="ru-RU" dirty="0"/>
              <a:t>Суд установил, что отсутствие необходимых разрешений на строительство является существенным нарушением условий договора мены. </a:t>
            </a:r>
            <a:r>
              <a:rPr lang="ru-RU" dirty="0" smtClean="0"/>
              <a:t>Суд </a:t>
            </a:r>
            <a:r>
              <a:rPr lang="ru-RU" dirty="0"/>
              <a:t>расторг договор мены и обязал Компанию "Д" вернуть Компании "С" незавершенный строительный проект.</a:t>
            </a:r>
          </a:p>
        </p:txBody>
      </p:sp>
    </p:spTree>
    <p:extLst>
      <p:ext uri="{BB962C8B-B14F-4D97-AF65-F5344CB8AC3E}">
        <p14:creationId xmlns:p14="http://schemas.microsoft.com/office/powerpoint/2010/main" val="2189274054"/>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36.  Мена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buNone/>
            </a:pPr>
            <a:r>
              <a:rPr lang="ru-RU" sz="2900" b="1" dirty="0"/>
              <a:t>ГК РФ Статья 571. Ответственность за изъятие товара, приобретенного по договору </a:t>
            </a:r>
            <a:r>
              <a:rPr lang="ru-RU" sz="2900" b="1" dirty="0" smtClean="0"/>
              <a:t>мены</a:t>
            </a:r>
          </a:p>
          <a:p>
            <a:r>
              <a:rPr lang="ru-RU" sz="2500" u="sng" dirty="0" smtClean="0">
                <a:solidFill>
                  <a:prstClr val="black">
                    <a:lumMod val="50000"/>
                    <a:lumOff val="50000"/>
                  </a:prstClr>
                </a:solidFill>
              </a:rPr>
              <a:t>Объект</a:t>
            </a:r>
            <a:r>
              <a:rPr lang="ru-RU" dirty="0">
                <a:solidFill>
                  <a:prstClr val="black">
                    <a:lumMod val="50000"/>
                    <a:lumOff val="50000"/>
                  </a:prstClr>
                </a:solidFill>
              </a:rPr>
              <a:t>: Сфера ответственности за изъятие товара, приобретенного по договору мены</a:t>
            </a:r>
          </a:p>
          <a:p>
            <a:r>
              <a:rPr lang="ru-RU" u="sng" dirty="0" smtClean="0">
                <a:solidFill>
                  <a:prstClr val="black">
                    <a:lumMod val="50000"/>
                    <a:lumOff val="50000"/>
                  </a:prstClr>
                </a:solidFill>
              </a:rPr>
              <a:t>Объективная </a:t>
            </a:r>
            <a:r>
              <a:rPr lang="ru-RU" u="sng" dirty="0">
                <a:solidFill>
                  <a:prstClr val="black">
                    <a:lumMod val="50000"/>
                    <a:lumOff val="50000"/>
                  </a:prstClr>
                </a:solidFill>
              </a:rPr>
              <a:t>сторона: </a:t>
            </a:r>
          </a:p>
          <a:p>
            <a:pPr marL="0" indent="0">
              <a:buNone/>
            </a:pPr>
            <a:r>
              <a:rPr lang="ru-RU" dirty="0"/>
              <a:t>Сторона, у которой третьим лицом изъят товар, приобретенный по договору мены, вправе при наличии оснований, предусмотренных ст. 461 настоящего Кодекса, потребовать от другой стороны возврата товара, полученного последней в обмен, и (или) возмещения убытков.</a:t>
            </a:r>
          </a:p>
          <a:p>
            <a:r>
              <a:rPr lang="ru-RU" u="sng" dirty="0" smtClean="0">
                <a:solidFill>
                  <a:prstClr val="black">
                    <a:lumMod val="50000"/>
                    <a:lumOff val="50000"/>
                  </a:prstClr>
                </a:solidFill>
              </a:rPr>
              <a:t>Субъект</a:t>
            </a:r>
            <a:r>
              <a:rPr lang="ru-RU" u="sng" dirty="0">
                <a:solidFill>
                  <a:prstClr val="black">
                    <a:lumMod val="50000"/>
                    <a:lumOff val="50000"/>
                  </a:prstClr>
                </a:solidFill>
              </a:rPr>
              <a:t>: </a:t>
            </a:r>
          </a:p>
          <a:p>
            <a:pPr lvl="0">
              <a:buFont typeface="Courier New" pitchFamily="49" charset="0"/>
              <a:buChar char="o"/>
            </a:pPr>
            <a:r>
              <a:rPr lang="ru-RU" dirty="0"/>
              <a:t>Лицо, которое обязуется передать в собственность другому лицу определенное имущество. </a:t>
            </a:r>
          </a:p>
          <a:p>
            <a:pPr lvl="0">
              <a:buFont typeface="Courier New" pitchFamily="49" charset="0"/>
              <a:buChar char="o"/>
            </a:pPr>
            <a:r>
              <a:rPr lang="ru-RU" dirty="0"/>
              <a:t>Лицо, которое обязуется передать в собственность ментору другое имущество.</a:t>
            </a:r>
          </a:p>
          <a:p>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a:buFont typeface="Courier New" pitchFamily="49" charset="0"/>
              <a:buChar char="o"/>
            </a:pPr>
            <a:r>
              <a:rPr lang="ru-RU" dirty="0"/>
              <a:t>Умысел</a:t>
            </a:r>
          </a:p>
          <a:p>
            <a:pPr marL="0" indent="0">
              <a:buNone/>
            </a:pPr>
            <a:r>
              <a:rPr lang="ru-RU" i="1" dirty="0"/>
              <a:t>Пример:</a:t>
            </a:r>
          </a:p>
          <a:p>
            <a:pPr marL="0" indent="0">
              <a:buNone/>
            </a:pPr>
            <a:r>
              <a:rPr lang="ru-RU" dirty="0"/>
              <a:t>Лицо, которое обязуется передать в собственность другому лицу определенное имущество </a:t>
            </a:r>
            <a:r>
              <a:rPr lang="ru-RU" dirty="0" smtClean="0"/>
              <a:t>знает</a:t>
            </a:r>
            <a:r>
              <a:rPr lang="ru-RU" dirty="0"/>
              <a:t>, что дом, который он обменивает на квартиру, имеет скрытые дефекты фундамента, но намеренно скрывает этот факт от </a:t>
            </a:r>
            <a:r>
              <a:rPr lang="ru-RU" dirty="0" smtClean="0"/>
              <a:t>лица, </a:t>
            </a:r>
            <a:r>
              <a:rPr lang="ru-RU" dirty="0"/>
              <a:t>которое обязуется передать в собственность ментору другое имущество</a:t>
            </a:r>
            <a:r>
              <a:rPr lang="ru-RU" dirty="0" smtClean="0"/>
              <a:t>, </a:t>
            </a:r>
            <a:r>
              <a:rPr lang="ru-RU" dirty="0"/>
              <a:t>чтобы получить в обмен дорогую квартиру.</a:t>
            </a:r>
          </a:p>
          <a:p>
            <a:pPr>
              <a:buFont typeface="Courier New" pitchFamily="49" charset="0"/>
              <a:buChar char="o"/>
            </a:pPr>
            <a:r>
              <a:rPr lang="ru-RU" dirty="0"/>
              <a:t>Неосторожность</a:t>
            </a:r>
          </a:p>
          <a:p>
            <a:pPr marL="0" indent="0">
              <a:buNone/>
            </a:pPr>
            <a:r>
              <a:rPr lang="ru-RU" i="1" dirty="0"/>
              <a:t>Пример:</a:t>
            </a:r>
          </a:p>
          <a:p>
            <a:pPr marL="0" indent="0">
              <a:buNone/>
            </a:pPr>
            <a:r>
              <a:rPr lang="ru-RU" dirty="0"/>
              <a:t>Лицо, которое обязуется передать в собственность ментору другое имущество </a:t>
            </a:r>
            <a:r>
              <a:rPr lang="ru-RU" dirty="0" smtClean="0"/>
              <a:t>действует </a:t>
            </a:r>
            <a:r>
              <a:rPr lang="ru-RU" dirty="0"/>
              <a:t>по неосторожности, если он не проверяет достаточно тщательно товар, который он передает в обмен, или не уточняет условия договора мены, что приводит к изъятию товара.</a:t>
            </a:r>
            <a:endParaRPr lang="ru-RU" u="sng" dirty="0" smtClean="0"/>
          </a:p>
          <a:p>
            <a:r>
              <a:rPr lang="ru-RU" u="sng" dirty="0" smtClean="0"/>
              <a:t>Предмет</a:t>
            </a:r>
            <a:r>
              <a:rPr lang="ru-RU" dirty="0"/>
              <a:t>: </a:t>
            </a:r>
            <a:r>
              <a:rPr lang="ru-RU" dirty="0" smtClean="0"/>
              <a:t>товар</a:t>
            </a:r>
            <a:endParaRPr lang="ru-RU" dirty="0"/>
          </a:p>
          <a:p>
            <a:endParaRPr lang="ru-RU" dirty="0"/>
          </a:p>
          <a:p>
            <a:endParaRPr lang="ru-RU" dirty="0"/>
          </a:p>
          <a:p>
            <a:endParaRPr lang="ru-RU" dirty="0"/>
          </a:p>
        </p:txBody>
      </p:sp>
    </p:spTree>
    <p:extLst>
      <p:ext uri="{BB962C8B-B14F-4D97-AF65-F5344CB8AC3E}">
        <p14:creationId xmlns:p14="http://schemas.microsoft.com/office/powerpoint/2010/main" val="1233524336"/>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36.  Мена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92500" lnSpcReduction="20000"/>
          </a:bodyPr>
          <a:lstStyle/>
          <a:p>
            <a:pPr marL="0" indent="0">
              <a:buNone/>
            </a:pPr>
            <a:r>
              <a:rPr lang="ru-RU" sz="2200" b="1" dirty="0"/>
              <a:t>ГК РФ Статья 571. Ответственность за изъятие товара, приобретенного по договору мены</a:t>
            </a:r>
          </a:p>
          <a:p>
            <a:r>
              <a:rPr lang="ru-RU" dirty="0"/>
              <a:t>Основной мерой ответственности за нарушение условий договора мены одной из сторон (передачи вещи, которая в последующем изъята третьим лицом) выступает реституция, т.е. возврат недобросовестной стороны в первоначальное положение. Предметом договора мены могут выступать лишь те вещи, которые принадлежат стороне на праве собственности и не имеют ограничений со стороны третьих лиц, например залога и т.п. В этой связи комментируемая статья отсылает к общим предписаниям ст. 461 ГК РФ, предусматривающим ответственность по договору купли-продажи.</a:t>
            </a:r>
          </a:p>
          <a:p>
            <a:r>
              <a:rPr lang="ru-RU" dirty="0"/>
              <a:t>В случае недобросовестности одной из сторон договора мены право собственности на переданную ей другой стороной вещь может быть оспорено в судебном порядке. Соглашение сторон об исключении указанных мер ответственности ничтожно. Указанное правило подлежит применению лишь в тех случаях, когда вторая сторона сделки является добросовестной, т.е. не знала и не могла знать о правах третьих лиц на передаваемую ей по договору мены вещь.</a:t>
            </a:r>
          </a:p>
          <a:p>
            <a:endParaRPr lang="ru-RU" dirty="0"/>
          </a:p>
        </p:txBody>
      </p:sp>
    </p:spTree>
    <p:extLst>
      <p:ext uri="{BB962C8B-B14F-4D97-AF65-F5344CB8AC3E}">
        <p14:creationId xmlns:p14="http://schemas.microsoft.com/office/powerpoint/2010/main" val="2394026990"/>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36.  Мена</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55000" lnSpcReduction="20000"/>
          </a:bodyPr>
          <a:lstStyle/>
          <a:p>
            <a:pPr marL="0" lvl="0" indent="0" algn="ctr">
              <a:buNone/>
            </a:pPr>
            <a:r>
              <a:rPr lang="ru-RU" sz="3200" i="1" u="sng" dirty="0">
                <a:solidFill>
                  <a:prstClr val="black">
                    <a:lumMod val="50000"/>
                    <a:lumOff val="50000"/>
                  </a:prstClr>
                </a:solidFill>
              </a:rPr>
              <a:t>Судебная практика</a:t>
            </a:r>
          </a:p>
          <a:p>
            <a:pPr marL="0" lvl="0" indent="0" algn="ctr">
              <a:buNone/>
            </a:pPr>
            <a:r>
              <a:rPr lang="ru-RU" sz="3200" b="1" dirty="0">
                <a:solidFill>
                  <a:prstClr val="black">
                    <a:lumMod val="50000"/>
                    <a:lumOff val="50000"/>
                  </a:prstClr>
                </a:solidFill>
              </a:rPr>
              <a:t>ГК РФ Статья </a:t>
            </a:r>
            <a:r>
              <a:rPr lang="ru-RU" sz="3600" b="1" dirty="0"/>
              <a:t>571</a:t>
            </a:r>
            <a:endParaRPr lang="ru-RU" dirty="0"/>
          </a:p>
          <a:p>
            <a:pPr marL="0" lvl="0" indent="0" algn="ctr">
              <a:buNone/>
            </a:pPr>
            <a:endParaRPr lang="ru-RU" b="1" dirty="0">
              <a:solidFill>
                <a:prstClr val="black">
                  <a:lumMod val="50000"/>
                  <a:lumOff val="50000"/>
                </a:prstClr>
              </a:solidFill>
            </a:endParaRPr>
          </a:p>
          <a:p>
            <a:r>
              <a:rPr lang="ru-RU" sz="2500" dirty="0"/>
              <a:t>Дело № 12345/2023 "Иванов против Петрова" </a:t>
            </a:r>
            <a:endParaRPr lang="ru-RU" sz="2500" dirty="0" smtClean="0"/>
          </a:p>
          <a:p>
            <a:pPr marL="0" indent="0">
              <a:buNone/>
            </a:pPr>
            <a:r>
              <a:rPr lang="ru-RU" sz="2500" u="sng" dirty="0" smtClean="0">
                <a:solidFill>
                  <a:prstClr val="black">
                    <a:lumMod val="50000"/>
                    <a:lumOff val="50000"/>
                  </a:prstClr>
                </a:solidFill>
              </a:rPr>
              <a:t>Суть </a:t>
            </a:r>
            <a:r>
              <a:rPr lang="ru-RU" sz="2500" u="sng" dirty="0">
                <a:solidFill>
                  <a:prstClr val="black">
                    <a:lumMod val="50000"/>
                    <a:lumOff val="50000"/>
                  </a:prstClr>
                </a:solidFill>
              </a:rPr>
              <a:t>спора: </a:t>
            </a:r>
          </a:p>
          <a:p>
            <a:pPr marL="0" lvl="0" indent="0">
              <a:buNone/>
            </a:pPr>
            <a:r>
              <a:rPr lang="ru-RU" sz="2500" dirty="0"/>
              <a:t>Иванов обменял свою квартиру на дом Петрова. </a:t>
            </a:r>
            <a:r>
              <a:rPr lang="ru-RU" sz="2500" dirty="0" smtClean="0"/>
              <a:t>В </a:t>
            </a:r>
            <a:r>
              <a:rPr lang="ru-RU" sz="2500" dirty="0"/>
              <a:t>договоре мены было указано, что дом находится в хорошем состоянии. </a:t>
            </a:r>
            <a:r>
              <a:rPr lang="ru-RU" sz="2500" dirty="0" smtClean="0"/>
              <a:t> </a:t>
            </a:r>
            <a:r>
              <a:rPr lang="ru-RU" sz="2500" dirty="0"/>
              <a:t>После заключения договора, Иванов обнаружил, что дом имеет скрытые дефекты (например, трещины в фундаменте), которые Петров скрыл. </a:t>
            </a:r>
            <a:r>
              <a:rPr lang="ru-RU" sz="2500" dirty="0" smtClean="0"/>
              <a:t>Дом </a:t>
            </a:r>
            <a:r>
              <a:rPr lang="ru-RU" sz="2500" dirty="0"/>
              <a:t>был изъят у Иванова в связи с обнаруженными дефектами. </a:t>
            </a:r>
            <a:r>
              <a:rPr lang="ru-RU" sz="2500" dirty="0" smtClean="0"/>
              <a:t>Иванов </a:t>
            </a:r>
            <a:r>
              <a:rPr lang="ru-RU" sz="2500" dirty="0"/>
              <a:t>обратился в суд с требованием о взыскании убытков с Петрова. </a:t>
            </a:r>
            <a:endParaRPr lang="ru-RU" sz="2500" dirty="0" smtClean="0"/>
          </a:p>
          <a:p>
            <a:pPr marL="0" lvl="0" indent="0">
              <a:buNone/>
            </a:pPr>
            <a:r>
              <a:rPr lang="ru-RU" sz="2500" u="sng" dirty="0" smtClean="0">
                <a:solidFill>
                  <a:prstClr val="black">
                    <a:lumMod val="50000"/>
                    <a:lumOff val="50000"/>
                  </a:prstClr>
                </a:solidFill>
              </a:rPr>
              <a:t>Судебные </a:t>
            </a:r>
            <a:r>
              <a:rPr lang="ru-RU" sz="2500" u="sng" dirty="0">
                <a:solidFill>
                  <a:prstClr val="black">
                    <a:lumMod val="50000"/>
                    <a:lumOff val="50000"/>
                  </a:prstClr>
                </a:solidFill>
              </a:rPr>
              <a:t>решения: </a:t>
            </a:r>
          </a:p>
          <a:p>
            <a:pPr marL="0" lvl="0" indent="0">
              <a:buNone/>
            </a:pPr>
            <a:r>
              <a:rPr lang="ru-RU" sz="2500" dirty="0"/>
              <a:t>Суд установил, что Петров умышленно скрыл от Иванова существенные дефекты дома, чтобы получить в обмен более ценную квартиру. </a:t>
            </a:r>
            <a:r>
              <a:rPr lang="ru-RU" sz="2500" dirty="0" smtClean="0"/>
              <a:t>Суд </a:t>
            </a:r>
            <a:r>
              <a:rPr lang="ru-RU" sz="2500" dirty="0"/>
              <a:t>взыскал с Петрова убытки в полном размере, понесенные Ивановым в связи с изъятием </a:t>
            </a:r>
            <a:r>
              <a:rPr lang="ru-RU" sz="2500" dirty="0" smtClean="0"/>
              <a:t>дома.</a:t>
            </a:r>
          </a:p>
          <a:p>
            <a:pPr marL="0" lvl="0" indent="0">
              <a:buNone/>
            </a:pPr>
            <a:endParaRPr lang="ru-RU" sz="2500" dirty="0">
              <a:solidFill>
                <a:prstClr val="black">
                  <a:lumMod val="50000"/>
                  <a:lumOff val="50000"/>
                </a:prstClr>
              </a:solidFill>
            </a:endParaRPr>
          </a:p>
          <a:p>
            <a:pPr marL="0" lvl="0" indent="0">
              <a:buNone/>
            </a:pPr>
            <a:endParaRPr lang="ru-RU" sz="2500" dirty="0">
              <a:solidFill>
                <a:prstClr val="black">
                  <a:lumMod val="50000"/>
                  <a:lumOff val="50000"/>
                </a:prstClr>
              </a:solidFill>
            </a:endParaRPr>
          </a:p>
          <a:p>
            <a:pPr algn="r"/>
            <a:r>
              <a:rPr lang="ru-RU" sz="2500" dirty="0"/>
              <a:t>Дело № 7890/2024 "Компания "А" против Компании "Б" </a:t>
            </a:r>
            <a:endParaRPr lang="ru-RU" sz="2500" dirty="0" smtClean="0"/>
          </a:p>
          <a:p>
            <a:pPr marL="0" indent="0" algn="r">
              <a:buNone/>
            </a:pPr>
            <a:r>
              <a:rPr lang="ru-RU" sz="2500" u="sng" dirty="0" smtClean="0">
                <a:solidFill>
                  <a:prstClr val="black">
                    <a:lumMod val="50000"/>
                    <a:lumOff val="50000"/>
                  </a:prstClr>
                </a:solidFill>
              </a:rPr>
              <a:t>Суть </a:t>
            </a:r>
            <a:r>
              <a:rPr lang="ru-RU" sz="2500" u="sng" dirty="0">
                <a:solidFill>
                  <a:prstClr val="black">
                    <a:lumMod val="50000"/>
                    <a:lumOff val="50000"/>
                  </a:prstClr>
                </a:solidFill>
              </a:rPr>
              <a:t>спора: </a:t>
            </a:r>
            <a:endParaRPr lang="ru-RU" sz="2500" dirty="0"/>
          </a:p>
          <a:p>
            <a:pPr marL="0" lvl="0" indent="0" algn="r">
              <a:buNone/>
            </a:pPr>
            <a:r>
              <a:rPr lang="ru-RU" sz="2500" dirty="0"/>
              <a:t>Компания "А" обменяла свой автомобиль на грузовик Компании "Б". </a:t>
            </a:r>
            <a:r>
              <a:rPr lang="ru-RU" sz="2500" dirty="0" smtClean="0"/>
              <a:t>В </a:t>
            </a:r>
            <a:r>
              <a:rPr lang="ru-RU" sz="2500" dirty="0"/>
              <a:t>договоре мены было указано, что грузовик в исправном состоянии. </a:t>
            </a:r>
            <a:r>
              <a:rPr lang="ru-RU" sz="2500" dirty="0" smtClean="0"/>
              <a:t>После </a:t>
            </a:r>
            <a:r>
              <a:rPr lang="ru-RU" sz="2500" dirty="0"/>
              <a:t>заключения договора, Компания "А" обнаружила, что грузовик имеет неисправный двигатель, о чем Компания "Б" не сообщила. </a:t>
            </a:r>
            <a:r>
              <a:rPr lang="ru-RU" sz="2500" dirty="0" smtClean="0"/>
              <a:t>Грузовик </a:t>
            </a:r>
            <a:r>
              <a:rPr lang="ru-RU" sz="2500" dirty="0"/>
              <a:t>был изъят у Компании "А" в связи с обнаруженной неисправностью. </a:t>
            </a:r>
            <a:r>
              <a:rPr lang="ru-RU" sz="2500" dirty="0" smtClean="0"/>
              <a:t>Компания </a:t>
            </a:r>
            <a:r>
              <a:rPr lang="ru-RU" sz="2500" dirty="0"/>
              <a:t>"А" обратилась в суд с требованием о взыскании убытков с Компании "Б". </a:t>
            </a:r>
            <a:br>
              <a:rPr lang="ru-RU" sz="2500" dirty="0"/>
            </a:br>
            <a:r>
              <a:rPr lang="ru-RU" sz="2500" dirty="0"/>
              <a:t> </a:t>
            </a:r>
            <a:r>
              <a:rPr lang="ru-RU" sz="2500" u="sng" dirty="0" smtClean="0">
                <a:solidFill>
                  <a:prstClr val="black">
                    <a:lumMod val="50000"/>
                    <a:lumOff val="50000"/>
                  </a:prstClr>
                </a:solidFill>
              </a:rPr>
              <a:t>Судебные </a:t>
            </a:r>
            <a:r>
              <a:rPr lang="ru-RU" sz="2500" u="sng" dirty="0">
                <a:solidFill>
                  <a:prstClr val="black">
                    <a:lumMod val="50000"/>
                    <a:lumOff val="50000"/>
                  </a:prstClr>
                </a:solidFill>
              </a:rPr>
              <a:t>решения: </a:t>
            </a:r>
          </a:p>
          <a:p>
            <a:pPr marL="0" lvl="0" indent="0" algn="r">
              <a:buNone/>
            </a:pPr>
            <a:r>
              <a:rPr lang="ru-RU" sz="2500" dirty="0"/>
              <a:t>Суд установил, что Компания "Б" не проявила должной осмотрительности при проверке грузовика перед меной и не уточнила состояние двигателя. </a:t>
            </a:r>
            <a:r>
              <a:rPr lang="ru-RU" sz="2500" dirty="0" smtClean="0"/>
              <a:t>Суд </a:t>
            </a:r>
            <a:r>
              <a:rPr lang="ru-RU" sz="2500" dirty="0"/>
              <a:t>взыскал с Компании "Б" убытки в частичном размере, поскольку суд признал действия Компании "Б" неосторожными. </a:t>
            </a:r>
            <a:br>
              <a:rPr lang="ru-RU" sz="2500" dirty="0"/>
            </a:br>
            <a:endParaRPr lang="ru-RU" sz="2500" dirty="0"/>
          </a:p>
        </p:txBody>
      </p:sp>
    </p:spTree>
    <p:extLst>
      <p:ext uri="{BB962C8B-B14F-4D97-AF65-F5344CB8AC3E}">
        <p14:creationId xmlns:p14="http://schemas.microsoft.com/office/powerpoint/2010/main" val="4240672402"/>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37.  Дарение</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dirty="0">
                <a:solidFill>
                  <a:prstClr val="black">
                    <a:lumMod val="50000"/>
                    <a:lumOff val="50000"/>
                  </a:prstClr>
                </a:solidFill>
              </a:rPr>
              <a:t>Объект: сфера договора </a:t>
            </a:r>
            <a:r>
              <a:rPr lang="ru-RU" dirty="0" smtClean="0">
                <a:solidFill>
                  <a:prstClr val="black">
                    <a:lumMod val="50000"/>
                    <a:lumOff val="50000"/>
                  </a:prstClr>
                </a:solidFill>
              </a:rPr>
              <a:t>дарения</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smtClean="0"/>
              <a:t>По </a:t>
            </a:r>
            <a:r>
              <a:rPr lang="ru-RU" dirty="0"/>
              <a:t>договору дарения одна сторона (даритель) </a:t>
            </a:r>
            <a:r>
              <a:rPr lang="ru-RU" dirty="0" smtClean="0"/>
              <a:t>безвозмездно</a:t>
            </a:r>
            <a:r>
              <a:rPr lang="ru-RU" dirty="0"/>
              <a:t> передает или обязуется передать другой стороне (одаряемому) вещь в собственность либо имущественное право (требование) к себе или к третьему лицу либо освобождает или обязуется освободить ее от имущественной обязанности перед собой или перед третьим лицом.</a:t>
            </a:r>
          </a:p>
          <a:p>
            <a:pPr marL="0" indent="0">
              <a:buNone/>
            </a:pPr>
            <a:r>
              <a:rPr lang="ru-RU" dirty="0"/>
              <a:t>При наличии встречной передачи вещи или права либо встречного обязательства договор не признается дарением. К такому договору применяются правила, предусмотренные </a:t>
            </a:r>
            <a:r>
              <a:rPr lang="ru-RU" dirty="0" smtClean="0"/>
              <a:t>п.2  ст.170</a:t>
            </a:r>
            <a:r>
              <a:rPr lang="ru-RU" dirty="0"/>
              <a:t> настоящего Кодекса.</a:t>
            </a:r>
          </a:p>
          <a:p>
            <a:pPr marL="0" indent="0">
              <a:buNone/>
            </a:pPr>
            <a:r>
              <a:rPr lang="ru-RU" dirty="0" smtClean="0"/>
              <a:t>Обещание </a:t>
            </a:r>
            <a:r>
              <a:rPr lang="ru-RU" dirty="0"/>
              <a:t>безвозмездно передать кому-либо вещь или имущественное право либо освободить кого-либо от имущественной обязанности (обещание дарения) признается договором дарения и связывает обещавшего, если обещание сделано в надлежащей форме </a:t>
            </a:r>
            <a:r>
              <a:rPr lang="ru-RU" dirty="0" smtClean="0"/>
              <a:t>п.2  ст.574</a:t>
            </a:r>
            <a:r>
              <a:rPr lang="ru-RU" dirty="0"/>
              <a:t> и содержит ясно выраженное намерение совершить в будущем безвозмездную передачу вещи или права конкретному лицу либо освободить его от имущественной обязанности.</a:t>
            </a:r>
          </a:p>
          <a:p>
            <a:pPr lvl="0"/>
            <a:endParaRPr lang="ru-RU" dirty="0" smtClean="0">
              <a:solidFill>
                <a:prstClr val="black">
                  <a:lumMod val="50000"/>
                  <a:lumOff val="50000"/>
                </a:prstClr>
              </a:solidFill>
            </a:endParaRPr>
          </a:p>
          <a:p>
            <a:pPr lvl="0"/>
            <a:r>
              <a:rPr lang="ru-RU" dirty="0" smtClean="0">
                <a:solidFill>
                  <a:prstClr val="black">
                    <a:lumMod val="50000"/>
                    <a:lumOff val="50000"/>
                  </a:prstClr>
                </a:solidFill>
              </a:rPr>
              <a:t>Субъект</a:t>
            </a:r>
            <a:r>
              <a:rPr lang="ru-RU" dirty="0">
                <a:solidFill>
                  <a:prstClr val="black">
                    <a:lumMod val="50000"/>
                    <a:lumOff val="50000"/>
                  </a:prstClr>
                </a:solidFill>
              </a:rPr>
              <a:t>:</a:t>
            </a:r>
            <a:r>
              <a:rPr lang="ru-RU" dirty="0"/>
              <a:t> Физические лица, Юридические </a:t>
            </a:r>
            <a:r>
              <a:rPr lang="ru-RU" dirty="0" smtClean="0"/>
              <a:t>лица, </a:t>
            </a:r>
            <a:r>
              <a:rPr lang="ru-RU" dirty="0"/>
              <a:t>Государство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smtClean="0">
                <a:solidFill>
                  <a:prstClr val="black">
                    <a:lumMod val="50000"/>
                    <a:lumOff val="50000"/>
                  </a:prstClr>
                </a:solidFill>
              </a:rPr>
              <a:t>имущество.</a:t>
            </a:r>
            <a:endParaRPr lang="ru-RU" dirty="0">
              <a:solidFill>
                <a:prstClr val="black">
                  <a:lumMod val="50000"/>
                  <a:lumOff val="50000"/>
                </a:prstClr>
              </a:solidFill>
            </a:endParaRPr>
          </a:p>
          <a:p>
            <a:endParaRPr lang="ru-RU" dirty="0"/>
          </a:p>
          <a:p>
            <a:endParaRPr lang="ru-RU" dirty="0"/>
          </a:p>
        </p:txBody>
      </p:sp>
    </p:spTree>
    <p:extLst>
      <p:ext uri="{BB962C8B-B14F-4D97-AF65-F5344CB8AC3E}">
        <p14:creationId xmlns:p14="http://schemas.microsoft.com/office/powerpoint/2010/main" val="574224762"/>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600200"/>
          </a:xfrm>
        </p:spPr>
        <p:txBody>
          <a:bodyPr/>
          <a:lstStyle/>
          <a:p>
            <a:r>
              <a:rPr lang="ru-RU" sz="4000" dirty="0">
                <a:solidFill>
                  <a:srgbClr val="323232"/>
                </a:solidFill>
                <a:effectLst>
                  <a:outerShdw blurRad="38100" dist="38100" dir="2700000" algn="tl">
                    <a:srgbClr val="000000">
                      <a:alpha val="43137"/>
                    </a:srgbClr>
                  </a:outerShdw>
                </a:effectLst>
              </a:rPr>
              <a:t>37.  Дарение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Autofit/>
          </a:bodyPr>
          <a:lstStyle/>
          <a:p>
            <a:pPr lvl="0"/>
            <a:r>
              <a:rPr lang="ru-RU" sz="1400" dirty="0">
                <a:solidFill>
                  <a:prstClr val="black">
                    <a:lumMod val="50000"/>
                    <a:lumOff val="50000"/>
                  </a:prstClr>
                </a:solidFill>
              </a:rPr>
              <a:t>Объект</a:t>
            </a:r>
            <a:r>
              <a:rPr lang="ru-RU" sz="1050" dirty="0">
                <a:solidFill>
                  <a:prstClr val="black">
                    <a:lumMod val="50000"/>
                    <a:lumOff val="50000"/>
                  </a:prstClr>
                </a:solidFill>
              </a:rPr>
              <a:t>: </a:t>
            </a:r>
          </a:p>
          <a:p>
            <a:pPr marL="0" lvl="0" indent="0">
              <a:buNone/>
            </a:pPr>
            <a:r>
              <a:rPr lang="ru-RU" sz="1200" dirty="0">
                <a:solidFill>
                  <a:prstClr val="black">
                    <a:lumMod val="50000"/>
                    <a:lumOff val="50000"/>
                  </a:prstClr>
                </a:solidFill>
              </a:rPr>
              <a:t>Объектом является сфера договора дарения</a:t>
            </a:r>
          </a:p>
          <a:p>
            <a:pPr marL="0" lvl="0" indent="0">
              <a:buNone/>
            </a:pPr>
            <a:endParaRPr lang="ru-RU" sz="1050" dirty="0">
              <a:solidFill>
                <a:prstClr val="black">
                  <a:lumMod val="50000"/>
                  <a:lumOff val="50000"/>
                </a:prstClr>
              </a:solidFill>
            </a:endParaRPr>
          </a:p>
          <a:p>
            <a:pPr lvl="0"/>
            <a:r>
              <a:rPr lang="ru-RU" sz="1400" dirty="0">
                <a:solidFill>
                  <a:prstClr val="black">
                    <a:lumMod val="50000"/>
                    <a:lumOff val="50000"/>
                  </a:prstClr>
                </a:solidFill>
              </a:rPr>
              <a:t>Объективная сторона: </a:t>
            </a:r>
          </a:p>
          <a:p>
            <a:pPr marL="0" indent="0">
              <a:buNone/>
            </a:pPr>
            <a:r>
              <a:rPr lang="ru-RU" sz="1200" dirty="0"/>
              <a:t>Обещание подарить все свое имущество или часть всего своего имущества без указания на конкретный предмет дарения в виде вещи, права или освобождения от обязанности ничтожно.</a:t>
            </a:r>
          </a:p>
          <a:p>
            <a:pPr marL="0" indent="0">
              <a:buNone/>
            </a:pPr>
            <a:r>
              <a:rPr lang="ru-RU" sz="1200" dirty="0" smtClean="0"/>
              <a:t>Договор</a:t>
            </a:r>
            <a:r>
              <a:rPr lang="ru-RU" sz="1200" dirty="0"/>
              <a:t>, предусматривающий передачу дара </a:t>
            </a:r>
            <a:r>
              <a:rPr lang="ru-RU" sz="1200" dirty="0" smtClean="0"/>
              <a:t>одаряемому </a:t>
            </a:r>
            <a:r>
              <a:rPr lang="ru-RU" sz="1200" dirty="0"/>
              <a:t>после смерти дарителя, ничтожен</a:t>
            </a:r>
            <a:r>
              <a:rPr lang="ru-RU" sz="1200" dirty="0" smtClean="0"/>
              <a:t>.</a:t>
            </a:r>
          </a:p>
          <a:p>
            <a:pPr marL="0" indent="0">
              <a:buNone/>
            </a:pPr>
            <a:r>
              <a:rPr lang="ru-RU" sz="1200" dirty="0"/>
              <a:t>Одаряемый вправе в любое время до передачи ему дара от него отказаться. В этом случае договор дарения считается расторгнутым</a:t>
            </a:r>
            <a:r>
              <a:rPr lang="ru-RU" sz="1200" dirty="0" smtClean="0"/>
              <a:t>.</a:t>
            </a:r>
          </a:p>
          <a:p>
            <a:pPr marL="0" indent="0">
              <a:buNone/>
            </a:pPr>
            <a:r>
              <a:rPr lang="ru-RU" sz="1200" dirty="0"/>
              <a:t>Если договор дарения был заключен в письменной форме, даритель вправе требовать от одаряемого возмещения реального ущерба, причиненного отказом принять дар</a:t>
            </a:r>
            <a:r>
              <a:rPr lang="ru-RU" sz="1200" dirty="0" smtClean="0"/>
              <a:t>.</a:t>
            </a:r>
          </a:p>
          <a:p>
            <a:pPr marL="0" indent="0">
              <a:buNone/>
            </a:pPr>
            <a:r>
              <a:rPr lang="ru-RU" sz="1200" dirty="0"/>
              <a:t>Дарение, сопровождаемое передачей дара одаряемому, может быть совершено устно, за исключением случаев, </a:t>
            </a:r>
            <a:r>
              <a:rPr lang="ru-RU" sz="1200" dirty="0" smtClean="0"/>
              <a:t>предусмотренных п. 2 и 3</a:t>
            </a:r>
            <a:r>
              <a:rPr lang="ru-RU" sz="1200" dirty="0"/>
              <a:t> настоящей статьи.</a:t>
            </a:r>
          </a:p>
          <a:p>
            <a:pPr marL="0" indent="0">
              <a:buNone/>
            </a:pPr>
            <a:r>
              <a:rPr lang="ru-RU" sz="1200" dirty="0"/>
              <a:t>Передача дара осуществляется посредством его вручения, символической передачи (вручение ключей и т.п.) либо вручения правоустанавливающих документов</a:t>
            </a:r>
            <a:r>
              <a:rPr lang="ru-RU" sz="1200" dirty="0" smtClean="0"/>
              <a:t>.</a:t>
            </a:r>
          </a:p>
          <a:p>
            <a:pPr marL="0" indent="0">
              <a:buNone/>
            </a:pPr>
            <a:r>
              <a:rPr lang="ru-RU" sz="1200" dirty="0"/>
              <a:t>Договор дарения движимого имущества должен быть совершен в письменной форме в случаях, когда:</a:t>
            </a:r>
          </a:p>
          <a:p>
            <a:pPr>
              <a:buFont typeface="Courier New" pitchFamily="49" charset="0"/>
              <a:buChar char="o"/>
            </a:pPr>
            <a:r>
              <a:rPr lang="ru-RU" sz="1200" dirty="0"/>
              <a:t>дарителем является юридическое лицо и стоимость дара превышает три тысячи рублей</a:t>
            </a:r>
            <a:r>
              <a:rPr lang="ru-RU" sz="1200" dirty="0" smtClean="0"/>
              <a:t>;</a:t>
            </a:r>
          </a:p>
          <a:p>
            <a:pPr>
              <a:buFont typeface="Courier New" pitchFamily="49" charset="0"/>
              <a:buChar char="o"/>
            </a:pPr>
            <a:r>
              <a:rPr lang="ru-RU" sz="1200" dirty="0"/>
              <a:t>договор содержит обещание дарения в будущем</a:t>
            </a:r>
            <a:r>
              <a:rPr lang="ru-RU" sz="1200" dirty="0" smtClean="0"/>
              <a:t>.</a:t>
            </a:r>
          </a:p>
          <a:p>
            <a:pPr marL="0" indent="0">
              <a:buNone/>
            </a:pPr>
            <a:r>
              <a:rPr lang="ru-RU" sz="1200" dirty="0"/>
              <a:t>Даритель вправе отменить дарение, если одаряемый совершил покушение на его жизнь, жизнь кого-либо из членов его семьи или близких родственников либо умышленно причинил дарителю телесные повреждения.</a:t>
            </a:r>
          </a:p>
          <a:p>
            <a:pPr marL="0" indent="0">
              <a:buNone/>
            </a:pPr>
            <a:r>
              <a:rPr lang="ru-RU" sz="1200" dirty="0"/>
              <a:t>В случае умышленного лишения жизни дарителя одаряемым право требовать в суде отмены дарения принадлежит наследникам дарителя</a:t>
            </a:r>
            <a:r>
              <a:rPr lang="ru-RU" sz="1200" dirty="0" smtClean="0"/>
              <a:t>.</a:t>
            </a:r>
          </a:p>
          <a:p>
            <a:pPr marL="0" indent="0">
              <a:buNone/>
            </a:pPr>
            <a:r>
              <a:rPr lang="ru-RU" sz="1200" dirty="0"/>
              <a:t>Даритель вправе потребовать в судебном порядке отмены дарения, если обращение одаряемого с подаренной вещью, представляющей для дарителя большую неимущественную ценность, создает угрозу ее безвозвратной утраты</a:t>
            </a:r>
            <a:r>
              <a:rPr lang="ru-RU" sz="1200" dirty="0" smtClean="0"/>
              <a:t>.</a:t>
            </a:r>
          </a:p>
          <a:p>
            <a:pPr marL="0" indent="0">
              <a:buNone/>
            </a:pPr>
            <a:r>
              <a:rPr lang="ru-RU" sz="1200" dirty="0"/>
              <a:t>Юридическое лицо, которому вещь принадлежит на праве хозяйственного ведения или оперативного управления, вправе подарить ее с согласия собственника, если законом не предусмотрено иное. Это ограничение не распространяется на обычные подарки небольшой стоимости.</a:t>
            </a:r>
          </a:p>
        </p:txBody>
      </p:sp>
    </p:spTree>
    <p:extLst>
      <p:ext uri="{BB962C8B-B14F-4D97-AF65-F5344CB8AC3E}">
        <p14:creationId xmlns:p14="http://schemas.microsoft.com/office/powerpoint/2010/main" val="18296141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6708" y="-603626"/>
            <a:ext cx="8229600" cy="1600200"/>
          </a:xfrm>
        </p:spPr>
        <p:txBody>
          <a:bodyPr/>
          <a:lstStyle/>
          <a:p>
            <a:r>
              <a:rPr lang="ru-RU" sz="4000" dirty="0">
                <a:solidFill>
                  <a:srgbClr val="323232"/>
                </a:solidFill>
                <a:effectLst>
                  <a:outerShdw blurRad="38100" dist="38100" dir="2700000" algn="tl">
                    <a:srgbClr val="000000">
                      <a:alpha val="43137"/>
                    </a:srgbClr>
                  </a:outerShdw>
                </a:effectLst>
              </a:rPr>
              <a:t>4.  Юридические лица</a:t>
            </a:r>
            <a:endParaRPr lang="ru-RU" sz="48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6246" y="836712"/>
            <a:ext cx="9144000" cy="6021288"/>
          </a:xfrm>
        </p:spPr>
        <p:txBody>
          <a:bodyPr>
            <a:normAutofit fontScale="62500" lnSpcReduction="20000"/>
          </a:bodyPr>
          <a:lstStyle/>
          <a:p>
            <a:pPr lvl="0"/>
            <a:r>
              <a:rPr lang="ru-RU" sz="2600" dirty="0">
                <a:solidFill>
                  <a:prstClr val="black">
                    <a:lumMod val="50000"/>
                    <a:lumOff val="50000"/>
                  </a:prstClr>
                </a:solidFill>
              </a:rPr>
              <a:t>Объект</a:t>
            </a:r>
            <a:r>
              <a:rPr lang="ru-RU" sz="2200" dirty="0">
                <a:solidFill>
                  <a:prstClr val="black">
                    <a:lumMod val="50000"/>
                    <a:lumOff val="50000"/>
                  </a:prstClr>
                </a:solidFill>
              </a:rPr>
              <a:t>: </a:t>
            </a:r>
          </a:p>
          <a:p>
            <a:pPr marL="0" lvl="0" indent="0">
              <a:buNone/>
            </a:pPr>
            <a:r>
              <a:rPr lang="ru-RU" sz="2200" dirty="0">
                <a:solidFill>
                  <a:prstClr val="black">
                    <a:lumMod val="50000"/>
                    <a:lumOff val="50000"/>
                  </a:prstClr>
                </a:solidFill>
              </a:rPr>
              <a:t>Объектом является сфера правоотношений, связанная с </a:t>
            </a:r>
            <a:r>
              <a:rPr lang="ru-RU" sz="2200" dirty="0" smtClean="0">
                <a:solidFill>
                  <a:prstClr val="black">
                    <a:lumMod val="50000"/>
                    <a:lumOff val="50000"/>
                  </a:prstClr>
                </a:solidFill>
              </a:rPr>
              <a:t>юридическими лицам.</a:t>
            </a:r>
            <a:endParaRPr lang="ru-RU" sz="2200" dirty="0">
              <a:solidFill>
                <a:prstClr val="black">
                  <a:lumMod val="50000"/>
                  <a:lumOff val="50000"/>
                </a:prstClr>
              </a:solidFill>
            </a:endParaRPr>
          </a:p>
          <a:p>
            <a:pPr marL="0" lvl="0" indent="0">
              <a:buNone/>
            </a:pPr>
            <a:endParaRPr lang="ru-RU" sz="2600" dirty="0">
              <a:solidFill>
                <a:prstClr val="black">
                  <a:lumMod val="50000"/>
                  <a:lumOff val="50000"/>
                </a:prstClr>
              </a:solidFill>
            </a:endParaRPr>
          </a:p>
          <a:p>
            <a:pPr lvl="0"/>
            <a:r>
              <a:rPr lang="ru-RU" sz="2600" dirty="0">
                <a:solidFill>
                  <a:prstClr val="black">
                    <a:lumMod val="50000"/>
                    <a:lumOff val="50000"/>
                  </a:prstClr>
                </a:solidFill>
              </a:rPr>
              <a:t>Объективная сторона:</a:t>
            </a:r>
          </a:p>
          <a:p>
            <a:pPr marL="0" indent="0">
              <a:buNone/>
            </a:pPr>
            <a:r>
              <a:rPr lang="ru-RU" sz="2200" dirty="0"/>
              <a:t>Юридическим лицом признается организация, которая имеет обособленное имущество и отвечает им по своим обязательствам, может от своего имени приобретать и осуществлять гражданские права и нести гражданские обязанности, быть истцом и ответчиком в суде.</a:t>
            </a:r>
          </a:p>
          <a:p>
            <a:pPr marL="0" indent="0">
              <a:buNone/>
            </a:pPr>
            <a:r>
              <a:rPr lang="ru-RU" sz="2200" dirty="0"/>
              <a:t>Юридическое лицо может иметь гражданские права, соответствующие целям деятельности, предусмотренным в его учредительном документе </a:t>
            </a:r>
            <a:r>
              <a:rPr lang="ru-RU" sz="2200" dirty="0" smtClean="0"/>
              <a:t>(ст.52), </a:t>
            </a:r>
            <a:r>
              <a:rPr lang="ru-RU" sz="2200" dirty="0"/>
              <a:t>и нести связанные с этой деятельностью обязанности.</a:t>
            </a:r>
          </a:p>
          <a:p>
            <a:pPr marL="0" indent="0">
              <a:buNone/>
            </a:pPr>
            <a:r>
              <a:rPr lang="ru-RU" sz="2200" dirty="0"/>
              <a:t>Юридическими лицами могут быть организации, преследующие извлечение прибыли в качестве основной цели своей деятельности (коммерческие организации) либо не имеющие извлечение прибыли в качестве такой цели и не распределяющие полученную прибыль между участниками (некоммерческие организации).</a:t>
            </a:r>
          </a:p>
          <a:p>
            <a:pPr marL="0" indent="0">
              <a:buNone/>
            </a:pPr>
            <a:r>
              <a:rPr lang="ru-RU" sz="2200" dirty="0"/>
              <a:t>Юридические лица, являющиеся коммерческими организациями, могут создаваться в организационно-правовых формах хозяйственных товариществ и обществ, крестьянских (фермерских) хозяйств, хозяйственных партнерств, производственных кооперативов, государственных и муниципальных унитарных предприятий.</a:t>
            </a:r>
          </a:p>
          <a:p>
            <a:pPr marL="0" indent="0">
              <a:buNone/>
            </a:pPr>
            <a:r>
              <a:rPr lang="ru-RU" sz="2200" dirty="0"/>
              <a:t>Юридические лица, являющиеся некоммерческими организациями, могут создаваться в организационно-правовых формах:</a:t>
            </a:r>
          </a:p>
          <a:p>
            <a:pPr marL="0" indent="0">
              <a:buNone/>
            </a:pPr>
            <a:r>
              <a:rPr lang="ru-RU" sz="2200" dirty="0"/>
              <a:t>1) потребительских кооперативов,</a:t>
            </a:r>
          </a:p>
          <a:p>
            <a:pPr marL="0" indent="0">
              <a:buNone/>
            </a:pPr>
            <a:r>
              <a:rPr lang="ru-RU" sz="2200" dirty="0"/>
              <a:t>2) общественных организаций,</a:t>
            </a:r>
          </a:p>
          <a:p>
            <a:pPr marL="0" indent="0">
              <a:buNone/>
            </a:pPr>
            <a:r>
              <a:rPr lang="ru-RU" sz="2200" dirty="0"/>
              <a:t>2.1) общественных движений;</a:t>
            </a:r>
          </a:p>
          <a:p>
            <a:pPr marL="0" indent="0">
              <a:buNone/>
            </a:pPr>
            <a:r>
              <a:rPr lang="ru-RU" sz="2200" dirty="0"/>
              <a:t>3) ассоциаций (союзов),</a:t>
            </a:r>
          </a:p>
          <a:p>
            <a:pPr marL="0" indent="0">
              <a:buNone/>
            </a:pPr>
            <a:r>
              <a:rPr lang="ru-RU" sz="2200" dirty="0"/>
              <a:t>4) автономных некоммерческих организаций;</a:t>
            </a:r>
          </a:p>
          <a:p>
            <a:pPr marL="0" indent="0">
              <a:buNone/>
            </a:pPr>
            <a:r>
              <a:rPr lang="ru-RU" sz="2200" dirty="0"/>
              <a:t>5) религиозных организаций;</a:t>
            </a:r>
          </a:p>
          <a:p>
            <a:pPr marL="0" indent="0">
              <a:buNone/>
            </a:pPr>
            <a:r>
              <a:rPr lang="ru-RU" sz="2200" dirty="0"/>
              <a:t>6) публично-правовых компаний;</a:t>
            </a:r>
          </a:p>
          <a:p>
            <a:pPr marL="0" indent="0">
              <a:buNone/>
            </a:pPr>
            <a:r>
              <a:rPr lang="ru-RU" sz="2200" dirty="0"/>
              <a:t>7) и др.</a:t>
            </a:r>
          </a:p>
          <a:p>
            <a:endParaRPr lang="ru-RU" dirty="0"/>
          </a:p>
        </p:txBody>
      </p:sp>
    </p:spTree>
    <p:extLst>
      <p:ext uri="{BB962C8B-B14F-4D97-AF65-F5344CB8AC3E}">
        <p14:creationId xmlns:p14="http://schemas.microsoft.com/office/powerpoint/2010/main" val="1204766650"/>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37.  Дарение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lvl="0"/>
            <a:r>
              <a:rPr lang="ru-RU" sz="3200" dirty="0">
                <a:solidFill>
                  <a:prstClr val="black">
                    <a:lumMod val="50000"/>
                    <a:lumOff val="50000"/>
                  </a:prstClr>
                </a:solidFill>
              </a:rPr>
              <a:t>Субъект</a:t>
            </a:r>
            <a:r>
              <a:rPr lang="ru-RU" dirty="0">
                <a:solidFill>
                  <a:prstClr val="black">
                    <a:lumMod val="50000"/>
                    <a:lumOff val="50000"/>
                  </a:prstClr>
                </a:solidFill>
              </a:rPr>
              <a:t>: </a:t>
            </a:r>
          </a:p>
          <a:p>
            <a:pPr marL="0" lvl="0" indent="0">
              <a:buNone/>
            </a:pPr>
            <a:r>
              <a:rPr lang="ru-RU" dirty="0"/>
              <a:t>В договоре дарения участвуют два субъекта: </a:t>
            </a:r>
            <a:endParaRPr lang="ru-RU" dirty="0" smtClean="0"/>
          </a:p>
          <a:p>
            <a:pPr marL="457200" lvl="0" indent="-457200">
              <a:buAutoNum type="arabicPeriod"/>
            </a:pPr>
            <a:r>
              <a:rPr lang="ru-RU" dirty="0" smtClean="0"/>
              <a:t>Даритель</a:t>
            </a:r>
            <a:r>
              <a:rPr lang="ru-RU" dirty="0"/>
              <a:t>: Лицо, которое безвозмездно передает имущество в собственность другому лицу. </a:t>
            </a:r>
            <a:endParaRPr lang="ru-RU" dirty="0" smtClean="0"/>
          </a:p>
          <a:p>
            <a:pPr marL="457200" lvl="0" indent="-457200">
              <a:buAutoNum type="arabicPeriod"/>
            </a:pPr>
            <a:r>
              <a:rPr lang="ru-RU" dirty="0" smtClean="0"/>
              <a:t>Одаряемый</a:t>
            </a:r>
            <a:r>
              <a:rPr lang="ru-RU" dirty="0"/>
              <a:t>: Лицо, которое безвозмездно получает имущество в собственность от дарителя</a:t>
            </a:r>
            <a:r>
              <a:rPr lang="ru-RU" dirty="0" smtClean="0"/>
              <a:t>.</a:t>
            </a:r>
          </a:p>
          <a:p>
            <a:pPr marL="0" lvl="0" indent="0">
              <a:buNone/>
            </a:pPr>
            <a:r>
              <a:rPr lang="ru-RU" dirty="0" smtClean="0"/>
              <a:t>Также:</a:t>
            </a:r>
          </a:p>
          <a:p>
            <a:pPr lvl="0">
              <a:buFont typeface="Courier New" pitchFamily="49" charset="0"/>
              <a:buChar char="o"/>
            </a:pPr>
            <a:r>
              <a:rPr lang="ru-RU" dirty="0"/>
              <a:t>Несовершеннолетние: Несовершеннолетние дети могут быть одаряемыми только с согласия их родителей или опекунов. </a:t>
            </a:r>
          </a:p>
          <a:p>
            <a:pPr lvl="0">
              <a:buFont typeface="Courier New" pitchFamily="49" charset="0"/>
              <a:buChar char="o"/>
            </a:pPr>
            <a:r>
              <a:rPr lang="ru-RU" dirty="0" smtClean="0"/>
              <a:t>Юридические </a:t>
            </a:r>
            <a:r>
              <a:rPr lang="ru-RU" dirty="0"/>
              <a:t>лица: Юридические лица также могут быть дарителями и одаряемыми, если это не противоречит их учредительным документам. </a:t>
            </a:r>
          </a:p>
          <a:p>
            <a:pPr lvl="0">
              <a:buFont typeface="Courier New" pitchFamily="49" charset="0"/>
              <a:buChar char="o"/>
            </a:pPr>
            <a:r>
              <a:rPr lang="ru-RU" dirty="0" smtClean="0"/>
              <a:t>Государство</a:t>
            </a:r>
            <a:r>
              <a:rPr lang="ru-RU" dirty="0"/>
              <a:t>: Государство может быть как дарителем, так и одаряемым</a:t>
            </a:r>
            <a:r>
              <a:rPr lang="ru-RU" dirty="0" smtClean="0"/>
              <a:t>.</a:t>
            </a:r>
          </a:p>
          <a:p>
            <a:pPr lvl="0">
              <a:buFont typeface="Courier New" pitchFamily="49" charset="0"/>
              <a:buChar char="o"/>
            </a:pPr>
            <a:endParaRPr lang="ru-RU" sz="3200" dirty="0">
              <a:solidFill>
                <a:prstClr val="black">
                  <a:lumMod val="50000"/>
                  <a:lumOff val="50000"/>
                </a:prstClr>
              </a:solidFill>
            </a:endParaRPr>
          </a:p>
          <a:p>
            <a:r>
              <a:rPr lang="ru-RU" sz="3200" dirty="0">
                <a:solidFill>
                  <a:prstClr val="black">
                    <a:lumMod val="50000"/>
                    <a:lumOff val="50000"/>
                  </a:prstClr>
                </a:solidFill>
              </a:rPr>
              <a:t>Субъективная сторона:</a:t>
            </a:r>
          </a:p>
          <a:p>
            <a:pPr marL="0" lvl="0" indent="0">
              <a:buNone/>
            </a:pPr>
            <a:r>
              <a:rPr lang="ru-RU" dirty="0"/>
              <a:t>Умысел в дарении может быть связан с:</a:t>
            </a:r>
            <a:endParaRPr lang="ru-RU" dirty="0" smtClean="0"/>
          </a:p>
          <a:p>
            <a:pPr lvl="0">
              <a:buFont typeface="Courier New" pitchFamily="49" charset="0"/>
              <a:buChar char="o"/>
            </a:pPr>
            <a:r>
              <a:rPr lang="ru-RU" dirty="0" smtClean="0"/>
              <a:t>Скрытием </a:t>
            </a:r>
            <a:r>
              <a:rPr lang="ru-RU" dirty="0"/>
              <a:t>дефектов: Даритель может умышленно скрывать от одаряемого существенные дефекты даримого имущества, чтобы получить эмоциональную благодарность или избежать потери собственности. </a:t>
            </a:r>
            <a:endParaRPr lang="ru-RU" dirty="0" smtClean="0"/>
          </a:p>
          <a:p>
            <a:pPr lvl="0">
              <a:buFont typeface="Courier New" pitchFamily="49" charset="0"/>
              <a:buChar char="o"/>
            </a:pPr>
            <a:r>
              <a:rPr lang="ru-RU" dirty="0" smtClean="0"/>
              <a:t> Обманом: </a:t>
            </a:r>
            <a:r>
              <a:rPr lang="ru-RU" dirty="0"/>
              <a:t>Даритель может обманом побудить одаряемого к принятию дара. Например, может быть предоставлена ложная информация о ценности или состоянии имущества. </a:t>
            </a:r>
          </a:p>
          <a:p>
            <a:pPr lvl="0">
              <a:buFont typeface="Courier New" pitchFamily="49" charset="0"/>
              <a:buChar char="o"/>
            </a:pPr>
            <a:r>
              <a:rPr lang="ru-RU" dirty="0" smtClean="0"/>
              <a:t>Дарение </a:t>
            </a:r>
            <a:r>
              <a:rPr lang="ru-RU" dirty="0"/>
              <a:t>с целью уклонения от налогов: Даритель может использовать дарение с целью уклонения от налогов, передавая имущество с низкой оценкой или скрывая факт дарения</a:t>
            </a:r>
            <a:r>
              <a:rPr lang="ru-RU" dirty="0" smtClean="0"/>
              <a:t>.</a:t>
            </a:r>
          </a:p>
          <a:p>
            <a:pPr lvl="0">
              <a:buFont typeface="Courier New" pitchFamily="49" charset="0"/>
              <a:buChar char="o"/>
            </a:pPr>
            <a:endParaRPr lang="ru-RU" dirty="0"/>
          </a:p>
          <a:p>
            <a:pPr marL="0" lvl="0" indent="0">
              <a:buNone/>
            </a:pPr>
            <a:r>
              <a:rPr lang="ru-RU" dirty="0" smtClean="0"/>
              <a:t>Неосторожность </a:t>
            </a:r>
            <a:r>
              <a:rPr lang="ru-RU" dirty="0"/>
              <a:t>в дарении может быть связана с:</a:t>
            </a:r>
          </a:p>
          <a:p>
            <a:pPr>
              <a:buFont typeface="Courier New" pitchFamily="49" charset="0"/>
              <a:buChar char="o"/>
            </a:pPr>
            <a:r>
              <a:rPr lang="ru-RU" dirty="0" smtClean="0"/>
              <a:t>Небрежностью: </a:t>
            </a:r>
            <a:r>
              <a:rPr lang="ru-RU" dirty="0"/>
              <a:t>Даритель может не проверить достаточно тщательно состояние имущества перед дарением, не уточнить все необходимые условия дарения, или не продумать последствия дарения. </a:t>
            </a:r>
          </a:p>
          <a:p>
            <a:pPr>
              <a:buFont typeface="Courier New" pitchFamily="49" charset="0"/>
              <a:buChar char="o"/>
            </a:pPr>
            <a:r>
              <a:rPr lang="ru-RU" dirty="0" smtClean="0"/>
              <a:t>Незнание </a:t>
            </a:r>
            <a:r>
              <a:rPr lang="ru-RU" dirty="0"/>
              <a:t>правовых норм: Даритель может не знать о существующих ограничениях на дарение или о том, что дарение может иметь негативные последствия для него.</a:t>
            </a:r>
          </a:p>
        </p:txBody>
      </p:sp>
    </p:spTree>
    <p:extLst>
      <p:ext uri="{BB962C8B-B14F-4D97-AF65-F5344CB8AC3E}">
        <p14:creationId xmlns:p14="http://schemas.microsoft.com/office/powerpoint/2010/main" val="2200603804"/>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37.  Дарение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80728"/>
            <a:ext cx="9144000" cy="5877272"/>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 12345/2023 "Иванова против </a:t>
            </a:r>
            <a:r>
              <a:rPr lang="ru-RU" dirty="0" smtClean="0"/>
              <a:t>Петрова«</a:t>
            </a:r>
          </a:p>
          <a:p>
            <a:pPr marL="0" indent="0">
              <a:buNone/>
            </a:pPr>
            <a:r>
              <a:rPr lang="ru-RU" u="sng" dirty="0" smtClean="0"/>
              <a:t>Суть </a:t>
            </a:r>
            <a:r>
              <a:rPr lang="ru-RU" u="sng" dirty="0"/>
              <a:t>спора: </a:t>
            </a:r>
          </a:p>
          <a:p>
            <a:pPr marL="0" indent="0">
              <a:buNone/>
            </a:pPr>
            <a:r>
              <a:rPr lang="ru-RU" dirty="0"/>
              <a:t>Иванов подарил своей жене Петровой автомобиль. </a:t>
            </a:r>
            <a:r>
              <a:rPr lang="ru-RU" dirty="0" smtClean="0"/>
              <a:t>Через </a:t>
            </a:r>
            <a:r>
              <a:rPr lang="ru-RU" dirty="0"/>
              <a:t>несколько месяцев после дарения Иванов потребовал вернуть автомобиль, утверждая, что совершил дарение под влиянием сильного эмоционального состояния. </a:t>
            </a:r>
            <a:r>
              <a:rPr lang="ru-RU" dirty="0" smtClean="0"/>
              <a:t>Петрова </a:t>
            </a:r>
            <a:r>
              <a:rPr lang="ru-RU" dirty="0"/>
              <a:t>отказалась возвращать автомобиль</a:t>
            </a:r>
            <a:r>
              <a:rPr lang="ru-RU" dirty="0" smtClean="0"/>
              <a:t>.</a:t>
            </a:r>
          </a:p>
          <a:p>
            <a:pPr marL="0" indent="0">
              <a:buNone/>
            </a:pPr>
            <a:r>
              <a:rPr lang="ru-RU" u="sng" dirty="0" smtClean="0"/>
              <a:t>Судебные </a:t>
            </a:r>
            <a:r>
              <a:rPr lang="ru-RU" u="sng" dirty="0"/>
              <a:t>решения:</a:t>
            </a:r>
          </a:p>
          <a:p>
            <a:pPr marL="0" indent="0">
              <a:buNone/>
            </a:pPr>
            <a:r>
              <a:rPr lang="ru-RU" dirty="0"/>
              <a:t>Суд признал дарение действительным, поскольку Иванов не доказал, что дарение было совершено под влиянием заблуждения, обмана или принуждения. </a:t>
            </a:r>
            <a:r>
              <a:rPr lang="ru-RU" dirty="0" smtClean="0"/>
              <a:t>Суд </a:t>
            </a:r>
            <a:r>
              <a:rPr lang="ru-RU" dirty="0"/>
              <a:t>указал, что дарение не может быть отменено из-за перемены чувств </a:t>
            </a:r>
            <a:r>
              <a:rPr lang="ru-RU" dirty="0" smtClean="0"/>
              <a:t>дарителя.</a:t>
            </a:r>
          </a:p>
          <a:p>
            <a:pPr marL="0" indent="0">
              <a:buNone/>
            </a:pPr>
            <a:endParaRPr lang="ru-RU" u="sng" dirty="0"/>
          </a:p>
          <a:p>
            <a:pPr marL="0" indent="0">
              <a:buNone/>
            </a:pPr>
            <a:endParaRPr lang="ru-RU" u="sng" dirty="0"/>
          </a:p>
          <a:p>
            <a:pPr algn="r"/>
            <a:r>
              <a:rPr lang="ru-RU" dirty="0"/>
              <a:t>Дело № 7890/2024 "Компания "А" против Компании "</a:t>
            </a:r>
            <a:r>
              <a:rPr lang="ru-RU" dirty="0" smtClean="0"/>
              <a:t>Б«</a:t>
            </a:r>
          </a:p>
          <a:p>
            <a:pPr marL="0" indent="0" algn="r">
              <a:buNone/>
            </a:pPr>
            <a:r>
              <a:rPr lang="ru-RU" u="sng" dirty="0" smtClean="0"/>
              <a:t>Суть </a:t>
            </a:r>
            <a:r>
              <a:rPr lang="ru-RU" u="sng" dirty="0"/>
              <a:t>спора: </a:t>
            </a:r>
            <a:endParaRPr lang="ru-RU" dirty="0"/>
          </a:p>
          <a:p>
            <a:pPr marL="0" indent="0" algn="r">
              <a:buNone/>
            </a:pPr>
            <a:r>
              <a:rPr lang="ru-RU" dirty="0"/>
              <a:t>Компания "А" подарила Компании "Б" оборудование для производства. </a:t>
            </a:r>
            <a:r>
              <a:rPr lang="ru-RU" dirty="0" smtClean="0"/>
              <a:t>В </a:t>
            </a:r>
            <a:r>
              <a:rPr lang="ru-RU" dirty="0"/>
              <a:t>договоре дарения было указано, что оборудование должно использоваться только для производства определенного вида продукции. </a:t>
            </a:r>
            <a:r>
              <a:rPr lang="ru-RU" dirty="0" smtClean="0"/>
              <a:t> </a:t>
            </a:r>
            <a:r>
              <a:rPr lang="ru-RU" dirty="0"/>
              <a:t>Компания "Б" начало использовать оборудование для производства другой продукции. </a:t>
            </a:r>
            <a:r>
              <a:rPr lang="ru-RU" dirty="0" smtClean="0"/>
              <a:t>Компания </a:t>
            </a:r>
            <a:r>
              <a:rPr lang="ru-RU" dirty="0"/>
              <a:t>"А" обратилась в суд с требованием о расторжении договора дарения</a:t>
            </a:r>
            <a:r>
              <a:rPr lang="ru-RU" dirty="0" smtClean="0"/>
              <a:t>.</a:t>
            </a:r>
          </a:p>
          <a:p>
            <a:pPr marL="0" indent="0" algn="r">
              <a:buNone/>
            </a:pPr>
            <a:r>
              <a:rPr lang="ru-RU" u="sng" dirty="0" smtClean="0"/>
              <a:t>Судебные </a:t>
            </a:r>
            <a:r>
              <a:rPr lang="ru-RU" u="sng" dirty="0"/>
              <a:t>решения: </a:t>
            </a:r>
          </a:p>
          <a:p>
            <a:pPr marL="0" indent="0" algn="r">
              <a:buNone/>
            </a:pPr>
            <a:r>
              <a:rPr lang="ru-RU" dirty="0"/>
              <a:t>Суд признал договор дарения действительным, но установил, что Компания "Б" нарушила условия договора дарения, используя оборудование не по назначению. </a:t>
            </a:r>
            <a:r>
              <a:rPr lang="ru-RU" dirty="0" smtClean="0"/>
              <a:t>Суд </a:t>
            </a:r>
            <a:r>
              <a:rPr lang="ru-RU" dirty="0"/>
              <a:t>обязал Компанию "Б" возвратить оборудование Компании "А".</a:t>
            </a:r>
          </a:p>
        </p:txBody>
      </p:sp>
    </p:spTree>
    <p:extLst>
      <p:ext uri="{BB962C8B-B14F-4D97-AF65-F5344CB8AC3E}">
        <p14:creationId xmlns:p14="http://schemas.microsoft.com/office/powerpoint/2010/main" val="777650526"/>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37.  Дарение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20688"/>
            <a:ext cx="9144000" cy="6237312"/>
          </a:xfrm>
        </p:spPr>
        <p:txBody>
          <a:bodyPr>
            <a:normAutofit fontScale="55000" lnSpcReduction="20000"/>
          </a:bodyPr>
          <a:lstStyle/>
          <a:p>
            <a:pPr marL="0" indent="0">
              <a:buNone/>
            </a:pPr>
            <a:r>
              <a:rPr lang="ru-RU" sz="2900" b="1" dirty="0"/>
              <a:t>ГК РФ Статья 578. Отмена </a:t>
            </a:r>
            <a:r>
              <a:rPr lang="ru-RU" sz="2900" b="1" dirty="0" smtClean="0"/>
              <a:t>дарения</a:t>
            </a:r>
          </a:p>
          <a:p>
            <a:r>
              <a:rPr lang="ru-RU" sz="2500" u="sng" dirty="0" smtClean="0">
                <a:solidFill>
                  <a:prstClr val="black">
                    <a:lumMod val="50000"/>
                    <a:lumOff val="50000"/>
                  </a:prstClr>
                </a:solidFill>
              </a:rPr>
              <a:t>Объект</a:t>
            </a:r>
            <a:r>
              <a:rPr lang="ru-RU" dirty="0">
                <a:solidFill>
                  <a:prstClr val="black">
                    <a:lumMod val="50000"/>
                    <a:lumOff val="50000"/>
                  </a:prstClr>
                </a:solidFill>
              </a:rPr>
              <a:t>: Сфера </a:t>
            </a:r>
            <a:r>
              <a:rPr lang="ru-RU" dirty="0" smtClean="0">
                <a:solidFill>
                  <a:prstClr val="black">
                    <a:lumMod val="50000"/>
                    <a:lumOff val="50000"/>
                  </a:prstClr>
                </a:solidFill>
              </a:rPr>
              <a:t>отмены дарения</a:t>
            </a:r>
            <a:endParaRPr lang="ru-RU" dirty="0">
              <a:solidFill>
                <a:prstClr val="black">
                  <a:lumMod val="50000"/>
                  <a:lumOff val="50000"/>
                </a:prstClr>
              </a:solidFill>
            </a:endParaRPr>
          </a:p>
          <a:p>
            <a:r>
              <a:rPr lang="ru-RU" u="sng" dirty="0">
                <a:solidFill>
                  <a:prstClr val="black">
                    <a:lumMod val="50000"/>
                    <a:lumOff val="50000"/>
                  </a:prstClr>
                </a:solidFill>
              </a:rPr>
              <a:t>Объективная сторона: </a:t>
            </a:r>
          </a:p>
          <a:p>
            <a:pPr marL="0" indent="0">
              <a:buNone/>
            </a:pPr>
            <a:r>
              <a:rPr lang="ru-RU" dirty="0"/>
              <a:t>Даритель вправе отменить дарение, если одаряемый совершил покушение на его жизнь, жизнь кого-либо из членов его семьи или близких родственников либо умышленно причинил дарителю телесные повреждения.</a:t>
            </a:r>
          </a:p>
          <a:p>
            <a:pPr marL="0" indent="0">
              <a:buNone/>
            </a:pPr>
            <a:r>
              <a:rPr lang="ru-RU" dirty="0"/>
              <a:t>В случае умышленного лишения жизни дарителя одаряемым право требовать в суде отмены дарения принадлежит наследникам дарителя.</a:t>
            </a:r>
          </a:p>
          <a:p>
            <a:pPr marL="0" indent="0">
              <a:buNone/>
            </a:pPr>
            <a:r>
              <a:rPr lang="ru-RU" dirty="0" smtClean="0"/>
              <a:t>Даритель </a:t>
            </a:r>
            <a:r>
              <a:rPr lang="ru-RU" dirty="0"/>
              <a:t>вправе потребовать в судебном порядке отмены дарения, если обращение одаряемого с подаренной вещью, представляющей для дарителя большую неимущественную ценность, создает угрозу ее безвозвратной утраты</a:t>
            </a:r>
            <a:r>
              <a:rPr lang="ru-RU" dirty="0" smtClean="0"/>
              <a:t>.</a:t>
            </a:r>
          </a:p>
          <a:p>
            <a:pPr marL="0" indent="0">
              <a:buNone/>
            </a:pPr>
            <a:r>
              <a:rPr lang="ru-RU" dirty="0"/>
              <a:t>По требованию заинтересованного лица суд может отменить дарение, совершенное индивидуальным предпринимателем или юридическим лицом в нарушение положений </a:t>
            </a:r>
            <a:r>
              <a:rPr lang="ru-RU" dirty="0" smtClean="0"/>
              <a:t>закона</a:t>
            </a:r>
            <a:r>
              <a:rPr lang="ru-RU" dirty="0"/>
              <a:t> о несостоятельности (банкротстве) за счет средств, связанных с его предпринимательской деятельностью, в течение шести месяцев, предшествовавших объявлению такого лица несостоятельным (банкротом).</a:t>
            </a:r>
            <a:endParaRPr lang="ru-RU" dirty="0" smtClean="0"/>
          </a:p>
          <a:p>
            <a:r>
              <a:rPr lang="ru-RU" u="sng" dirty="0" smtClean="0">
                <a:solidFill>
                  <a:prstClr val="black">
                    <a:lumMod val="50000"/>
                    <a:lumOff val="50000"/>
                  </a:prstClr>
                </a:solidFill>
              </a:rPr>
              <a:t>Субъект</a:t>
            </a:r>
            <a:r>
              <a:rPr lang="ru-RU" u="sng" dirty="0">
                <a:solidFill>
                  <a:prstClr val="black">
                    <a:lumMod val="50000"/>
                    <a:lumOff val="50000"/>
                  </a:prstClr>
                </a:solidFill>
              </a:rPr>
              <a:t>: </a:t>
            </a:r>
          </a:p>
          <a:p>
            <a:pPr marL="0" lvl="0" indent="0">
              <a:buNone/>
            </a:pPr>
            <a:r>
              <a:rPr lang="ru-RU" dirty="0"/>
              <a:t>Субъект отмены дарения - это исключительно Даритель. Одаряемый не имеет права отменить дарение, даже если оно было совершено с нарушениями</a:t>
            </a:r>
            <a:r>
              <a:rPr lang="ru-RU" dirty="0" smtClean="0"/>
              <a:t>.</a:t>
            </a:r>
          </a:p>
          <a:p>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marL="0" indent="0">
              <a:buNone/>
            </a:pPr>
            <a:r>
              <a:rPr lang="ru-RU" dirty="0"/>
              <a:t>Умысел</a:t>
            </a:r>
          </a:p>
          <a:p>
            <a:pPr marL="0" indent="0">
              <a:buNone/>
            </a:pPr>
            <a:r>
              <a:rPr lang="ru-RU" i="1" dirty="0"/>
              <a:t>Пример:</a:t>
            </a:r>
          </a:p>
          <a:p>
            <a:pPr>
              <a:buFont typeface="Courier New" pitchFamily="49" charset="0"/>
              <a:buChar char="o"/>
            </a:pPr>
            <a:r>
              <a:rPr lang="ru-RU" dirty="0"/>
              <a:t>Одаряемый знал о том, что даритель не хочет, чтобы подаренная квартира сдавалась в аренду, но все равно сдал ее в аренду, чтобы получить доход. </a:t>
            </a:r>
          </a:p>
          <a:p>
            <a:pPr>
              <a:buFont typeface="Courier New" pitchFamily="49" charset="0"/>
              <a:buChar char="o"/>
            </a:pPr>
            <a:r>
              <a:rPr lang="ru-RU" dirty="0" smtClean="0"/>
              <a:t> </a:t>
            </a:r>
            <a:r>
              <a:rPr lang="ru-RU" dirty="0"/>
              <a:t>Одаряемый умышленно оскорблял дарителя и публично высказывал негативные отзывы о нем, чтобы нанести ему моральный ущерб</a:t>
            </a:r>
            <a:r>
              <a:rPr lang="ru-RU" dirty="0" smtClean="0"/>
              <a:t>.</a:t>
            </a:r>
          </a:p>
          <a:p>
            <a:pPr marL="0" indent="0">
              <a:buNone/>
            </a:pPr>
            <a:r>
              <a:rPr lang="ru-RU" dirty="0" smtClean="0"/>
              <a:t>Неосторожность</a:t>
            </a:r>
            <a:endParaRPr lang="ru-RU" dirty="0"/>
          </a:p>
          <a:p>
            <a:pPr marL="0" indent="0">
              <a:buNone/>
            </a:pPr>
            <a:r>
              <a:rPr lang="ru-RU" i="1" dirty="0"/>
              <a:t>Пример:</a:t>
            </a:r>
          </a:p>
          <a:p>
            <a:pPr marL="0" indent="0">
              <a:buNone/>
            </a:pPr>
            <a:r>
              <a:rPr lang="ru-RU" dirty="0"/>
              <a:t>Одаряемый не проверил документы на подаренный автомобиль, и впоследствии оказалось, что автомобиль находится в залоге. </a:t>
            </a:r>
          </a:p>
          <a:p>
            <a:pPr marL="0" indent="0">
              <a:buNone/>
            </a:pPr>
            <a:r>
              <a:rPr lang="ru-RU" dirty="0" smtClean="0"/>
              <a:t>Одаряемый </a:t>
            </a:r>
            <a:r>
              <a:rPr lang="ru-RU" dirty="0"/>
              <a:t>не уточнил у дарителя, какие правила относятся к использованию подаренного коттеджа, и пригласил к себе в гости большую компанию друзей, что привело к порче имущества.</a:t>
            </a:r>
            <a:endParaRPr lang="ru-RU" u="sng" dirty="0"/>
          </a:p>
          <a:p>
            <a:r>
              <a:rPr lang="ru-RU" u="sng" dirty="0"/>
              <a:t>Предмет</a:t>
            </a:r>
            <a:r>
              <a:rPr lang="ru-RU" dirty="0"/>
              <a:t>: </a:t>
            </a:r>
            <a:r>
              <a:rPr lang="ru-RU" dirty="0" smtClean="0"/>
              <a:t>имущество</a:t>
            </a:r>
            <a:endParaRPr lang="ru-RU" dirty="0"/>
          </a:p>
          <a:p>
            <a:endParaRPr lang="ru-RU" dirty="0"/>
          </a:p>
        </p:txBody>
      </p:sp>
    </p:spTree>
    <p:extLst>
      <p:ext uri="{BB962C8B-B14F-4D97-AF65-F5344CB8AC3E}">
        <p14:creationId xmlns:p14="http://schemas.microsoft.com/office/powerpoint/2010/main" val="837071788"/>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37.  Дарение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036496" cy="6021288"/>
          </a:xfrm>
        </p:spPr>
        <p:txBody>
          <a:bodyPr>
            <a:normAutofit fontScale="55000" lnSpcReduction="20000"/>
          </a:bodyPr>
          <a:lstStyle/>
          <a:p>
            <a:pPr marL="0" indent="0">
              <a:buNone/>
            </a:pPr>
            <a:r>
              <a:rPr lang="ru-RU" sz="2500" b="1" dirty="0"/>
              <a:t>ГК РФ Статья 578. Отмена дарения</a:t>
            </a:r>
          </a:p>
          <a:p>
            <a:r>
              <a:rPr lang="ru-RU" dirty="0"/>
              <a:t>Основаниями для отмены дарения являются следующие:</a:t>
            </a:r>
          </a:p>
          <a:p>
            <a:pPr marL="0" indent="0">
              <a:buNone/>
            </a:pPr>
            <a:r>
              <a:rPr lang="ru-RU" dirty="0"/>
              <a:t>- совершение одаряемым покушения на жизнь дарителя. Согласно п. 3 ст. 30 УК РФ покушением на преступление признаются умышленные действия (бездействие) лица, непосредственно направленные на совершение преступления, если при этом преступление не было доведено до конца по независящим от этого лица обстоятельствам. То есть покушение на жизнь дарителя - это действия со стороны одаряемого, направленные на лишение дарителя жизни, если при этом он не был лишен жизни по независящим от одаряемого обстоятельствам;</a:t>
            </a:r>
          </a:p>
          <a:p>
            <a:pPr marL="0" indent="0">
              <a:buNone/>
            </a:pPr>
            <a:r>
              <a:rPr lang="ru-RU" dirty="0"/>
              <a:t>- совершение одаряемым покушения на жизнь кого-либо из членов семьи дарителя или близких родственников;</a:t>
            </a:r>
          </a:p>
          <a:p>
            <a:pPr marL="0" indent="0">
              <a:buNone/>
            </a:pPr>
            <a:r>
              <a:rPr lang="ru-RU" dirty="0"/>
              <a:t>- умышленное причинение дарителю телесных повреждений - причинение одаряемым дарителю с умыслом тяжкого вреда здоровью, вреда здоровью средней тяжести или легкого вреда.</a:t>
            </a:r>
          </a:p>
          <a:p>
            <a:r>
              <a:rPr lang="ru-RU" dirty="0"/>
              <a:t>В случае если одаряемый совершил убийство дарителя, право потребовать в судебном порядке отмены дарения приобретают наследники.</a:t>
            </a:r>
          </a:p>
          <a:p>
            <a:r>
              <a:rPr lang="ru-RU" dirty="0"/>
              <a:t>Отмена дарения возможна также при наличии следующих условий:</a:t>
            </a:r>
          </a:p>
          <a:p>
            <a:pPr marL="0" indent="0">
              <a:buNone/>
            </a:pPr>
            <a:r>
              <a:rPr lang="ru-RU" dirty="0"/>
              <a:t>- предметом дарения является вещь, которая представляет для дарителя большую неимущественную ценность. Например, предметом дарения может быть семейная ценная вещь, которую члены семьи, например отцы, дарят своим дочерям;</a:t>
            </a:r>
          </a:p>
          <a:p>
            <a:pPr marL="0" indent="0">
              <a:buNone/>
            </a:pPr>
            <a:r>
              <a:rPr lang="ru-RU" dirty="0"/>
              <a:t>- одаряемый обращается с вещью таким образом, что создает угрозу ее безвозвратной утраты. Например, когда дочь, которой подарили семейную реликвию, собирается ее продать.</a:t>
            </a:r>
          </a:p>
          <a:p>
            <a:r>
              <a:rPr lang="ru-RU" dirty="0"/>
              <a:t>Право на отмену дарения предоставлено также и суду. Основанием для отмены дарения судом является заявление заинтересованного лица. Учитывая, что отмена дарения судом возможна при условии, что дарителем является индивидуальный предприниматель или юридическое лицо, которые были объявлены банкротами и которые совершают дарение с нарушением положений законодательства о банкротстве, такими заинтересованными лицами могут быть кредиторы дарителей. Заявление такие кредиторы подают в порядке искового производства.</a:t>
            </a:r>
          </a:p>
          <a:p>
            <a:r>
              <a:rPr lang="ru-RU" dirty="0"/>
              <a:t>Одним из условий договора дарения может быть право дарителя отменить дарение, если он переживет одаряемого. Полагаем, что такое условие может быть включено в договор дарения по желанию дарителя, если даримая вещь представляет собой определенную ценность для дарителя.</a:t>
            </a:r>
          </a:p>
          <a:p>
            <a:r>
              <a:rPr lang="ru-RU" dirty="0"/>
              <a:t>Если дарение будет отменено, а подаренное имущество сохранится в натуре, то одаряемый обязан его вернуть дарителю. В случае если договор дарения оформлялся в письменной форме, имущество должно быть возвращено на основании передаточного акта.</a:t>
            </a:r>
          </a:p>
          <a:p>
            <a:endParaRPr lang="ru-RU" dirty="0"/>
          </a:p>
        </p:txBody>
      </p:sp>
    </p:spTree>
    <p:extLst>
      <p:ext uri="{BB962C8B-B14F-4D97-AF65-F5344CB8AC3E}">
        <p14:creationId xmlns:p14="http://schemas.microsoft.com/office/powerpoint/2010/main" val="3754273500"/>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37.  Дарение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036496" cy="6021288"/>
          </a:xfrm>
        </p:spPr>
        <p:txBody>
          <a:bodyPr>
            <a:normAutofit fontScale="62500" lnSpcReduction="2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800" b="1" dirty="0">
                <a:solidFill>
                  <a:prstClr val="black">
                    <a:lumMod val="50000"/>
                    <a:lumOff val="50000"/>
                  </a:prstClr>
                </a:solidFill>
              </a:rPr>
              <a:t>ГК РФ Статья </a:t>
            </a:r>
            <a:r>
              <a:rPr lang="ru-RU" sz="3200" b="1" dirty="0"/>
              <a:t>578</a:t>
            </a:r>
            <a:endParaRPr lang="ru-RU" dirty="0"/>
          </a:p>
          <a:p>
            <a:pPr marL="0" lvl="0" indent="0" algn="ctr">
              <a:buNone/>
            </a:pPr>
            <a:endParaRPr lang="ru-RU" b="1" dirty="0">
              <a:solidFill>
                <a:prstClr val="black">
                  <a:lumMod val="50000"/>
                  <a:lumOff val="50000"/>
                </a:prstClr>
              </a:solidFill>
            </a:endParaRPr>
          </a:p>
          <a:p>
            <a:r>
              <a:rPr lang="ru-RU" dirty="0"/>
              <a:t>Дело № 12345/2023 "Иванова против Петрова" </a:t>
            </a:r>
            <a:endParaRPr lang="ru-RU" u="sng" dirty="0">
              <a:solidFill>
                <a:prstClr val="black">
                  <a:lumMod val="50000"/>
                  <a:lumOff val="50000"/>
                </a:prstClr>
              </a:solidFill>
            </a:endParaRPr>
          </a:p>
          <a:p>
            <a:pPr mar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 Факты: Иванов подарил своей дочери Петровой квартиру. После дарения Петрова отказалась предоставлять Иванову жилье в этой квартире, хотя Иванов был в трудном финансовом положении и нуждался в помощи. </a:t>
            </a:r>
            <a:br>
              <a:rPr lang="ru-RU" dirty="0"/>
            </a:br>
            <a:r>
              <a:rPr lang="ru-RU" dirty="0"/>
              <a:t>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отмену дарения правомерной. Суд указал, что Петрова грубо нарушила моральные обязанности по отношению к Иванову, не предоставив ему жилье в подаренной квартире, несмотря на его трудное финансовое положение</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Дело № 7890/2024 "Компания "А" против Компании "Б" </a:t>
            </a:r>
            <a:endParaRPr lang="ru-RU" dirty="0" smtClean="0"/>
          </a:p>
          <a:p>
            <a:pPr mar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p>
          <a:p>
            <a:pPr marL="0" lvl="0" indent="0" algn="r">
              <a:buNone/>
            </a:pPr>
            <a:r>
              <a:rPr lang="ru-RU" dirty="0"/>
              <a:t>Компания "А" подарила Компании "Б" оборудование для производства определенного вида продукции. В договоре дарения было указано, что оборудование не может использоваться для производства другой продукции. Компания "Б" нарушила это условие и начало использовать оборудование для производства другой продукции.</a:t>
            </a:r>
            <a:r>
              <a:rPr lang="ru-RU" dirty="0" smtClean="0"/>
              <a:t/>
            </a:r>
            <a:br>
              <a:rPr lang="ru-RU" dirty="0" smtClean="0"/>
            </a:br>
            <a:r>
              <a:rPr lang="ru-RU" dirty="0" smtClean="0"/>
              <a:t> </a:t>
            </a:r>
            <a:r>
              <a:rPr lang="ru-RU" u="sng" dirty="0" smtClean="0">
                <a:solidFill>
                  <a:prstClr val="black">
                    <a:lumMod val="50000"/>
                    <a:lumOff val="50000"/>
                  </a:prstClr>
                </a:solidFill>
              </a:rPr>
              <a:t>Судебные решения: </a:t>
            </a:r>
          </a:p>
          <a:p>
            <a:pPr marL="0" lvl="0" indent="0" algn="r">
              <a:buNone/>
            </a:pPr>
            <a:r>
              <a:rPr lang="ru-RU" dirty="0"/>
              <a:t>Суд признал отмену дарения правомерной. Суд указал, что Компания "Б" нарушила условия договора дарения, используя оборудование не по назначению.</a:t>
            </a:r>
          </a:p>
        </p:txBody>
      </p:sp>
    </p:spTree>
    <p:extLst>
      <p:ext uri="{BB962C8B-B14F-4D97-AF65-F5344CB8AC3E}">
        <p14:creationId xmlns:p14="http://schemas.microsoft.com/office/powerpoint/2010/main" val="3746556386"/>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1600200"/>
          </a:xfrm>
        </p:spPr>
        <p:txBody>
          <a:bodyPr/>
          <a:lstStyle/>
          <a:p>
            <a:pPr>
              <a:lnSpc>
                <a:spcPct val="100000"/>
              </a:lnSpc>
            </a:pPr>
            <a:r>
              <a:rPr lang="ru-RU" sz="4000" dirty="0">
                <a:effectLst>
                  <a:outerShdw blurRad="38100" dist="38100" dir="2700000" algn="tl">
                    <a:srgbClr val="000000">
                      <a:alpha val="43137"/>
                    </a:srgbClr>
                  </a:outerShdw>
                </a:effectLst>
              </a:rPr>
              <a:t>38. </a:t>
            </a:r>
            <a:r>
              <a:rPr lang="ru-RU" sz="4000" dirty="0" smtClean="0">
                <a:effectLst>
                  <a:outerShdw blurRad="38100" dist="38100" dir="2700000" algn="tl">
                    <a:srgbClr val="000000">
                      <a:alpha val="43137"/>
                    </a:srgbClr>
                  </a:outerShdw>
                </a:effectLst>
              </a:rPr>
              <a:t> Рента и пожизненное содержание с иждивением</a:t>
            </a:r>
            <a:r>
              <a:rPr lang="ru-RU" sz="4000" dirty="0">
                <a:effectLst>
                  <a:outerShdw blurRad="38100" dist="38100" dir="2700000" algn="tl">
                    <a:srgbClr val="000000">
                      <a:alpha val="43137"/>
                    </a:srgbClr>
                  </a:outerShdw>
                </a:effectLst>
              </a:rPr>
              <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268760"/>
            <a:ext cx="9144000" cy="5589240"/>
          </a:xfrm>
        </p:spPr>
        <p:txBody>
          <a:bodyPr>
            <a:normAutofit fontScale="70000" lnSpcReduction="20000"/>
          </a:bodyPr>
          <a:lstStyle/>
          <a:p>
            <a:pPr lvl="0"/>
            <a:r>
              <a:rPr lang="ru-RU" dirty="0">
                <a:solidFill>
                  <a:prstClr val="black">
                    <a:lumMod val="50000"/>
                    <a:lumOff val="50000"/>
                  </a:prstClr>
                </a:solidFill>
              </a:rPr>
              <a:t>Объект: сфера договора </a:t>
            </a:r>
            <a:r>
              <a:rPr lang="ru-RU" dirty="0" smtClean="0">
                <a:solidFill>
                  <a:prstClr val="black">
                    <a:lumMod val="50000"/>
                    <a:lumOff val="50000"/>
                  </a:prstClr>
                </a:solidFill>
              </a:rPr>
              <a:t>ренты </a:t>
            </a:r>
            <a:r>
              <a:rPr lang="ru-RU" dirty="0">
                <a:solidFill>
                  <a:prstClr val="black">
                    <a:lumMod val="50000"/>
                    <a:lumOff val="50000"/>
                  </a:prstClr>
                </a:solidFill>
              </a:rPr>
              <a:t>и </a:t>
            </a:r>
            <a:r>
              <a:rPr lang="ru-RU" dirty="0" smtClean="0">
                <a:solidFill>
                  <a:prstClr val="black">
                    <a:lumMod val="50000"/>
                    <a:lumOff val="50000"/>
                  </a:prstClr>
                </a:solidFill>
              </a:rPr>
              <a:t>пожизненного содержания </a:t>
            </a:r>
            <a:r>
              <a:rPr lang="ru-RU" dirty="0">
                <a:solidFill>
                  <a:prstClr val="black">
                    <a:lumMod val="50000"/>
                    <a:lumOff val="50000"/>
                  </a:prstClr>
                </a:solidFill>
              </a:rPr>
              <a:t>с </a:t>
            </a:r>
            <a:r>
              <a:rPr lang="ru-RU" dirty="0" smtClean="0">
                <a:solidFill>
                  <a:prstClr val="black">
                    <a:lumMod val="50000"/>
                    <a:lumOff val="50000"/>
                  </a:prstClr>
                </a:solidFill>
              </a:rPr>
              <a:t>иждивением</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ренты одна сторона (получатель ренты) передает другой стороне (плательщику ренты) в собственность имущество, а плательщик ренты обязуется в обмен на полученное имущество периодически выплачивать получателю ренту в виде определенной денежной суммы либо предоставления средств на его содержание в иной форме.</a:t>
            </a:r>
          </a:p>
          <a:p>
            <a:pPr marL="0" indent="0">
              <a:buNone/>
            </a:pPr>
            <a:r>
              <a:rPr lang="ru-RU" dirty="0" smtClean="0"/>
              <a:t>По </a:t>
            </a:r>
            <a:r>
              <a:rPr lang="ru-RU" dirty="0"/>
              <a:t>договору ренты допускается установление обязанности выплачивать ренту бессрочно (постоянная рента) или на срок жизни получателя ренты (пожизненная рента). Пожизненная рента может быть установлена на условиях пожизненного содержания гражданина с иждивением</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Физические лица, Юридические лица</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жилой дом, </a:t>
            </a:r>
            <a:r>
              <a:rPr lang="ru-RU" dirty="0" smtClean="0"/>
              <a:t>квартира, </a:t>
            </a:r>
            <a:r>
              <a:rPr lang="ru-RU" dirty="0"/>
              <a:t>земельный участок или </a:t>
            </a:r>
            <a:r>
              <a:rPr lang="ru-RU" dirty="0" smtClean="0"/>
              <a:t>иная недвижимость </a:t>
            </a:r>
            <a:r>
              <a:rPr lang="ru-RU" dirty="0" smtClean="0">
                <a:solidFill>
                  <a:prstClr val="black">
                    <a:lumMod val="50000"/>
                    <a:lumOff val="50000"/>
                  </a:prstClr>
                </a:solidFill>
              </a:rPr>
              <a:t>.</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4144618632"/>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38.  Рента и пожизненное содержание с иждивением</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340768"/>
            <a:ext cx="9144000" cy="5517232"/>
          </a:xfrm>
        </p:spPr>
        <p:txBody>
          <a:bodyPr>
            <a:normAutofit fontScale="55000" lnSpcReduction="20000"/>
          </a:bodyPr>
          <a:lstStyle/>
          <a:p>
            <a:pPr lvl="0"/>
            <a:r>
              <a:rPr lang="ru-RU" sz="2800" dirty="0">
                <a:solidFill>
                  <a:prstClr val="black">
                    <a:lumMod val="50000"/>
                    <a:lumOff val="50000"/>
                  </a:prstClr>
                </a:solidFill>
              </a:rPr>
              <a:t>Объект</a:t>
            </a:r>
            <a:r>
              <a:rPr lang="ru-RU" sz="1800" dirty="0">
                <a:solidFill>
                  <a:prstClr val="black">
                    <a:lumMod val="50000"/>
                    <a:lumOff val="50000"/>
                  </a:prstClr>
                </a:solidFill>
              </a:rPr>
              <a:t>: </a:t>
            </a:r>
          </a:p>
          <a:p>
            <a:pPr marL="0" lvl="0" indent="0">
              <a:buNone/>
            </a:pPr>
            <a:r>
              <a:rPr lang="ru-RU" dirty="0">
                <a:solidFill>
                  <a:prstClr val="black">
                    <a:lumMod val="50000"/>
                    <a:lumOff val="50000"/>
                  </a:prstClr>
                </a:solidFill>
              </a:rPr>
              <a:t>Объектом является сфера договора ренты и пожизненного содержания с иждивением</a:t>
            </a:r>
          </a:p>
          <a:p>
            <a:pPr marL="0" lvl="0" indent="0">
              <a:buNone/>
            </a:pPr>
            <a:endParaRPr lang="ru-RU" sz="18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dirty="0"/>
          </a:p>
          <a:p>
            <a:pPr marL="0" indent="0">
              <a:buNone/>
            </a:pPr>
            <a:r>
              <a:rPr lang="ru-RU" dirty="0"/>
              <a:t>Договор ренты подлежит </a:t>
            </a:r>
            <a:r>
              <a:rPr lang="ru-RU" dirty="0" smtClean="0"/>
              <a:t>нотариальному удостоверению, </a:t>
            </a:r>
            <a:r>
              <a:rPr lang="ru-RU" dirty="0"/>
              <a:t>а договор, предусматривающий отчуждение недвижимого имущества под выплату ренты, подлежит также </a:t>
            </a:r>
            <a:r>
              <a:rPr lang="ru-RU" dirty="0" smtClean="0"/>
              <a:t>государственной </a:t>
            </a:r>
            <a:r>
              <a:rPr lang="ru-RU" dirty="0"/>
              <a:t>регистрации</a:t>
            </a:r>
            <a:r>
              <a:rPr lang="ru-RU" dirty="0" smtClean="0"/>
              <a:t>.</a:t>
            </a:r>
          </a:p>
          <a:p>
            <a:pPr marL="0" indent="0">
              <a:buNone/>
            </a:pPr>
            <a:r>
              <a:rPr lang="ru-RU" dirty="0"/>
              <a:t>Получателями постоянной ренты могут быть только граждане, а также некоммерческие организации, если это не противоречит закону и соответствует целям их деятельности</a:t>
            </a:r>
            <a:r>
              <a:rPr lang="ru-RU" dirty="0" smtClean="0"/>
              <a:t>.</a:t>
            </a:r>
          </a:p>
          <a:p>
            <a:pPr marL="0" indent="0">
              <a:buNone/>
            </a:pPr>
            <a:r>
              <a:rPr lang="ru-RU" dirty="0"/>
              <a:t>Постоянная рента выплачивается в деньгах в размере, устанавливаемом договором.</a:t>
            </a:r>
          </a:p>
          <a:p>
            <a:pPr marL="0" indent="0">
              <a:buNone/>
            </a:pPr>
            <a:r>
              <a:rPr lang="ru-RU" dirty="0"/>
              <a:t>Договором постоянной ренты может быть предусмотрена выплата ренты путем предоставления вещей, выполнения работ или оказания услуг, соответствующих по стоимости денежной сумме ренты</a:t>
            </a:r>
            <a:r>
              <a:rPr lang="ru-RU" dirty="0" smtClean="0"/>
              <a:t>.</a:t>
            </a:r>
          </a:p>
          <a:p>
            <a:pPr marL="0" indent="0">
              <a:buNone/>
            </a:pPr>
            <a:r>
              <a:rPr lang="ru-RU" dirty="0"/>
              <a:t>Пожизненная рента может быть установлена на период жизни гражданина, передающего имущество под выплату ренты, либо на период жизни другого указанного им гражданина</a:t>
            </a:r>
            <a:r>
              <a:rPr lang="ru-RU" dirty="0" smtClean="0"/>
              <a:t>.</a:t>
            </a:r>
          </a:p>
          <a:p>
            <a:pPr marL="0" indent="0">
              <a:buNone/>
            </a:pPr>
            <a:r>
              <a:rPr lang="ru-RU" dirty="0"/>
              <a:t>Допускается установление пожизненной ренты в пользу нескольких граждан, доли которых в праве на получение ренты считаются равными, если иное не предусмотрено договором пожизненной ренты</a:t>
            </a:r>
            <a:r>
              <a:rPr lang="ru-RU" dirty="0" smtClean="0"/>
              <a:t>.</a:t>
            </a:r>
          </a:p>
          <a:p>
            <a:pPr marL="0" indent="0">
              <a:buNone/>
            </a:pPr>
            <a:r>
              <a:rPr lang="ru-RU" dirty="0"/>
              <a:t>Если иное не предусмотрено договором пожизненной ренты, пожизненная рента выплачивается по окончании каждого календарного месяца</a:t>
            </a:r>
            <a:r>
              <a:rPr lang="ru-RU" dirty="0" smtClean="0"/>
              <a:t>.</a:t>
            </a:r>
          </a:p>
          <a:p>
            <a:pPr marL="0" indent="0">
              <a:buNone/>
            </a:pPr>
            <a:r>
              <a:rPr lang="ru-RU" dirty="0"/>
              <a:t>По договору пожизненного содержания с иждивением получатель ренты - гражданин передает принадлежащие ему жилой дом, квартиру, земельный участок или иную недвижимость в собственность плательщика ренты, который обязуется осуществлять пожизненное содержание с иждивением гражданина и (или) указанного им третьего лица (лиц</a:t>
            </a:r>
            <a:r>
              <a:rPr lang="ru-RU" dirty="0" smtClean="0"/>
              <a:t>).</a:t>
            </a:r>
          </a:p>
          <a:p>
            <a:pPr marL="0" indent="0">
              <a:buNone/>
            </a:pPr>
            <a:r>
              <a:rPr lang="ru-RU" dirty="0"/>
              <a:t>Обязанность плательщика ренты по предоставлению содержания с иждивением может включать обеспечение потребностей в жилище, питании и одежде, а если этого требует состояние здоровья гражданина, также и уход за ним. Договором пожизненного содержания с иждивением может быть также предусмотрена оплата плательщиком ренты ритуальных услуг</a:t>
            </a:r>
            <a:r>
              <a:rPr lang="ru-RU" dirty="0" smtClean="0"/>
              <a:t>.</a:t>
            </a:r>
          </a:p>
          <a:p>
            <a:pPr marL="0" indent="0">
              <a:buNone/>
            </a:pPr>
            <a:r>
              <a:rPr lang="ru-RU" dirty="0"/>
              <a:t>Договором пожизненного содержания с иждивением может быть предусмотрена возможность замены предоставления содержания с иждивением в натуре выплатой в течение жизни гражданина периодических платежей в деньгах.</a:t>
            </a:r>
          </a:p>
        </p:txBody>
      </p:sp>
    </p:spTree>
    <p:extLst>
      <p:ext uri="{BB962C8B-B14F-4D97-AF65-F5344CB8AC3E}">
        <p14:creationId xmlns:p14="http://schemas.microsoft.com/office/powerpoint/2010/main" val="4153860943"/>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38.  Рента и пожизненное содержание с иждивением</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340768"/>
            <a:ext cx="9144000" cy="5517232"/>
          </a:xfrm>
        </p:spPr>
        <p:txBody>
          <a:bodyPr>
            <a:normAutofit fontScale="55000" lnSpcReduction="20000"/>
          </a:bodyPr>
          <a:lstStyle/>
          <a:p>
            <a:pPr lvl="0"/>
            <a:r>
              <a:rPr lang="ru-RU" sz="3200" dirty="0">
                <a:solidFill>
                  <a:prstClr val="black">
                    <a:lumMod val="50000"/>
                    <a:lumOff val="50000"/>
                  </a:prstClr>
                </a:solidFill>
              </a:rPr>
              <a:t>Субъект</a:t>
            </a:r>
            <a:r>
              <a:rPr lang="ru-RU" dirty="0">
                <a:solidFill>
                  <a:prstClr val="black">
                    <a:lumMod val="50000"/>
                    <a:lumOff val="50000"/>
                  </a:prstClr>
                </a:solidFill>
              </a:rPr>
              <a:t>: </a:t>
            </a:r>
          </a:p>
          <a:p>
            <a:pPr marL="0" lvl="0" indent="0">
              <a:buNone/>
            </a:pPr>
            <a:r>
              <a:rPr lang="ru-RU" dirty="0" smtClean="0"/>
              <a:t>Субъектами </a:t>
            </a:r>
            <a:r>
              <a:rPr lang="ru-RU" dirty="0"/>
              <a:t>договоров ренты и пожизненного содержания с иждивением являются две стороны: </a:t>
            </a:r>
            <a:endParaRPr lang="ru-RU" dirty="0" smtClean="0"/>
          </a:p>
          <a:p>
            <a:pPr marL="457200" lvl="0" indent="-457200">
              <a:buAutoNum type="arabicPeriod"/>
            </a:pPr>
            <a:r>
              <a:rPr lang="ru-RU" dirty="0" err="1" smtClean="0"/>
              <a:t>Рентодатель</a:t>
            </a:r>
            <a:r>
              <a:rPr lang="ru-RU" dirty="0" smtClean="0"/>
              <a:t> </a:t>
            </a:r>
            <a:r>
              <a:rPr lang="ru-RU" dirty="0"/>
              <a:t>(плательщик) </a:t>
            </a:r>
            <a:r>
              <a:rPr lang="ru-RU" dirty="0" smtClean="0"/>
              <a:t>Это </a:t>
            </a:r>
            <a:r>
              <a:rPr lang="ru-RU" dirty="0"/>
              <a:t>лицо, которое передает в собственность плательщика недвижимость или другое имущество, получая взамен плательщику периодические платежи (рента) или обеспечение пожизненного содержания с иждивением. </a:t>
            </a:r>
            <a:endParaRPr lang="ru-RU" dirty="0" smtClean="0"/>
          </a:p>
          <a:p>
            <a:pPr marL="457200" lvl="0" indent="-457200">
              <a:buAutoNum type="arabicPeriod"/>
            </a:pPr>
            <a:r>
              <a:rPr lang="ru-RU" dirty="0" err="1" smtClean="0"/>
              <a:t>Рентополучатель</a:t>
            </a:r>
            <a:r>
              <a:rPr lang="ru-RU" dirty="0" smtClean="0"/>
              <a:t> </a:t>
            </a:r>
            <a:r>
              <a:rPr lang="ru-RU" dirty="0"/>
              <a:t>(получатель) </a:t>
            </a:r>
            <a:r>
              <a:rPr lang="ru-RU" dirty="0" smtClean="0"/>
              <a:t>Это </a:t>
            </a:r>
            <a:r>
              <a:rPr lang="ru-RU" dirty="0"/>
              <a:t>лицо, которое получает от плательщика периодические платежи (рента) или обеспечение пожизненного содержания с иждивением от плательщика в обмен на передачу плательщику недвижимости или другого имущества</a:t>
            </a:r>
            <a:r>
              <a:rPr lang="ru-RU" dirty="0" smtClean="0"/>
              <a:t>.</a:t>
            </a:r>
          </a:p>
          <a:p>
            <a:pPr marL="0" lvl="0" indent="0">
              <a:buNone/>
            </a:pPr>
            <a:r>
              <a:rPr lang="ru-RU" sz="2500" dirty="0" err="1"/>
              <a:t>Рентодатель</a:t>
            </a:r>
            <a:r>
              <a:rPr lang="ru-RU" sz="2500" dirty="0"/>
              <a:t> обычно является лицом, нуждающимся в денежных средствах, получатель - в жилье или ином имуществе. </a:t>
            </a:r>
          </a:p>
          <a:p>
            <a:pPr marL="0" lvl="0" indent="0">
              <a:buNone/>
            </a:pPr>
            <a:r>
              <a:rPr lang="ru-RU" sz="2500" dirty="0" err="1" smtClean="0"/>
              <a:t>Рентодатель</a:t>
            </a:r>
            <a:r>
              <a:rPr lang="ru-RU" sz="2500" dirty="0" smtClean="0"/>
              <a:t> </a:t>
            </a:r>
            <a:r>
              <a:rPr lang="ru-RU" sz="2500" dirty="0"/>
              <a:t>может быть как физическим, так и юридическим лицом. </a:t>
            </a:r>
            <a:r>
              <a:rPr lang="ru-RU" sz="2500" dirty="0" err="1"/>
              <a:t>Рентополучатель</a:t>
            </a:r>
            <a:r>
              <a:rPr lang="ru-RU" sz="2500" dirty="0"/>
              <a:t> обычно является физическим лицом</a:t>
            </a:r>
            <a:r>
              <a:rPr lang="ru-RU" sz="2500" dirty="0" smtClean="0"/>
              <a:t>.</a:t>
            </a:r>
          </a:p>
          <a:p>
            <a:pPr marL="0" lvl="0" indent="0">
              <a:buNone/>
            </a:pPr>
            <a:endParaRPr lang="ru-RU" sz="5100" dirty="0">
              <a:solidFill>
                <a:prstClr val="black">
                  <a:lumMod val="50000"/>
                  <a:lumOff val="50000"/>
                </a:prstClr>
              </a:solidFill>
            </a:endParaRPr>
          </a:p>
          <a:p>
            <a:pPr lvl="0"/>
            <a:r>
              <a:rPr lang="ru-RU" sz="3200" dirty="0">
                <a:solidFill>
                  <a:prstClr val="black">
                    <a:lumMod val="50000"/>
                    <a:lumOff val="50000"/>
                  </a:prstClr>
                </a:solidFill>
              </a:rPr>
              <a:t>Субъективная сторона:</a:t>
            </a:r>
          </a:p>
          <a:p>
            <a:pPr marL="0" lvl="0" indent="0">
              <a:buNone/>
            </a:pPr>
            <a:r>
              <a:rPr lang="ru-RU" dirty="0"/>
              <a:t>Умысел </a:t>
            </a:r>
            <a:endParaRPr lang="ru-RU" dirty="0" smtClean="0"/>
          </a:p>
          <a:p>
            <a:pPr lvl="0">
              <a:buFont typeface="Courier New" pitchFamily="49" charset="0"/>
              <a:buChar char="o"/>
            </a:pPr>
            <a:r>
              <a:rPr lang="ru-RU" dirty="0" err="1"/>
              <a:t>Рентополучатель</a:t>
            </a:r>
            <a:r>
              <a:rPr lang="ru-RU" dirty="0"/>
              <a:t> сознательно и целенаправленно нарушает условия договора, например, не предоставляет </a:t>
            </a:r>
            <a:r>
              <a:rPr lang="ru-RU" dirty="0" err="1"/>
              <a:t>рентодателю</a:t>
            </a:r>
            <a:r>
              <a:rPr lang="ru-RU" dirty="0"/>
              <a:t> обещанное жилье, отказывается от ухода за ним, умышленно причиняет ему вред или проявляет ненадлежащее отношение</a:t>
            </a:r>
            <a:r>
              <a:rPr lang="ru-RU" dirty="0" smtClean="0"/>
              <a:t>.</a:t>
            </a:r>
          </a:p>
          <a:p>
            <a:pPr lvl="0">
              <a:buFont typeface="Courier New" pitchFamily="49" charset="0"/>
              <a:buChar char="o"/>
            </a:pPr>
            <a:r>
              <a:rPr lang="ru-RU" dirty="0" err="1"/>
              <a:t>Рентодатель</a:t>
            </a:r>
            <a:r>
              <a:rPr lang="ru-RU" dirty="0"/>
              <a:t> умышленно не выполняет обязательства по договору, например, прекращает платежи ренты без уважительных причин, отказывается от выполнения обязательств по содержанию </a:t>
            </a:r>
            <a:r>
              <a:rPr lang="ru-RU" dirty="0" err="1"/>
              <a:t>рентополучателя</a:t>
            </a:r>
            <a:r>
              <a:rPr lang="ru-RU" dirty="0"/>
              <a:t>. </a:t>
            </a:r>
          </a:p>
          <a:p>
            <a:pPr marL="0" lvl="0" indent="0">
              <a:buNone/>
            </a:pPr>
            <a:r>
              <a:rPr lang="ru-RU" dirty="0"/>
              <a:t>Неосторожность</a:t>
            </a:r>
          </a:p>
          <a:p>
            <a:pPr lvl="0">
              <a:buFont typeface="Courier New" pitchFamily="49" charset="0"/>
              <a:buChar char="o"/>
            </a:pPr>
            <a:r>
              <a:rPr lang="ru-RU" dirty="0" err="1"/>
              <a:t>Рентополучатель</a:t>
            </a:r>
            <a:r>
              <a:rPr lang="ru-RU" dirty="0"/>
              <a:t> не проявляет должной внимательности и осторожности при исполнении условий договора, что приводит к нарушениям. Например, не обеспечивает </a:t>
            </a:r>
            <a:r>
              <a:rPr lang="ru-RU" dirty="0" err="1"/>
              <a:t>рентодателю</a:t>
            </a:r>
            <a:r>
              <a:rPr lang="ru-RU" dirty="0"/>
              <a:t> надлежащий уход, не предоставляет ему необходимые медицинские услуги, не следит за его безопасностью. </a:t>
            </a:r>
            <a:endParaRPr lang="ru-RU" dirty="0" smtClean="0"/>
          </a:p>
          <a:p>
            <a:pPr lvl="0">
              <a:buFont typeface="Courier New" pitchFamily="49" charset="0"/>
              <a:buChar char="o"/>
            </a:pPr>
            <a:r>
              <a:rPr lang="ru-RU" dirty="0" err="1" smtClean="0"/>
              <a:t>Рентодатель</a:t>
            </a:r>
            <a:r>
              <a:rPr lang="ru-RU" dirty="0" smtClean="0"/>
              <a:t> </a:t>
            </a:r>
            <a:r>
              <a:rPr lang="ru-RU" dirty="0"/>
              <a:t>не проявляет должной внимательности и осторожности при выполнении обязательств по договору, что приводит к нарушениям. Например, не оплачивает своевременно ренту, не обеспечивает </a:t>
            </a:r>
            <a:r>
              <a:rPr lang="ru-RU" dirty="0" err="1"/>
              <a:t>рентополучателю</a:t>
            </a:r>
            <a:r>
              <a:rPr lang="ru-RU" dirty="0"/>
              <a:t> необходимые условия жизни.</a:t>
            </a:r>
          </a:p>
        </p:txBody>
      </p:sp>
    </p:spTree>
    <p:extLst>
      <p:ext uri="{BB962C8B-B14F-4D97-AF65-F5344CB8AC3E}">
        <p14:creationId xmlns:p14="http://schemas.microsoft.com/office/powerpoint/2010/main" val="1068977498"/>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38.  Рента и пожизненное содержание с иждивением</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 12345/2023 "Иванов против </a:t>
            </a:r>
            <a:r>
              <a:rPr lang="ru-RU" dirty="0" smtClean="0"/>
              <a:t>Петрова«</a:t>
            </a:r>
          </a:p>
          <a:p>
            <a:pPr marL="0" indent="0">
              <a:buNone/>
            </a:pPr>
            <a:r>
              <a:rPr lang="ru-RU" u="sng" dirty="0" smtClean="0"/>
              <a:t>Суть </a:t>
            </a:r>
            <a:r>
              <a:rPr lang="ru-RU" u="sng" dirty="0"/>
              <a:t>спора: </a:t>
            </a:r>
          </a:p>
          <a:p>
            <a:pPr marL="0" indent="0">
              <a:buNone/>
            </a:pPr>
            <a:r>
              <a:rPr lang="ru-RU" dirty="0"/>
              <a:t>Иванов передал свою квартиру Петрову по договору пожизненного содержания с иждивением. Петров обещал обеспечивать Иванова жильем, питанием, уходом, а также оплачивать медицинские расходы. После заключения договора Петров начал игнорировать Иванова, перестал его кормить и ухаживать за ним, не оплачивал медицинские расходы</a:t>
            </a:r>
            <a:r>
              <a:rPr lang="ru-RU" dirty="0" smtClean="0"/>
              <a:t>.</a:t>
            </a:r>
          </a:p>
          <a:p>
            <a:pPr marL="0" indent="0">
              <a:buNone/>
            </a:pPr>
            <a:r>
              <a:rPr lang="ru-RU" u="sng" dirty="0" smtClean="0"/>
              <a:t>Судебные </a:t>
            </a:r>
            <a:r>
              <a:rPr lang="ru-RU" u="sng" dirty="0"/>
              <a:t>решения:</a:t>
            </a:r>
          </a:p>
          <a:p>
            <a:pPr marL="0" indent="0">
              <a:buNone/>
            </a:pPr>
            <a:r>
              <a:rPr lang="ru-RU" dirty="0"/>
              <a:t>Суд признал договор пожизненного содержания с иждивением расторгнутым. Суд указал, что Петров грубо нарушил условия договора, не обеспечивая Иванова надлежащим уходом и содержанием.</a:t>
            </a:r>
            <a:endParaRPr lang="ru-RU" u="sng" dirty="0"/>
          </a:p>
          <a:p>
            <a:pPr marL="0" indent="0">
              <a:buNone/>
            </a:pPr>
            <a:endParaRPr lang="ru-RU" u="sng" dirty="0"/>
          </a:p>
          <a:p>
            <a:pPr algn="r"/>
            <a:r>
              <a:rPr lang="ru-RU" dirty="0"/>
              <a:t>Дело № 7890/2024 "Компания "А" против Компании "</a:t>
            </a:r>
            <a:r>
              <a:rPr lang="ru-RU" dirty="0" smtClean="0"/>
              <a:t>Б«</a:t>
            </a:r>
          </a:p>
          <a:p>
            <a:pPr marL="0" indent="0" algn="r">
              <a:buNone/>
            </a:pPr>
            <a:r>
              <a:rPr lang="ru-RU" u="sng" dirty="0" smtClean="0"/>
              <a:t>Суть </a:t>
            </a:r>
            <a:r>
              <a:rPr lang="ru-RU" u="sng" dirty="0"/>
              <a:t>спора: </a:t>
            </a:r>
            <a:endParaRPr lang="ru-RU" dirty="0"/>
          </a:p>
          <a:p>
            <a:pPr marL="0" indent="0" algn="r">
              <a:buNone/>
            </a:pPr>
            <a:r>
              <a:rPr lang="ru-RU" dirty="0"/>
              <a:t>Компания "А" передала Компании "Б" производственный цех по договору ренты. Компания "Б" обязалась оплачивать Компании "А" ежемесячную ренту. Однако Компания "Б" несколько раз не оплачивала ренту в срок</a:t>
            </a:r>
            <a:r>
              <a:rPr lang="ru-RU" dirty="0" smtClean="0"/>
              <a:t>.</a:t>
            </a:r>
          </a:p>
          <a:p>
            <a:pPr marL="0" indent="0" algn="r">
              <a:buNone/>
            </a:pPr>
            <a:r>
              <a:rPr lang="ru-RU" u="sng" dirty="0" smtClean="0"/>
              <a:t>Судебные </a:t>
            </a:r>
            <a:r>
              <a:rPr lang="ru-RU" u="sng" dirty="0"/>
              <a:t>решения: </a:t>
            </a:r>
          </a:p>
          <a:p>
            <a:pPr marL="0" indent="0" algn="r">
              <a:buNone/>
            </a:pPr>
            <a:r>
              <a:rPr lang="ru-RU" dirty="0"/>
              <a:t>Суд обязал Компанию "Б" оплатить задолженность по ренте. Суд указал, что невыполнение обязательств по оплате ренты является нарушением договора и не является достаточным основанием для расторжения договора.</a:t>
            </a:r>
          </a:p>
        </p:txBody>
      </p:sp>
    </p:spTree>
    <p:extLst>
      <p:ext uri="{BB962C8B-B14F-4D97-AF65-F5344CB8AC3E}">
        <p14:creationId xmlns:p14="http://schemas.microsoft.com/office/powerpoint/2010/main" val="824591462"/>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38.  Рента и пожизненное содержание с иждивением</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rmAutofit fontScale="55000" lnSpcReduction="20000"/>
          </a:bodyPr>
          <a:lstStyle/>
          <a:p>
            <a:pPr marL="0" indent="0">
              <a:buNone/>
            </a:pPr>
            <a:r>
              <a:rPr lang="ru-RU" sz="2500" b="1" dirty="0"/>
              <a:t>ГК РФ Статья 599. Расторжение договора пожизненной ренты по требованию получателя </a:t>
            </a:r>
            <a:r>
              <a:rPr lang="ru-RU" sz="2500" b="1" dirty="0" smtClean="0"/>
              <a:t>ренты</a:t>
            </a:r>
          </a:p>
          <a:p>
            <a:r>
              <a:rPr lang="ru-RU" sz="2500" u="sng" dirty="0" smtClean="0">
                <a:solidFill>
                  <a:prstClr val="black">
                    <a:lumMod val="50000"/>
                    <a:lumOff val="50000"/>
                  </a:prstClr>
                </a:solidFill>
              </a:rPr>
              <a:t>Объект</a:t>
            </a:r>
            <a:r>
              <a:rPr lang="ru-RU" dirty="0">
                <a:solidFill>
                  <a:prstClr val="black">
                    <a:lumMod val="50000"/>
                    <a:lumOff val="50000"/>
                  </a:prstClr>
                </a:solidFill>
              </a:rPr>
              <a:t>: Сфера </a:t>
            </a:r>
            <a:r>
              <a:rPr lang="ru-RU" dirty="0" smtClean="0">
                <a:solidFill>
                  <a:prstClr val="black">
                    <a:lumMod val="50000"/>
                    <a:lumOff val="50000"/>
                  </a:prstClr>
                </a:solidFill>
              </a:rPr>
              <a:t>расторжения </a:t>
            </a:r>
            <a:r>
              <a:rPr lang="ru-RU" dirty="0">
                <a:solidFill>
                  <a:prstClr val="black">
                    <a:lumMod val="50000"/>
                    <a:lumOff val="50000"/>
                  </a:prstClr>
                </a:solidFill>
              </a:rPr>
              <a:t>договора пожизненной ренты по требованию получателя </a:t>
            </a:r>
            <a:r>
              <a:rPr lang="ru-RU" dirty="0" smtClean="0">
                <a:solidFill>
                  <a:prstClr val="black">
                    <a:lumMod val="50000"/>
                    <a:lumOff val="50000"/>
                  </a:prstClr>
                </a:solidFill>
              </a:rPr>
              <a:t>ренты</a:t>
            </a:r>
            <a:endParaRPr lang="ru-RU" dirty="0">
              <a:solidFill>
                <a:prstClr val="black">
                  <a:lumMod val="50000"/>
                  <a:lumOff val="50000"/>
                </a:prstClr>
              </a:solidFill>
            </a:endParaRPr>
          </a:p>
          <a:p>
            <a:r>
              <a:rPr lang="ru-RU" u="sng" dirty="0">
                <a:solidFill>
                  <a:prstClr val="black">
                    <a:lumMod val="50000"/>
                    <a:lumOff val="50000"/>
                  </a:prstClr>
                </a:solidFill>
              </a:rPr>
              <a:t>Объективная сторона: </a:t>
            </a:r>
          </a:p>
          <a:p>
            <a:pPr marL="0" indent="0">
              <a:buNone/>
            </a:pPr>
            <a:r>
              <a:rPr lang="ru-RU" dirty="0"/>
              <a:t>В случае существенного нарушения договора пожизненной ренты плательщиком ренты получатель ренты вправе требовать от плательщика ренты выкупа ренты на условиях, предусмотренных </a:t>
            </a:r>
            <a:r>
              <a:rPr lang="ru-RU" dirty="0" smtClean="0"/>
              <a:t>ст. 594</a:t>
            </a:r>
            <a:r>
              <a:rPr lang="ru-RU" dirty="0"/>
              <a:t> настоящего Кодекса, либо расторжения договора и возмещения убытков.</a:t>
            </a:r>
          </a:p>
          <a:p>
            <a:pPr marL="0" indent="0">
              <a:buNone/>
            </a:pPr>
            <a:r>
              <a:rPr lang="ru-RU" dirty="0" smtClean="0"/>
              <a:t>Если </a:t>
            </a:r>
            <a:r>
              <a:rPr lang="ru-RU" dirty="0"/>
              <a:t>под выплату пожизненной ренты квартира, жилой дом или иное имущество отчуждены бесплатно, получатель ренты вправе при существенном нарушении договора плательщиком ренты потребовать возврата этого имущества с зачетом его стоимости в счет выкупной цены ренты</a:t>
            </a:r>
            <a:r>
              <a:rPr lang="ru-RU" dirty="0" smtClean="0"/>
              <a:t>.</a:t>
            </a:r>
          </a:p>
          <a:p>
            <a:r>
              <a:rPr lang="ru-RU" u="sng" dirty="0" smtClean="0">
                <a:solidFill>
                  <a:prstClr val="black">
                    <a:lumMod val="50000"/>
                    <a:lumOff val="50000"/>
                  </a:prstClr>
                </a:solidFill>
              </a:rPr>
              <a:t>Субъект</a:t>
            </a:r>
            <a:r>
              <a:rPr lang="ru-RU" u="sng" dirty="0">
                <a:solidFill>
                  <a:prstClr val="black">
                    <a:lumMod val="50000"/>
                    <a:lumOff val="50000"/>
                  </a:prstClr>
                </a:solidFill>
              </a:rPr>
              <a:t>: </a:t>
            </a:r>
          </a:p>
          <a:p>
            <a:pPr lvl="0">
              <a:buFont typeface="Courier New" pitchFamily="49" charset="0"/>
              <a:buChar char="o"/>
            </a:pPr>
            <a:r>
              <a:rPr lang="ru-RU" dirty="0" err="1"/>
              <a:t>Рентополучатель</a:t>
            </a:r>
            <a:r>
              <a:rPr lang="ru-RU" dirty="0"/>
              <a:t> (получатель</a:t>
            </a:r>
            <a:r>
              <a:rPr lang="ru-RU" dirty="0" smtClean="0"/>
              <a:t>): </a:t>
            </a:r>
            <a:r>
              <a:rPr lang="ru-RU" dirty="0"/>
              <a:t>Это лицо, которое инициирует расторжение договора. </a:t>
            </a:r>
            <a:endParaRPr lang="ru-RU" dirty="0" smtClean="0"/>
          </a:p>
          <a:p>
            <a:pPr lvl="0">
              <a:buFont typeface="Courier New" pitchFamily="49" charset="0"/>
              <a:buChar char="o"/>
            </a:pPr>
            <a:r>
              <a:rPr lang="ru-RU" dirty="0" err="1"/>
              <a:t>Рентодатель</a:t>
            </a:r>
            <a:r>
              <a:rPr lang="ru-RU" dirty="0"/>
              <a:t> (плательщик): </a:t>
            </a:r>
            <a:r>
              <a:rPr lang="ru-RU" dirty="0" smtClean="0"/>
              <a:t> </a:t>
            </a:r>
            <a:r>
              <a:rPr lang="ru-RU" dirty="0"/>
              <a:t>Это лицо, которое передает недвижимость или другое имущество </a:t>
            </a:r>
            <a:r>
              <a:rPr lang="ru-RU" dirty="0" err="1"/>
              <a:t>рентополучателю</a:t>
            </a:r>
            <a:r>
              <a:rPr lang="ru-RU" dirty="0"/>
              <a:t> в обмен на обеспечение пожизненного содержания или периодические платежи (ренту).</a:t>
            </a:r>
            <a:endParaRPr lang="ru-RU" dirty="0" smtClean="0"/>
          </a:p>
          <a:p>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a:buFont typeface="Courier New" pitchFamily="49" charset="0"/>
              <a:buChar char="o"/>
            </a:pPr>
            <a:r>
              <a:rPr lang="ru-RU" dirty="0" smtClean="0"/>
              <a:t>Умысел- </a:t>
            </a:r>
            <a:r>
              <a:rPr lang="ru-RU" dirty="0" err="1"/>
              <a:t>Рентодатель</a:t>
            </a:r>
            <a:r>
              <a:rPr lang="ru-RU" dirty="0"/>
              <a:t> сознательно и преднамеренно нарушает условия договора, чтобы избежать выполнения своих обязательств перед </a:t>
            </a:r>
            <a:r>
              <a:rPr lang="ru-RU" dirty="0" err="1"/>
              <a:t>рентополучателем</a:t>
            </a:r>
            <a:r>
              <a:rPr lang="ru-RU" dirty="0"/>
              <a:t>.</a:t>
            </a:r>
          </a:p>
          <a:p>
            <a:pPr marL="0" indent="0">
              <a:buNone/>
            </a:pPr>
            <a:r>
              <a:rPr lang="ru-RU" i="1" dirty="0"/>
              <a:t>Пример:</a:t>
            </a:r>
          </a:p>
          <a:p>
            <a:pPr marL="0" indent="0">
              <a:buNone/>
            </a:pPr>
            <a:r>
              <a:rPr lang="ru-RU" dirty="0"/>
              <a:t>Отказ от предоставления жилья: </a:t>
            </a:r>
            <a:r>
              <a:rPr lang="ru-RU" dirty="0" err="1"/>
              <a:t>Рентодатель</a:t>
            </a:r>
            <a:r>
              <a:rPr lang="ru-RU" dirty="0"/>
              <a:t> умышленно не предоставляет </a:t>
            </a:r>
            <a:r>
              <a:rPr lang="ru-RU" dirty="0" err="1"/>
              <a:t>рентополучателю</a:t>
            </a:r>
            <a:r>
              <a:rPr lang="ru-RU" dirty="0"/>
              <a:t> жилье, переданное по договору, намереваясь заставить его отказаться от договора.</a:t>
            </a:r>
          </a:p>
          <a:p>
            <a:pPr>
              <a:buFont typeface="Courier New" pitchFamily="49" charset="0"/>
              <a:buChar char="o"/>
            </a:pPr>
            <a:r>
              <a:rPr lang="ru-RU" dirty="0" smtClean="0"/>
              <a:t>Неосторожность - </a:t>
            </a:r>
            <a:r>
              <a:rPr lang="ru-RU" dirty="0" err="1"/>
              <a:t>Рентодатель</a:t>
            </a:r>
            <a:r>
              <a:rPr lang="ru-RU" dirty="0"/>
              <a:t> не проявляет должной внимательности и осторожности при исполнении обязательств по договору, что приводит к нарушениям условий договора. </a:t>
            </a:r>
          </a:p>
          <a:p>
            <a:pPr marL="0" indent="0">
              <a:buNone/>
            </a:pPr>
            <a:r>
              <a:rPr lang="ru-RU" i="1" dirty="0"/>
              <a:t>Пример:</a:t>
            </a:r>
          </a:p>
          <a:p>
            <a:pPr marL="0" indent="0">
              <a:buNone/>
            </a:pPr>
            <a:r>
              <a:rPr lang="ru-RU" dirty="0"/>
              <a:t>Ненадлежащее содержание: </a:t>
            </a:r>
            <a:r>
              <a:rPr lang="ru-RU" dirty="0" err="1"/>
              <a:t>Рентодатель</a:t>
            </a:r>
            <a:r>
              <a:rPr lang="ru-RU" dirty="0"/>
              <a:t> не обеспечивает </a:t>
            </a:r>
            <a:r>
              <a:rPr lang="ru-RU" dirty="0" err="1"/>
              <a:t>рентополучателю</a:t>
            </a:r>
            <a:r>
              <a:rPr lang="ru-RU" dirty="0"/>
              <a:t> надлежащее содержание из-за недостатка средств или некомпетентности</a:t>
            </a:r>
            <a:r>
              <a:rPr lang="ru-RU" dirty="0" smtClean="0"/>
              <a:t>.</a:t>
            </a:r>
          </a:p>
          <a:p>
            <a:r>
              <a:rPr lang="ru-RU" u="sng" dirty="0" smtClean="0"/>
              <a:t>Предмет</a:t>
            </a:r>
            <a:r>
              <a:rPr lang="ru-RU" dirty="0"/>
              <a:t>: договор</a:t>
            </a:r>
          </a:p>
          <a:p>
            <a:endParaRPr lang="ru-RU" dirty="0"/>
          </a:p>
          <a:p>
            <a:endParaRPr lang="ru-RU" dirty="0"/>
          </a:p>
        </p:txBody>
      </p:sp>
    </p:spTree>
    <p:extLst>
      <p:ext uri="{BB962C8B-B14F-4D97-AF65-F5344CB8AC3E}">
        <p14:creationId xmlns:p14="http://schemas.microsoft.com/office/powerpoint/2010/main" val="9147249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4.  Юридические лица</a:t>
            </a:r>
            <a:endParaRPr lang="ru-RU" sz="48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548680"/>
            <a:ext cx="9144000" cy="6624736"/>
          </a:xfrm>
        </p:spPr>
        <p:txBody>
          <a:bodyPr>
            <a:noAutofit/>
          </a:bodyPr>
          <a:lstStyle/>
          <a:p>
            <a:pPr lvl="0"/>
            <a:r>
              <a:rPr lang="ru-RU" sz="1400" dirty="0">
                <a:solidFill>
                  <a:prstClr val="black">
                    <a:lumMod val="50000"/>
                    <a:lumOff val="50000"/>
                  </a:prstClr>
                </a:solidFill>
              </a:rPr>
              <a:t>Субъект</a:t>
            </a:r>
            <a:r>
              <a:rPr lang="ru-RU" sz="1600" dirty="0" smtClean="0">
                <a:solidFill>
                  <a:prstClr val="black">
                    <a:lumMod val="50000"/>
                    <a:lumOff val="50000"/>
                  </a:prstClr>
                </a:solidFill>
              </a:rPr>
              <a:t>:</a:t>
            </a:r>
          </a:p>
          <a:p>
            <a:pPr marL="0" lvl="0" indent="0">
              <a:buNone/>
            </a:pPr>
            <a:r>
              <a:rPr lang="ru-RU" sz="1100" dirty="0"/>
              <a:t>Коммерческие организации: </a:t>
            </a:r>
            <a:endParaRPr lang="ru-RU" sz="1100" dirty="0" smtClean="0"/>
          </a:p>
          <a:p>
            <a:pPr lvl="0">
              <a:buFont typeface="Courier New" pitchFamily="49" charset="0"/>
              <a:buChar char="o"/>
            </a:pPr>
            <a:r>
              <a:rPr lang="ru-RU" sz="1100" dirty="0" smtClean="0"/>
              <a:t>Акционерные </a:t>
            </a:r>
            <a:r>
              <a:rPr lang="ru-RU" sz="1100" dirty="0"/>
              <a:t>общества (</a:t>
            </a:r>
            <a:r>
              <a:rPr lang="ru-RU" sz="1100" dirty="0" smtClean="0"/>
              <a:t>АО)</a:t>
            </a:r>
          </a:p>
          <a:p>
            <a:pPr lvl="0">
              <a:buFont typeface="Courier New" pitchFamily="49" charset="0"/>
              <a:buChar char="o"/>
            </a:pPr>
            <a:r>
              <a:rPr lang="ru-RU" sz="1100" dirty="0" smtClean="0"/>
              <a:t>Общества </a:t>
            </a:r>
            <a:r>
              <a:rPr lang="ru-RU" sz="1100" dirty="0"/>
              <a:t>с ограниченной ответственностью (</a:t>
            </a:r>
            <a:r>
              <a:rPr lang="ru-RU" sz="1100" dirty="0" smtClean="0"/>
              <a:t>ООО)</a:t>
            </a:r>
          </a:p>
          <a:p>
            <a:pPr lvl="0">
              <a:buFont typeface="Courier New" pitchFamily="49" charset="0"/>
              <a:buChar char="o"/>
            </a:pPr>
            <a:r>
              <a:rPr lang="ru-RU" sz="1100" dirty="0" smtClean="0"/>
              <a:t> </a:t>
            </a:r>
            <a:r>
              <a:rPr lang="ru-RU" sz="1100" dirty="0"/>
              <a:t>Товарищества (полные и </a:t>
            </a:r>
            <a:r>
              <a:rPr lang="ru-RU" sz="1100" dirty="0" smtClean="0"/>
              <a:t>коммандитные)</a:t>
            </a:r>
          </a:p>
          <a:p>
            <a:pPr lvl="0">
              <a:buFont typeface="Courier New" pitchFamily="49" charset="0"/>
              <a:buChar char="o"/>
            </a:pPr>
            <a:r>
              <a:rPr lang="ru-RU" sz="1100" dirty="0" smtClean="0"/>
              <a:t>Производственные кооперативы</a:t>
            </a:r>
          </a:p>
          <a:p>
            <a:pPr marL="0" lvl="0" indent="0">
              <a:buNone/>
            </a:pPr>
            <a:r>
              <a:rPr lang="ru-RU" sz="1100" dirty="0" smtClean="0"/>
              <a:t>Некоммерческие </a:t>
            </a:r>
            <a:r>
              <a:rPr lang="ru-RU" sz="1100" dirty="0"/>
              <a:t>организации: </a:t>
            </a:r>
            <a:endParaRPr lang="ru-RU" sz="1100" dirty="0" smtClean="0"/>
          </a:p>
          <a:p>
            <a:pPr lvl="0">
              <a:buFont typeface="Courier New" pitchFamily="49" charset="0"/>
              <a:buChar char="o"/>
            </a:pPr>
            <a:r>
              <a:rPr lang="ru-RU" sz="1100" dirty="0" smtClean="0"/>
              <a:t>Благотворительные фонды</a:t>
            </a:r>
          </a:p>
          <a:p>
            <a:pPr lvl="0">
              <a:buFont typeface="Courier New" pitchFamily="49" charset="0"/>
              <a:buChar char="o"/>
            </a:pPr>
            <a:r>
              <a:rPr lang="ru-RU" sz="1100" dirty="0" smtClean="0"/>
              <a:t>Общественные организации</a:t>
            </a:r>
          </a:p>
          <a:p>
            <a:pPr lvl="0">
              <a:buFont typeface="Courier New" pitchFamily="49" charset="0"/>
              <a:buChar char="o"/>
            </a:pPr>
            <a:r>
              <a:rPr lang="ru-RU" sz="1100" dirty="0" smtClean="0"/>
              <a:t>Религиозные организации</a:t>
            </a:r>
          </a:p>
          <a:p>
            <a:pPr lvl="0">
              <a:buFont typeface="Courier New" pitchFamily="49" charset="0"/>
              <a:buChar char="o"/>
            </a:pPr>
            <a:r>
              <a:rPr lang="ru-RU" sz="1100" dirty="0" smtClean="0"/>
              <a:t>Профессиональные союзы</a:t>
            </a:r>
          </a:p>
          <a:p>
            <a:pPr lvl="0">
              <a:buFont typeface="Courier New" pitchFamily="49" charset="0"/>
              <a:buChar char="o"/>
            </a:pPr>
            <a:r>
              <a:rPr lang="ru-RU" sz="1100" dirty="0" smtClean="0"/>
              <a:t>Политические партии</a:t>
            </a:r>
          </a:p>
          <a:p>
            <a:pPr lvl="0">
              <a:buFont typeface="Courier New" pitchFamily="49" charset="0"/>
              <a:buChar char="o"/>
            </a:pPr>
            <a:endParaRPr lang="ru-RU" sz="1100" dirty="0" smtClean="0"/>
          </a:p>
          <a:p>
            <a:pPr lvl="0"/>
            <a:r>
              <a:rPr lang="ru-RU" sz="1400" dirty="0" smtClean="0">
                <a:solidFill>
                  <a:prstClr val="black">
                    <a:lumMod val="50000"/>
                    <a:lumOff val="50000"/>
                  </a:prstClr>
                </a:solidFill>
              </a:rPr>
              <a:t>Субъективная </a:t>
            </a:r>
            <a:r>
              <a:rPr lang="ru-RU" sz="1400" dirty="0">
                <a:solidFill>
                  <a:prstClr val="black">
                    <a:lumMod val="50000"/>
                    <a:lumOff val="50000"/>
                  </a:prstClr>
                </a:solidFill>
              </a:rPr>
              <a:t>сторона</a:t>
            </a:r>
            <a:r>
              <a:rPr lang="ru-RU" sz="1400" dirty="0" smtClean="0">
                <a:solidFill>
                  <a:prstClr val="black">
                    <a:lumMod val="50000"/>
                    <a:lumOff val="50000"/>
                  </a:prstClr>
                </a:solidFill>
              </a:rPr>
              <a:t>:</a:t>
            </a:r>
          </a:p>
          <a:p>
            <a:pPr marL="0" lvl="0" indent="0">
              <a:buNone/>
            </a:pPr>
            <a:r>
              <a:rPr lang="ru-RU" sz="1100" dirty="0"/>
              <a:t>Умысел </a:t>
            </a:r>
            <a:endParaRPr lang="ru-RU" sz="1100" dirty="0" smtClean="0"/>
          </a:p>
          <a:p>
            <a:pPr marL="0" lvl="0" indent="0">
              <a:buNone/>
            </a:pPr>
            <a:r>
              <a:rPr lang="ru-RU" sz="1100" i="1" dirty="0" smtClean="0"/>
              <a:t>Примеры</a:t>
            </a:r>
            <a:r>
              <a:rPr lang="ru-RU" sz="1100" dirty="0"/>
              <a:t>: </a:t>
            </a:r>
            <a:endParaRPr lang="ru-RU" sz="1100" dirty="0" smtClean="0"/>
          </a:p>
          <a:p>
            <a:pPr lvl="0">
              <a:buFont typeface="Courier New" pitchFamily="49" charset="0"/>
              <a:buChar char="o"/>
            </a:pPr>
            <a:r>
              <a:rPr lang="ru-RU" sz="1100" dirty="0" smtClean="0"/>
              <a:t>Умышленное </a:t>
            </a:r>
            <a:r>
              <a:rPr lang="ru-RU" sz="1100" dirty="0"/>
              <a:t>уклонение от налогов: Руководство компании сознательно занижает свои доходы в налоговых декларациях</a:t>
            </a:r>
            <a:r>
              <a:rPr lang="ru-RU" sz="1100" dirty="0" smtClean="0"/>
              <a:t>.</a:t>
            </a:r>
          </a:p>
          <a:p>
            <a:pPr lvl="0">
              <a:buFont typeface="Courier New" pitchFamily="49" charset="0"/>
              <a:buChar char="o"/>
            </a:pPr>
            <a:r>
              <a:rPr lang="ru-RU" sz="1100" dirty="0" smtClean="0"/>
              <a:t>Мошенничество</a:t>
            </a:r>
            <a:r>
              <a:rPr lang="ru-RU" sz="1100" dirty="0"/>
              <a:t>: Компания представляет ложные сведения о своей деятельности, чтобы получить кредит или другую выгоду. </a:t>
            </a:r>
            <a:endParaRPr lang="ru-RU" sz="1100" dirty="0" smtClean="0"/>
          </a:p>
          <a:p>
            <a:pPr lvl="0">
              <a:buFont typeface="Courier New" pitchFamily="49" charset="0"/>
              <a:buChar char="o"/>
            </a:pPr>
            <a:r>
              <a:rPr lang="ru-RU" sz="1100" dirty="0" smtClean="0"/>
              <a:t> </a:t>
            </a:r>
            <a:r>
              <a:rPr lang="ru-RU" sz="1100" dirty="0"/>
              <a:t>Нарушение прав интеллектуальной собственности: Компания сознательно использует товарный знак или патент без разрешения владельца.</a:t>
            </a:r>
            <a:r>
              <a:rPr lang="ru-RU" sz="1100" dirty="0" smtClean="0">
                <a:solidFill>
                  <a:prstClr val="black">
                    <a:lumMod val="50000"/>
                    <a:lumOff val="50000"/>
                  </a:prstClr>
                </a:solidFill>
              </a:rPr>
              <a:t> </a:t>
            </a:r>
          </a:p>
          <a:p>
            <a:pPr lvl="0">
              <a:buFont typeface="Courier New" pitchFamily="49" charset="0"/>
              <a:buChar char="o"/>
            </a:pPr>
            <a:endParaRPr lang="ru-RU" sz="1100" dirty="0" smtClean="0">
              <a:solidFill>
                <a:prstClr val="black">
                  <a:lumMod val="50000"/>
                  <a:lumOff val="50000"/>
                </a:prstClr>
              </a:solidFill>
            </a:endParaRPr>
          </a:p>
          <a:p>
            <a:pPr marL="0" lvl="0" indent="0">
              <a:buNone/>
            </a:pPr>
            <a:r>
              <a:rPr lang="ru-RU" sz="1100" dirty="0"/>
              <a:t>Неосторожность </a:t>
            </a:r>
            <a:endParaRPr lang="ru-RU" sz="1100" dirty="0" smtClean="0"/>
          </a:p>
          <a:p>
            <a:pPr marL="0" lvl="0" indent="0">
              <a:buNone/>
            </a:pPr>
            <a:r>
              <a:rPr lang="ru-RU" sz="1100" i="1" dirty="0" smtClean="0"/>
              <a:t>Примеры</a:t>
            </a:r>
            <a:r>
              <a:rPr lang="ru-RU" sz="1100" dirty="0"/>
              <a:t>: </a:t>
            </a:r>
            <a:endParaRPr lang="ru-RU" sz="1100" dirty="0" smtClean="0"/>
          </a:p>
          <a:p>
            <a:pPr lvl="0">
              <a:buFont typeface="Courier New" pitchFamily="49" charset="0"/>
              <a:buChar char="o"/>
            </a:pPr>
            <a:r>
              <a:rPr lang="ru-RU" sz="1100" dirty="0" smtClean="0"/>
              <a:t>Нарушение </a:t>
            </a:r>
            <a:r>
              <a:rPr lang="ru-RU" sz="1100" dirty="0"/>
              <a:t>правил пожарной безопасности: Компания не обеспечивает соблюдение требований пожарной безопасности, что приводит к пожару. </a:t>
            </a:r>
            <a:endParaRPr lang="ru-RU" sz="1100" dirty="0" smtClean="0"/>
          </a:p>
          <a:p>
            <a:pPr lvl="0">
              <a:buFont typeface="Courier New" pitchFamily="49" charset="0"/>
              <a:buChar char="o"/>
            </a:pPr>
            <a:r>
              <a:rPr lang="ru-RU" sz="1100" dirty="0" smtClean="0"/>
              <a:t>Нарушение </a:t>
            </a:r>
            <a:r>
              <a:rPr lang="ru-RU" sz="1100" dirty="0"/>
              <a:t>правил охраны труда: Компания не обеспечивает безопасные условия труда, что приводит к травмам работников. </a:t>
            </a:r>
            <a:endParaRPr lang="ru-RU" sz="1100" dirty="0" smtClean="0"/>
          </a:p>
          <a:p>
            <a:pPr lvl="0">
              <a:buFont typeface="Courier New" pitchFamily="49" charset="0"/>
              <a:buChar char="o"/>
            </a:pPr>
            <a:r>
              <a:rPr lang="ru-RU" sz="1100" dirty="0" smtClean="0"/>
              <a:t>Производство </a:t>
            </a:r>
            <a:r>
              <a:rPr lang="ru-RU" sz="1100" dirty="0"/>
              <a:t>некачественной продукции: Компания не проверяет качество своей продукции, что приводит к отравлению потребителей.</a:t>
            </a:r>
          </a:p>
        </p:txBody>
      </p:sp>
    </p:spTree>
    <p:extLst>
      <p:ext uri="{BB962C8B-B14F-4D97-AF65-F5344CB8AC3E}">
        <p14:creationId xmlns:p14="http://schemas.microsoft.com/office/powerpoint/2010/main" val="2989550698"/>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38.  Рента и пожизненное содержание с иждивением</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268760"/>
            <a:ext cx="9144000" cy="5589240"/>
          </a:xfrm>
        </p:spPr>
        <p:txBody>
          <a:bodyPr>
            <a:normAutofit fontScale="62500" lnSpcReduction="20000"/>
          </a:bodyPr>
          <a:lstStyle/>
          <a:p>
            <a:pPr marL="0" indent="0">
              <a:buNone/>
            </a:pPr>
            <a:r>
              <a:rPr lang="ru-RU" sz="2600" b="1" dirty="0"/>
              <a:t>ГК РФ Статья 599. Расторжение договора пожизненной ренты по требованию получателя ренты</a:t>
            </a:r>
          </a:p>
          <a:p>
            <a:r>
              <a:rPr lang="ru-RU" dirty="0"/>
              <a:t>В комментируемой статье закреплены основания для расторжения договора пожизненной ренты по требованию получателя пожизненной ренты. Эти основания связаны с неправомерными действиями плательщика пожизненной ренты. Однако полагаем, что на практике может возникнуть ситуация, когда противоправные действия совершает получатель ренты, но при этом оснований для расторжения договора пожизненной ренты для этих случаев ГК РФ не предусматривает, что, по нашему мнению, является пробелом и требует правового регулирования. В этой связи считаем, что ГК РФ следовало бы дополнить отдельной статьей, предусматривающей основания для расторжения договора пожизненной ренты по требованию плательщика ренты, или внести изменения в комментируемую статью, дополнив ее такими основаниями.</a:t>
            </a:r>
          </a:p>
          <a:p>
            <a:r>
              <a:rPr lang="ru-RU" dirty="0"/>
              <a:t>Основанием для расторжения договора пожизненной ренты по требованию получателя пожизненной ренты является существенное нарушение плательщиком пожизненной ренты условий договора пожизненной ренты. Таким существенным нарушением условий является, соответственно, нарушение существенных условий договора пожизненной ренты либо нарушение условий договора пожизненной ренты в целом, если такое нарушение повлекло за собой причинение существенного вреда плательщику постоянной ренты, например, если невыплата пожизненной ренты в течение двух сроков подряд повлекла за собой ухудшение здоровья получателя ренты.</a:t>
            </a:r>
          </a:p>
          <a:p>
            <a:r>
              <a:rPr lang="ru-RU" dirty="0"/>
              <a:t>Последствия существенного нарушения договора пожизненной ренты следующие:</a:t>
            </a:r>
          </a:p>
          <a:p>
            <a:pPr marL="0" indent="0">
              <a:buNone/>
            </a:pPr>
            <a:r>
              <a:rPr lang="ru-RU" dirty="0"/>
              <a:t>- выкуп плательщиком пожизненной ренты собственно пожизненной ренты на условиях выкупа постоянной ренты;</a:t>
            </a:r>
          </a:p>
          <a:p>
            <a:pPr marL="0" indent="0">
              <a:buNone/>
            </a:pPr>
            <a:r>
              <a:rPr lang="ru-RU" dirty="0"/>
              <a:t>- расторжение договора пожизненной ренты и возмещение убытков получателю пожизненной ренты;</a:t>
            </a:r>
          </a:p>
          <a:p>
            <a:pPr marL="0" indent="0">
              <a:buNone/>
            </a:pPr>
            <a:r>
              <a:rPr lang="ru-RU" dirty="0"/>
              <a:t>- возврат получателю пожизненной ренты имущества, переданного бесплатно по договору пожизненной ренты, и зачет стоимости такого имущества в выкупную цену.</a:t>
            </a:r>
          </a:p>
          <a:p>
            <a:endParaRPr lang="ru-RU" dirty="0"/>
          </a:p>
        </p:txBody>
      </p:sp>
    </p:spTree>
    <p:extLst>
      <p:ext uri="{BB962C8B-B14F-4D97-AF65-F5344CB8AC3E}">
        <p14:creationId xmlns:p14="http://schemas.microsoft.com/office/powerpoint/2010/main" val="3045383139"/>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600200"/>
          </a:xfrm>
        </p:spPr>
        <p:txBody>
          <a:bodyPr/>
          <a:lstStyle/>
          <a:p>
            <a:pPr>
              <a:lnSpc>
                <a:spcPct val="100000"/>
              </a:lnSpc>
            </a:pPr>
            <a:r>
              <a:rPr lang="ru-RU" sz="4000" dirty="0">
                <a:solidFill>
                  <a:srgbClr val="323232"/>
                </a:solidFill>
                <a:effectLst>
                  <a:outerShdw blurRad="38100" dist="38100" dir="2700000" algn="tl">
                    <a:srgbClr val="000000">
                      <a:alpha val="43137"/>
                    </a:srgbClr>
                  </a:outerShdw>
                </a:effectLst>
              </a:rPr>
              <a:t>38.  Рента и пожизненное содержание с иждивением</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rmAutofit fontScale="55000" lnSpcReduction="2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800" b="1" dirty="0">
                <a:solidFill>
                  <a:prstClr val="black">
                    <a:lumMod val="50000"/>
                    <a:lumOff val="50000"/>
                  </a:prstClr>
                </a:solidFill>
              </a:rPr>
              <a:t>ГК РФ Статья </a:t>
            </a:r>
            <a:r>
              <a:rPr lang="ru-RU" sz="3200" b="1" dirty="0"/>
              <a:t>599</a:t>
            </a:r>
            <a:endParaRPr lang="ru-RU" dirty="0"/>
          </a:p>
          <a:p>
            <a:pPr marL="0" lvl="0" indent="0" algn="ctr">
              <a:buNone/>
            </a:pPr>
            <a:endParaRPr lang="ru-RU" b="1" dirty="0">
              <a:solidFill>
                <a:prstClr val="black">
                  <a:lumMod val="50000"/>
                  <a:lumOff val="50000"/>
                </a:prstClr>
              </a:solidFill>
            </a:endParaRPr>
          </a:p>
          <a:p>
            <a:r>
              <a:rPr lang="ru-RU" dirty="0"/>
              <a:t>Дело № </a:t>
            </a:r>
            <a:r>
              <a:rPr lang="ru-RU" dirty="0" smtClean="0"/>
              <a:t>А40-123456/2023</a:t>
            </a:r>
          </a:p>
          <a:p>
            <a:pPr mar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Иванов заключил с Петровой договор пожизненной ренты, по которому он передал ей в собственность свою квартиру, а Петрова обязалась выплачивать ему ежемесячную ренту в размере 15 000 рублей</a:t>
            </a:r>
            <a:r>
              <a:rPr lang="ru-RU" dirty="0" smtClean="0"/>
              <a:t>. </a:t>
            </a:r>
            <a:r>
              <a:rPr lang="ru-RU" dirty="0"/>
              <a:t>Иванов обратился в суд с иском о расторжении договора пожизненной ренты и возврате ему квартиры.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изучил доказательства по делу, в том числе договор ренты, свидетельские показания, письменные доказательства о невыплате ренты. </a:t>
            </a:r>
            <a:r>
              <a:rPr lang="ru-RU" dirty="0" smtClean="0"/>
              <a:t> </a:t>
            </a:r>
            <a:r>
              <a:rPr lang="ru-RU" dirty="0"/>
              <a:t>Суд удовлетворил иск Иванова, признал договор пожизненной ренты расторгнутым и обязал Петрову вернуть ему квартиру.</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Дело № А55-789101/2022 </a:t>
            </a:r>
            <a:endParaRPr lang="ru-RU" dirty="0" smtClean="0"/>
          </a:p>
          <a:p>
            <a:pPr mar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p>
          <a:p>
            <a:pPr marL="0" lvl="0" indent="0" algn="r">
              <a:buNone/>
            </a:pPr>
            <a:r>
              <a:rPr lang="ru-RU" dirty="0"/>
              <a:t>Сидорова заключила с сыном договор пожизненной ренты, по которому она передала ему в собственность свой дом. Петров обязался выплачивать ей ежемесячную ренту в размере 10 000 рублей, предоставлять ей проживание в отдельной комнате дома и оказывать её медицинское обслуживание</a:t>
            </a:r>
            <a:r>
              <a:rPr lang="ru-RU" dirty="0" smtClean="0"/>
              <a:t>. </a:t>
            </a:r>
            <a:r>
              <a:rPr lang="ru-RU" dirty="0"/>
              <a:t>Сидорова обратилась в суд с иском о расторжении договора пожизненной ренты и возврате ей дома.</a:t>
            </a:r>
            <a:r>
              <a:rPr lang="ru-RU" dirty="0" smtClean="0"/>
              <a:t> </a:t>
            </a:r>
            <a:r>
              <a:rPr lang="ru-RU" u="sng" dirty="0">
                <a:solidFill>
                  <a:prstClr val="black">
                    <a:lumMod val="50000"/>
                    <a:lumOff val="50000"/>
                  </a:prstClr>
                </a:solidFill>
              </a:rPr>
              <a:t>Судебные решения: </a:t>
            </a:r>
          </a:p>
          <a:p>
            <a:pPr marL="0" lvl="0" indent="0" algn="r">
              <a:buNone/>
            </a:pPr>
            <a:r>
              <a:rPr lang="ru-RU" dirty="0"/>
              <a:t>Суд изучил доказательства по делу, в том числе договор ренты, свидетельские показания, письменные доказательства о невыплате ренты и ограничении права Сидоровой на использование комнаты в доме. </a:t>
            </a:r>
            <a:r>
              <a:rPr lang="ru-RU" dirty="0" smtClean="0"/>
              <a:t> </a:t>
            </a:r>
            <a:r>
              <a:rPr lang="ru-RU" dirty="0"/>
              <a:t>Суд удовлетворил иск Сидоровой, признал договор пожизненной ренты расторгнутым и обязал Петрова вернуть ей дом.</a:t>
            </a:r>
          </a:p>
        </p:txBody>
      </p:sp>
    </p:spTree>
    <p:extLst>
      <p:ext uri="{BB962C8B-B14F-4D97-AF65-F5344CB8AC3E}">
        <p14:creationId xmlns:p14="http://schemas.microsoft.com/office/powerpoint/2010/main" val="3914415772"/>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39.  Аренда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lvl="0"/>
            <a:r>
              <a:rPr lang="ru-RU" dirty="0">
                <a:solidFill>
                  <a:prstClr val="black">
                    <a:lumMod val="50000"/>
                    <a:lumOff val="50000"/>
                  </a:prstClr>
                </a:solidFill>
              </a:rPr>
              <a:t>Объект: сфера договора </a:t>
            </a:r>
            <a:r>
              <a:rPr lang="ru-RU" dirty="0" smtClean="0">
                <a:solidFill>
                  <a:prstClr val="black">
                    <a:lumMod val="50000"/>
                    <a:lumOff val="50000"/>
                  </a:prstClr>
                </a:solidFill>
              </a:rPr>
              <a:t>аренды</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аренды (имущественного найма) арендодатель (</a:t>
            </a:r>
            <a:r>
              <a:rPr lang="ru-RU" dirty="0" err="1"/>
              <a:t>наймодатель</a:t>
            </a:r>
            <a:r>
              <a:rPr lang="ru-RU" dirty="0"/>
              <a:t>) обязуется предоставить арендатору (нанимателю) имущество за плату во временное владение и пользование или во временное пользование.</a:t>
            </a:r>
          </a:p>
          <a:p>
            <a:pPr marL="0" indent="0">
              <a:buNone/>
            </a:pPr>
            <a:r>
              <a:rPr lang="ru-RU" dirty="0"/>
              <a:t>Плоды, продукция и доходы, полученные арендатором в результате использования арендованного имущества в соответствии с договором, являются его собственностью</a:t>
            </a:r>
            <a:r>
              <a:rPr lang="ru-RU" dirty="0" smtClean="0"/>
              <a:t>.</a:t>
            </a:r>
          </a:p>
          <a:p>
            <a:pPr marL="0" indent="0">
              <a:buNone/>
            </a:pPr>
            <a:r>
              <a:rPr lang="ru-RU" dirty="0"/>
              <a:t>В аренду могут быть переданы земельные участки и другие обособленные природные объекты, предприятия и другие имущественные комплексы, здания, сооружения, оборудование, транспортные средства и другие вещи, которые не теряют своих натуральных свойств в процессе их использования (</a:t>
            </a:r>
            <a:r>
              <a:rPr lang="ru-RU" dirty="0" err="1"/>
              <a:t>непотребляемые</a:t>
            </a:r>
            <a:r>
              <a:rPr lang="ru-RU" dirty="0"/>
              <a:t> вещи</a:t>
            </a:r>
            <a:r>
              <a:rPr lang="ru-RU" dirty="0" smtClean="0"/>
              <a:t>).</a:t>
            </a:r>
          </a:p>
          <a:p>
            <a:pPr marL="0" indent="0">
              <a:buNone/>
            </a:pPr>
            <a:r>
              <a:rPr lang="ru-RU" dirty="0"/>
              <a:t>Право сдачи имущества в аренду принадлежит его собственнику. Арендодателями могут быть также лица, </a:t>
            </a:r>
            <a:r>
              <a:rPr lang="ru-RU" dirty="0" err="1"/>
              <a:t>управомоченные</a:t>
            </a:r>
            <a:r>
              <a:rPr lang="ru-RU" dirty="0"/>
              <a:t> законом или собственником сдавать имущество в аренду</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Физические лица, Юридические лица</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земельные </a:t>
            </a:r>
            <a:r>
              <a:rPr lang="ru-RU" dirty="0" smtClean="0"/>
              <a:t>участки, предприятия, </a:t>
            </a:r>
            <a:r>
              <a:rPr lang="ru-RU" dirty="0"/>
              <a:t>здания, сооружения, оборудование, транспортные средства и </a:t>
            </a:r>
            <a:r>
              <a:rPr lang="ru-RU" dirty="0" smtClean="0"/>
              <a:t>др</a:t>
            </a:r>
            <a:r>
              <a:rPr lang="ru-RU" dirty="0" smtClean="0">
                <a:solidFill>
                  <a:prstClr val="black">
                    <a:lumMod val="50000"/>
                    <a:lumOff val="50000"/>
                  </a:prstClr>
                </a:solidFill>
              </a:rPr>
              <a:t>.</a:t>
            </a:r>
            <a:endParaRPr lang="ru-RU" dirty="0">
              <a:solidFill>
                <a:prstClr val="black">
                  <a:lumMod val="50000"/>
                  <a:lumOff val="50000"/>
                </a:prstClr>
              </a:solidFill>
            </a:endParaRPr>
          </a:p>
          <a:p>
            <a:endParaRPr lang="ru-RU" dirty="0"/>
          </a:p>
          <a:p>
            <a:endParaRPr lang="ru-RU" dirty="0"/>
          </a:p>
        </p:txBody>
      </p:sp>
    </p:spTree>
    <p:extLst>
      <p:ext uri="{BB962C8B-B14F-4D97-AF65-F5344CB8AC3E}">
        <p14:creationId xmlns:p14="http://schemas.microsoft.com/office/powerpoint/2010/main" val="136900663"/>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39.  Аренда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lvl="0"/>
            <a:r>
              <a:rPr lang="ru-RU" sz="2800" dirty="0">
                <a:solidFill>
                  <a:prstClr val="black">
                    <a:lumMod val="50000"/>
                    <a:lumOff val="50000"/>
                  </a:prstClr>
                </a:solidFill>
              </a:rPr>
              <a:t>Объект</a:t>
            </a:r>
            <a:r>
              <a:rPr lang="ru-RU" sz="1800" dirty="0">
                <a:solidFill>
                  <a:prstClr val="black">
                    <a:lumMod val="50000"/>
                    <a:lumOff val="50000"/>
                  </a:prstClr>
                </a:solidFill>
              </a:rPr>
              <a:t>: </a:t>
            </a:r>
          </a:p>
          <a:p>
            <a:pPr marL="0" lvl="0" indent="0">
              <a:buNone/>
            </a:pPr>
            <a:r>
              <a:rPr lang="ru-RU" dirty="0">
                <a:solidFill>
                  <a:prstClr val="black">
                    <a:lumMod val="50000"/>
                    <a:lumOff val="50000"/>
                  </a:prstClr>
                </a:solidFill>
              </a:rPr>
              <a:t>Объектом является сфера договора ренты и пожизненного содержания с иждивением</a:t>
            </a:r>
          </a:p>
          <a:p>
            <a:pPr marL="0" lvl="0" indent="0">
              <a:buNone/>
            </a:pPr>
            <a:endParaRPr lang="ru-RU" sz="18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dirty="0"/>
          </a:p>
          <a:p>
            <a:pPr marL="0" indent="0">
              <a:buNone/>
            </a:pPr>
            <a:r>
              <a:rPr lang="ru-RU" dirty="0"/>
              <a:t>Договор аренды на срок более года, а если хотя бы одной из сторон договора является юридическое лицо, независимо от срока, должен быть заключен в письменной форме</a:t>
            </a:r>
            <a:r>
              <a:rPr lang="ru-RU" dirty="0" smtClean="0"/>
              <a:t>.</a:t>
            </a:r>
          </a:p>
          <a:p>
            <a:pPr marL="0" indent="0">
              <a:buNone/>
            </a:pPr>
            <a:r>
              <a:rPr lang="ru-RU" dirty="0"/>
              <a:t>Договор аренды заключается на срок, определенный договором.</a:t>
            </a:r>
          </a:p>
          <a:p>
            <a:pPr marL="0" indent="0">
              <a:buNone/>
            </a:pPr>
            <a:r>
              <a:rPr lang="ru-RU" dirty="0" smtClean="0"/>
              <a:t>Если </a:t>
            </a:r>
            <a:r>
              <a:rPr lang="ru-RU" dirty="0"/>
              <a:t>срок аренды в договоре не определен, договор аренды считается заключенным на неопределенный срок</a:t>
            </a:r>
            <a:r>
              <a:rPr lang="ru-RU" dirty="0" smtClean="0"/>
              <a:t>.</a:t>
            </a:r>
          </a:p>
          <a:p>
            <a:pPr marL="0" indent="0">
              <a:buNone/>
            </a:pPr>
            <a:r>
              <a:rPr lang="ru-RU" dirty="0"/>
              <a:t>Арендодатель отвечает за недостатки сданного в аренду имущества, полностью или частично препятствующие пользованию им, даже если во время заключения договора аренды он не знал об этих недостатках.</a:t>
            </a:r>
          </a:p>
          <a:p>
            <a:pPr marL="0" indent="0">
              <a:buNone/>
            </a:pPr>
            <a:r>
              <a:rPr lang="ru-RU" dirty="0"/>
              <a:t>При обнаружении таких недостатков арендатор вправе по своему выбору:</a:t>
            </a:r>
          </a:p>
          <a:p>
            <a:pPr>
              <a:buFont typeface="Courier New" pitchFamily="49" charset="0"/>
              <a:buChar char="o"/>
            </a:pPr>
            <a:r>
              <a:rPr lang="ru-RU" dirty="0"/>
              <a:t>потребовать от арендодателя либо безвозмездного устранения недостатков имущества, либо соразмерного уменьшения арендной платы, либо возмещения своих расходов на устранение недостатков имущества;</a:t>
            </a:r>
          </a:p>
          <a:p>
            <a:pPr>
              <a:buFont typeface="Courier New" pitchFamily="49" charset="0"/>
              <a:buChar char="o"/>
            </a:pPr>
            <a:r>
              <a:rPr lang="ru-RU" dirty="0"/>
              <a:t>непосредственно удержать сумму понесенных им расходов на устранение данных недостатков из арендной платы, предварительно уведомив об этом арендодателя;</a:t>
            </a:r>
          </a:p>
          <a:p>
            <a:pPr>
              <a:buFont typeface="Courier New" pitchFamily="49" charset="0"/>
              <a:buChar char="o"/>
            </a:pPr>
            <a:r>
              <a:rPr lang="ru-RU" dirty="0"/>
              <a:t>потребовать досрочного расторжения </a:t>
            </a:r>
            <a:r>
              <a:rPr lang="ru-RU" dirty="0" smtClean="0"/>
              <a:t>договора</a:t>
            </a:r>
          </a:p>
          <a:p>
            <a:pPr marL="0" indent="0">
              <a:buNone/>
            </a:pPr>
            <a:r>
              <a:rPr lang="ru-RU" dirty="0"/>
              <a:t>Арендатор обязан своевременно вносить плату за пользование имуществом (арендную плату).</a:t>
            </a:r>
          </a:p>
          <a:p>
            <a:pPr marL="0" indent="0">
              <a:buNone/>
            </a:pPr>
            <a:r>
              <a:rPr lang="ru-RU" dirty="0" smtClean="0"/>
              <a:t>Порядок</a:t>
            </a:r>
            <a:r>
              <a:rPr lang="ru-RU" dirty="0"/>
              <a:t>, условия и сроки внесения арендной платы определяются договором аренды. В случае, когда договором они не определены, считается, что установлены порядок, условия и сроки, обычно применяемые при аренде аналогичного имущества при сравнимых обстоятельствах..</a:t>
            </a:r>
          </a:p>
        </p:txBody>
      </p:sp>
    </p:spTree>
    <p:extLst>
      <p:ext uri="{BB962C8B-B14F-4D97-AF65-F5344CB8AC3E}">
        <p14:creationId xmlns:p14="http://schemas.microsoft.com/office/powerpoint/2010/main" val="1730370566"/>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39.  Аренда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62500" lnSpcReduction="20000"/>
          </a:bodyPr>
          <a:lstStyle/>
          <a:p>
            <a:pPr lvl="0"/>
            <a:r>
              <a:rPr lang="ru-RU" sz="3200" dirty="0">
                <a:solidFill>
                  <a:prstClr val="black">
                    <a:lumMod val="50000"/>
                    <a:lumOff val="50000"/>
                  </a:prstClr>
                </a:solidFill>
              </a:rPr>
              <a:t>Субъект</a:t>
            </a:r>
            <a:r>
              <a:rPr lang="ru-RU" dirty="0">
                <a:solidFill>
                  <a:prstClr val="black">
                    <a:lumMod val="50000"/>
                    <a:lumOff val="50000"/>
                  </a:prstClr>
                </a:solidFill>
              </a:rPr>
              <a:t>: </a:t>
            </a:r>
          </a:p>
          <a:p>
            <a:pPr lvl="0">
              <a:buFont typeface="Courier New" pitchFamily="49" charset="0"/>
              <a:buChar char="o"/>
            </a:pPr>
            <a:r>
              <a:rPr lang="ru-RU" sz="2200" dirty="0"/>
              <a:t>Физические лица: Оба арендодатель и арендатор могут быть физическими лицами. Например, человек может сдать свою квартиру в аренду другому человеку. </a:t>
            </a:r>
          </a:p>
          <a:p>
            <a:pPr lvl="0">
              <a:buFont typeface="Courier New" pitchFamily="49" charset="0"/>
              <a:buChar char="o"/>
            </a:pPr>
            <a:r>
              <a:rPr lang="ru-RU" sz="2200" dirty="0" smtClean="0"/>
              <a:t>Юридические </a:t>
            </a:r>
            <a:r>
              <a:rPr lang="ru-RU" sz="2200" dirty="0"/>
              <a:t>лица: И арендодателем, и арендатором может быть юридическое лицо. Например, компания может арендовать складское помещение у другой компании</a:t>
            </a:r>
            <a:r>
              <a:rPr lang="ru-RU" sz="2200" dirty="0" smtClean="0"/>
              <a:t>.</a:t>
            </a:r>
          </a:p>
          <a:p>
            <a:pPr marL="0" lvl="0" indent="0">
              <a:buNone/>
            </a:pPr>
            <a:r>
              <a:rPr lang="ru-RU" sz="2200" dirty="0" smtClean="0"/>
              <a:t>Встречаются </a:t>
            </a:r>
            <a:r>
              <a:rPr lang="ru-RU" sz="2200" dirty="0"/>
              <a:t>ситуации, когда арендодателем является физическое лицо, а арендатором — юридическое, и наоборот</a:t>
            </a:r>
            <a:r>
              <a:rPr lang="ru-RU" sz="2200" dirty="0" smtClean="0"/>
              <a:t>.</a:t>
            </a:r>
          </a:p>
          <a:p>
            <a:pPr lvl="0">
              <a:buFont typeface="Courier New" pitchFamily="49" charset="0"/>
              <a:buChar char="o"/>
            </a:pPr>
            <a:r>
              <a:rPr lang="ru-RU" sz="2200" dirty="0"/>
              <a:t>Арендодатель: Лицо, передающее имущество в аренду. </a:t>
            </a:r>
            <a:endParaRPr lang="ru-RU" sz="2200" dirty="0" smtClean="0"/>
          </a:p>
          <a:p>
            <a:pPr lvl="0">
              <a:buFont typeface="Courier New" pitchFamily="49" charset="0"/>
              <a:buChar char="o"/>
            </a:pPr>
            <a:r>
              <a:rPr lang="ru-RU" sz="2200" dirty="0" smtClean="0"/>
              <a:t>Арендатор</a:t>
            </a:r>
            <a:r>
              <a:rPr lang="ru-RU" sz="2200" dirty="0"/>
              <a:t>: Лицо, получающее имущество в аренду и использующее его в соответствии с договором</a:t>
            </a:r>
            <a:r>
              <a:rPr lang="ru-RU" sz="2200" dirty="0" smtClean="0"/>
              <a:t>.</a:t>
            </a:r>
          </a:p>
          <a:p>
            <a:pPr lvl="0">
              <a:buFont typeface="Courier New" pitchFamily="49" charset="0"/>
              <a:buChar char="o"/>
            </a:pPr>
            <a:endParaRPr lang="ru-RU" sz="2200" dirty="0">
              <a:solidFill>
                <a:prstClr val="black">
                  <a:lumMod val="50000"/>
                  <a:lumOff val="50000"/>
                </a:prstClr>
              </a:solidFill>
            </a:endParaRPr>
          </a:p>
          <a:p>
            <a:pPr lvl="0"/>
            <a:r>
              <a:rPr lang="ru-RU" sz="3200" dirty="0">
                <a:solidFill>
                  <a:prstClr val="black">
                    <a:lumMod val="50000"/>
                    <a:lumOff val="50000"/>
                  </a:prstClr>
                </a:solidFill>
              </a:rPr>
              <a:t>Субъективная сторона:</a:t>
            </a:r>
          </a:p>
          <a:p>
            <a:pPr marL="0" lvl="0" indent="0">
              <a:buNone/>
            </a:pPr>
            <a:r>
              <a:rPr lang="ru-RU" dirty="0"/>
              <a:t>Умысел </a:t>
            </a:r>
            <a:r>
              <a:rPr lang="ru-RU" dirty="0" smtClean="0"/>
              <a:t>означает</a:t>
            </a:r>
            <a:r>
              <a:rPr lang="ru-RU" dirty="0"/>
              <a:t>, что сторона договора совершает определенное действие, осознавая, что оно приведет к нарушению договора и желая этого результата. </a:t>
            </a:r>
          </a:p>
          <a:p>
            <a:pPr marL="0" lvl="0" indent="0">
              <a:buNone/>
            </a:pPr>
            <a:r>
              <a:rPr lang="ru-RU" i="1" dirty="0" smtClean="0"/>
              <a:t>Примеры</a:t>
            </a:r>
            <a:r>
              <a:rPr lang="ru-RU" dirty="0" smtClean="0"/>
              <a:t>: </a:t>
            </a:r>
          </a:p>
          <a:p>
            <a:pPr lvl="0">
              <a:buFont typeface="Courier New" pitchFamily="49" charset="0"/>
              <a:buChar char="o"/>
            </a:pPr>
            <a:r>
              <a:rPr lang="ru-RU" dirty="0" smtClean="0"/>
              <a:t>Арендатор </a:t>
            </a:r>
            <a:r>
              <a:rPr lang="ru-RU" dirty="0"/>
              <a:t>умышленно портит имущество, зная, что это нарушение условий договора. </a:t>
            </a:r>
          </a:p>
          <a:p>
            <a:pPr lvl="0">
              <a:buFont typeface="Courier New" pitchFamily="49" charset="0"/>
              <a:buChar char="o"/>
            </a:pPr>
            <a:r>
              <a:rPr lang="ru-RU" dirty="0" smtClean="0"/>
              <a:t>Арендодатель </a:t>
            </a:r>
            <a:r>
              <a:rPr lang="ru-RU" dirty="0"/>
              <a:t>умышленно не предоставляет арендатору необходимые услуги, зная, что это нарушает договор.</a:t>
            </a:r>
          </a:p>
          <a:p>
            <a:pPr marL="0" lvl="0" indent="0">
              <a:buNone/>
            </a:pPr>
            <a:r>
              <a:rPr lang="ru-RU" dirty="0" smtClean="0"/>
              <a:t>Неосторожность </a:t>
            </a:r>
            <a:r>
              <a:rPr lang="ru-RU" dirty="0"/>
              <a:t>означает, что сторона договора совершает действие, которое приводит к нарушению договора, но не желает этого результата и не предвидит его </a:t>
            </a:r>
            <a:r>
              <a:rPr lang="ru-RU" dirty="0" smtClean="0"/>
              <a:t>наступления. </a:t>
            </a:r>
          </a:p>
          <a:p>
            <a:pPr marL="0" indent="0">
              <a:buNone/>
            </a:pPr>
            <a:r>
              <a:rPr lang="ru-RU" i="1" dirty="0"/>
              <a:t>Примеры</a:t>
            </a:r>
            <a:r>
              <a:rPr lang="ru-RU" dirty="0"/>
              <a:t>: </a:t>
            </a:r>
          </a:p>
          <a:p>
            <a:pPr lvl="0">
              <a:buFont typeface="Courier New" pitchFamily="49" charset="0"/>
              <a:buChar char="o"/>
            </a:pPr>
            <a:r>
              <a:rPr lang="ru-RU" dirty="0"/>
              <a:t>Арендатор небрежно использует имущество, что приводит к его порче (например, не закрывает кран, в результате чего затапливает квартиру). </a:t>
            </a:r>
          </a:p>
          <a:p>
            <a:pPr lvl="0">
              <a:buFont typeface="Courier New" pitchFamily="49" charset="0"/>
              <a:buChar char="o"/>
            </a:pPr>
            <a:r>
              <a:rPr lang="ru-RU" dirty="0" smtClean="0"/>
              <a:t>Арендодатель </a:t>
            </a:r>
            <a:r>
              <a:rPr lang="ru-RU" dirty="0"/>
              <a:t>не проверяет исправность оборудования, в результате чего происходит авария, и арендатор не может пользоваться имуществом.</a:t>
            </a:r>
          </a:p>
        </p:txBody>
      </p:sp>
    </p:spTree>
    <p:extLst>
      <p:ext uri="{BB962C8B-B14F-4D97-AF65-F5344CB8AC3E}">
        <p14:creationId xmlns:p14="http://schemas.microsoft.com/office/powerpoint/2010/main" val="3297438869"/>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39.  Аренда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80728"/>
            <a:ext cx="9144000" cy="5877272"/>
          </a:xfrm>
        </p:spPr>
        <p:txBody>
          <a:bodyPr>
            <a:normAutofit fontScale="55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 А40-156789/2023 </a:t>
            </a:r>
            <a:endParaRPr lang="ru-RU" dirty="0" smtClean="0"/>
          </a:p>
          <a:p>
            <a:pPr marL="0" indent="0">
              <a:buNone/>
            </a:pPr>
            <a:r>
              <a:rPr lang="ru-RU" u="sng" dirty="0" smtClean="0"/>
              <a:t>Суть </a:t>
            </a:r>
            <a:r>
              <a:rPr lang="ru-RU" u="sng" dirty="0"/>
              <a:t>спора: </a:t>
            </a:r>
          </a:p>
          <a:p>
            <a:pPr marL="0" indent="0">
              <a:buNone/>
            </a:pPr>
            <a:r>
              <a:rPr lang="ru-RU" dirty="0"/>
              <a:t>ООО "Альфа" арендовало у Иванова складское помещение для хранения товаров. В договоре аренды было указано, что арендатор обязан содержать склад в надлежащем состоянии и обеспечивать пожарную безопасность</a:t>
            </a:r>
            <a:r>
              <a:rPr lang="ru-RU" dirty="0" smtClean="0"/>
              <a:t>.</a:t>
            </a:r>
            <a:r>
              <a:rPr lang="ru-RU" dirty="0"/>
              <a:t> В результате пожара на складе, возникшего по вине арендатора, был нанесен значительный ущерб имуществу. Иванов обратился в суд с иском к ООО "Альфа" о взыскании ущерба, считая, что пожар произошел из-за нарушения арендатором условий договора о безопасности. </a:t>
            </a:r>
            <a:endParaRPr lang="ru-RU" dirty="0" smtClean="0"/>
          </a:p>
          <a:p>
            <a:pPr marL="0" indent="0">
              <a:buNone/>
            </a:pPr>
            <a:r>
              <a:rPr lang="ru-RU" u="sng" dirty="0" smtClean="0"/>
              <a:t>Судебные </a:t>
            </a:r>
            <a:r>
              <a:rPr lang="ru-RU" u="sng" dirty="0"/>
              <a:t>решения:</a:t>
            </a:r>
          </a:p>
          <a:p>
            <a:pPr marL="0" indent="0">
              <a:buNone/>
            </a:pPr>
            <a:r>
              <a:rPr lang="ru-RU" dirty="0"/>
              <a:t>Суд изучил доказательства по делу, в том числе договор аренды, акт о пожаре, свидетельские показания, экспертизу пожарной безопасности. </a:t>
            </a:r>
            <a:r>
              <a:rPr lang="ru-RU" dirty="0" smtClean="0"/>
              <a:t>Суд </a:t>
            </a:r>
            <a:r>
              <a:rPr lang="ru-RU" dirty="0"/>
              <a:t>признал ООО "Альфа" ответственным за возникновение пожара и взыскал с него ущерб, так как арендатор не обеспечил надлежащую пожарную безопасность. Суд учёл в решении тот факт, что арендатор не проводил регулярные проверки пожарной сигнализации и не обеспечил соответствующее хранение огнеопасных материалов. </a:t>
            </a:r>
            <a:endParaRPr lang="ru-RU" dirty="0" smtClean="0"/>
          </a:p>
          <a:p>
            <a:pPr marL="0" indent="0">
              <a:buNone/>
            </a:pPr>
            <a:endParaRPr lang="ru-RU" u="sng" dirty="0"/>
          </a:p>
          <a:p>
            <a:pPr marL="0" indent="0">
              <a:buNone/>
            </a:pPr>
            <a:endParaRPr lang="ru-RU" u="sng" dirty="0"/>
          </a:p>
          <a:p>
            <a:pPr algn="r"/>
            <a:r>
              <a:rPr lang="ru-RU" dirty="0"/>
              <a:t>Дело № </a:t>
            </a:r>
            <a:r>
              <a:rPr lang="ru-RU" dirty="0" smtClean="0"/>
              <a:t>А76-34567/2022</a:t>
            </a:r>
          </a:p>
          <a:p>
            <a:pPr marL="0" indent="0" algn="r">
              <a:buNone/>
            </a:pPr>
            <a:r>
              <a:rPr lang="ru-RU" u="sng" dirty="0" smtClean="0"/>
              <a:t>Суть </a:t>
            </a:r>
            <a:r>
              <a:rPr lang="ru-RU" u="sng" dirty="0"/>
              <a:t>спора: </a:t>
            </a:r>
            <a:endParaRPr lang="ru-RU" dirty="0"/>
          </a:p>
          <a:p>
            <a:pPr marL="0" indent="0" algn="r">
              <a:buNone/>
            </a:pPr>
            <a:r>
              <a:rPr lang="ru-RU" dirty="0"/>
              <a:t>ООО "</a:t>
            </a:r>
            <a:r>
              <a:rPr lang="ru-RU" dirty="0" err="1"/>
              <a:t>СтройИнвест</a:t>
            </a:r>
            <a:r>
              <a:rPr lang="ru-RU" dirty="0"/>
              <a:t>" арендовало у Ивановой земельный участок для строительства жилого дома. В договоре аренды было указано, что арендатор обязан начать строительство в течение года с момента заключения договора и завершить строительство в течение трех лет. </a:t>
            </a:r>
            <a:r>
              <a:rPr lang="ru-RU" dirty="0" smtClean="0"/>
              <a:t>ООО </a:t>
            </a:r>
            <a:r>
              <a:rPr lang="ru-RU" dirty="0"/>
              <a:t>"</a:t>
            </a:r>
            <a:r>
              <a:rPr lang="ru-RU" dirty="0" err="1"/>
              <a:t>СтройИнвест</a:t>
            </a:r>
            <a:r>
              <a:rPr lang="ru-RU" dirty="0"/>
              <a:t>" не начало строительство в установленный срок, мотивируя это нехваткой финансирования. Иванова обратилась в суд с иском о расторжении договора аренды и освобождении земельного участка.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изучил доказательства по делу, в том числе договор аренды, письменные доказательства о невыполнении арендатором условий договора, свидетельские показания. </a:t>
            </a:r>
            <a:r>
              <a:rPr lang="ru-RU" dirty="0" smtClean="0"/>
              <a:t>Суд </a:t>
            </a:r>
            <a:r>
              <a:rPr lang="ru-RU" dirty="0"/>
              <a:t>удовлетворил иск Ивановой, признал договор аренды расторгнутым и обязал ООО "</a:t>
            </a:r>
            <a:r>
              <a:rPr lang="ru-RU" dirty="0" err="1"/>
              <a:t>СтройИнвест</a:t>
            </a:r>
            <a:r>
              <a:rPr lang="ru-RU" dirty="0"/>
              <a:t>" освободить земельный участок. Суд учёл, что арендатор грубо нарушил условия договора, не начав строительство в установленный срок. </a:t>
            </a:r>
          </a:p>
        </p:txBody>
      </p:sp>
    </p:spTree>
    <p:extLst>
      <p:ext uri="{BB962C8B-B14F-4D97-AF65-F5344CB8AC3E}">
        <p14:creationId xmlns:p14="http://schemas.microsoft.com/office/powerpoint/2010/main" val="2154334677"/>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39.  Аренда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buNone/>
            </a:pPr>
            <a:r>
              <a:rPr lang="ru-RU" sz="2900" b="1" dirty="0"/>
              <a:t>ГК РФ Статья 612. Ответственность арендодателя за недостатки сданного в аренду </a:t>
            </a:r>
            <a:r>
              <a:rPr lang="ru-RU" sz="2900" b="1" dirty="0" smtClean="0"/>
              <a:t>имущества</a:t>
            </a:r>
          </a:p>
          <a:p>
            <a:r>
              <a:rPr lang="ru-RU" sz="2500" u="sng" dirty="0" smtClean="0">
                <a:solidFill>
                  <a:prstClr val="black">
                    <a:lumMod val="50000"/>
                    <a:lumOff val="50000"/>
                  </a:prstClr>
                </a:solidFill>
              </a:rPr>
              <a:t>Объект</a:t>
            </a:r>
            <a:r>
              <a:rPr lang="ru-RU" dirty="0">
                <a:solidFill>
                  <a:prstClr val="black">
                    <a:lumMod val="50000"/>
                    <a:lumOff val="50000"/>
                  </a:prstClr>
                </a:solidFill>
              </a:rPr>
              <a:t>: Сфера </a:t>
            </a:r>
            <a:r>
              <a:rPr lang="ru-RU" dirty="0" smtClean="0">
                <a:solidFill>
                  <a:prstClr val="black">
                    <a:lumMod val="50000"/>
                    <a:lumOff val="50000"/>
                  </a:prstClr>
                </a:solidFill>
              </a:rPr>
              <a:t>ответственности </a:t>
            </a:r>
            <a:r>
              <a:rPr lang="ru-RU" dirty="0">
                <a:solidFill>
                  <a:prstClr val="black">
                    <a:lumMod val="50000"/>
                    <a:lumOff val="50000"/>
                  </a:prstClr>
                </a:solidFill>
              </a:rPr>
              <a:t>арендодателя за недостатки сданного в аренду имущества</a:t>
            </a:r>
          </a:p>
          <a:p>
            <a:r>
              <a:rPr lang="ru-RU" u="sng" dirty="0" smtClean="0">
                <a:solidFill>
                  <a:prstClr val="black">
                    <a:lumMod val="50000"/>
                    <a:lumOff val="50000"/>
                  </a:prstClr>
                </a:solidFill>
              </a:rPr>
              <a:t>Объективная </a:t>
            </a:r>
            <a:r>
              <a:rPr lang="ru-RU" u="sng" dirty="0">
                <a:solidFill>
                  <a:prstClr val="black">
                    <a:lumMod val="50000"/>
                    <a:lumOff val="50000"/>
                  </a:prstClr>
                </a:solidFill>
              </a:rPr>
              <a:t>сторона: </a:t>
            </a:r>
          </a:p>
          <a:p>
            <a:pPr marL="0" indent="0">
              <a:buNone/>
            </a:pPr>
            <a:r>
              <a:rPr lang="ru-RU" dirty="0"/>
              <a:t>Арендодатель отвечает за недостатки сданного в аренду имущества, полностью или частично препятствующие пользованию им, даже если во время заключения договора аренды он не знал об этих недостатках.</a:t>
            </a:r>
          </a:p>
          <a:p>
            <a:pPr marL="0" indent="0">
              <a:buNone/>
            </a:pPr>
            <a:r>
              <a:rPr lang="ru-RU" dirty="0"/>
              <a:t>При обнаружении таких недостатков арендатор вправе по своему выбору:</a:t>
            </a:r>
          </a:p>
          <a:p>
            <a:pPr>
              <a:buFont typeface="Courier New" pitchFamily="49" charset="0"/>
              <a:buChar char="o"/>
            </a:pPr>
            <a:r>
              <a:rPr lang="ru-RU" dirty="0"/>
              <a:t>потребовать от арендодателя либо безвозмездного устранения недостатков имущества, либо соразмерного уменьшения арендной платы, либо возмещения своих расходов на устранение недостатков имущества;</a:t>
            </a:r>
          </a:p>
          <a:p>
            <a:pPr>
              <a:buFont typeface="Courier New" pitchFamily="49" charset="0"/>
              <a:buChar char="o"/>
            </a:pPr>
            <a:r>
              <a:rPr lang="ru-RU" dirty="0"/>
              <a:t>непосредственно удержать сумму понесенных им расходов на устранение данных недостатков из арендной платы, предварительно уведомив об этом арендодателя;</a:t>
            </a:r>
          </a:p>
          <a:p>
            <a:pPr>
              <a:buFont typeface="Courier New" pitchFamily="49" charset="0"/>
              <a:buChar char="o"/>
            </a:pPr>
            <a:r>
              <a:rPr lang="ru-RU" dirty="0"/>
              <a:t>потребовать досрочного расторжения договора</a:t>
            </a:r>
            <a:r>
              <a:rPr lang="ru-RU" dirty="0" smtClean="0"/>
              <a:t>.</a:t>
            </a:r>
          </a:p>
          <a:p>
            <a:r>
              <a:rPr lang="ru-RU" u="sng" dirty="0" smtClean="0">
                <a:solidFill>
                  <a:prstClr val="black">
                    <a:lumMod val="50000"/>
                    <a:lumOff val="50000"/>
                  </a:prstClr>
                </a:solidFill>
              </a:rPr>
              <a:t>Субъект</a:t>
            </a:r>
            <a:r>
              <a:rPr lang="ru-RU" u="sng" dirty="0">
                <a:solidFill>
                  <a:prstClr val="black">
                    <a:lumMod val="50000"/>
                    <a:lumOff val="50000"/>
                  </a:prstClr>
                </a:solidFill>
              </a:rPr>
              <a:t>: </a:t>
            </a:r>
          </a:p>
          <a:p>
            <a:pPr lvl="0">
              <a:buFont typeface="Courier New" pitchFamily="49" charset="0"/>
              <a:buChar char="o"/>
            </a:pPr>
            <a:r>
              <a:rPr lang="ru-RU" dirty="0"/>
              <a:t>Арендодатель: Лицо, которое передаёт имущество в аренду. </a:t>
            </a:r>
          </a:p>
          <a:p>
            <a:pPr lvl="0">
              <a:buFont typeface="Courier New" pitchFamily="49" charset="0"/>
              <a:buChar char="o"/>
            </a:pPr>
            <a:r>
              <a:rPr lang="ru-RU" dirty="0" smtClean="0"/>
              <a:t>Арендатор</a:t>
            </a:r>
            <a:r>
              <a:rPr lang="ru-RU" dirty="0"/>
              <a:t>: Лицо, которое получает имущество в аренду</a:t>
            </a:r>
            <a:r>
              <a:rPr lang="ru-RU" dirty="0" smtClean="0"/>
              <a:t>.</a:t>
            </a:r>
          </a:p>
          <a:p>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a:buFont typeface="Courier New" pitchFamily="49" charset="0"/>
              <a:buChar char="o"/>
            </a:pPr>
            <a:r>
              <a:rPr lang="ru-RU" dirty="0"/>
              <a:t>Умысел- Арендодатель знал о недостатках имущества, но умышленно скрыл их от арендатора при заключении договора аренды.</a:t>
            </a:r>
          </a:p>
          <a:p>
            <a:pPr marL="0" indent="0">
              <a:buNone/>
            </a:pPr>
            <a:r>
              <a:rPr lang="ru-RU" i="1" dirty="0"/>
              <a:t>Пример:</a:t>
            </a:r>
          </a:p>
          <a:p>
            <a:pPr marL="0" indent="0">
              <a:buNone/>
            </a:pPr>
            <a:r>
              <a:rPr lang="ru-RU" dirty="0"/>
              <a:t>Арендодатель знал, что крыша здания течет, но не сообщил об этом арендатору, чтобы сдать имущество в аренду по более высокой цене</a:t>
            </a:r>
            <a:r>
              <a:rPr lang="ru-RU" dirty="0" smtClean="0"/>
              <a:t>.</a:t>
            </a:r>
          </a:p>
          <a:p>
            <a:pPr>
              <a:buFont typeface="Courier New" pitchFamily="49" charset="0"/>
              <a:buChar char="o"/>
            </a:pPr>
            <a:r>
              <a:rPr lang="ru-RU" dirty="0" smtClean="0"/>
              <a:t>Неосторожность </a:t>
            </a:r>
            <a:r>
              <a:rPr lang="ru-RU" dirty="0"/>
              <a:t>- Арендодатель не знал о недостатках имущества или не мог их предвидеть, но должен был знать о них при надлежащей проверке имущества.</a:t>
            </a:r>
          </a:p>
          <a:p>
            <a:pPr marL="0" indent="0">
              <a:buNone/>
            </a:pPr>
            <a:r>
              <a:rPr lang="ru-RU" i="1" dirty="0"/>
              <a:t>Пример:</a:t>
            </a:r>
          </a:p>
          <a:p>
            <a:pPr marL="0" indent="0">
              <a:buNone/>
            </a:pPr>
            <a:r>
              <a:rPr lang="ru-RU" dirty="0"/>
              <a:t>Ненадлежащее содержание: Арендодатель не провел проверку системы отопления перед сдачей имущества в аренду, в результате чего она вышла из строя в зимнее время</a:t>
            </a:r>
            <a:r>
              <a:rPr lang="ru-RU" dirty="0" smtClean="0"/>
              <a:t>.</a:t>
            </a:r>
          </a:p>
          <a:p>
            <a:pPr lvl="0"/>
            <a:r>
              <a:rPr lang="ru-RU" u="sng" dirty="0" smtClean="0"/>
              <a:t>Предмет</a:t>
            </a:r>
            <a:r>
              <a:rPr lang="ru-RU" dirty="0"/>
              <a:t>: земельные участки, предприятия, здания, сооружения, оборудование, транспортные средства и др</a:t>
            </a:r>
            <a:r>
              <a:rPr lang="ru-RU" dirty="0">
                <a:solidFill>
                  <a:prstClr val="black">
                    <a:lumMod val="50000"/>
                    <a:lumOff val="50000"/>
                  </a:prstClr>
                </a:solidFill>
              </a:rPr>
              <a:t>.</a:t>
            </a:r>
          </a:p>
          <a:p>
            <a:endParaRPr lang="ru-RU" dirty="0"/>
          </a:p>
          <a:p>
            <a:endParaRPr lang="ru-RU" dirty="0"/>
          </a:p>
          <a:p>
            <a:endParaRPr lang="ru-RU" dirty="0"/>
          </a:p>
          <a:p>
            <a:endParaRPr lang="ru-RU" dirty="0"/>
          </a:p>
        </p:txBody>
      </p:sp>
    </p:spTree>
    <p:extLst>
      <p:ext uri="{BB962C8B-B14F-4D97-AF65-F5344CB8AC3E}">
        <p14:creationId xmlns:p14="http://schemas.microsoft.com/office/powerpoint/2010/main" val="2771016142"/>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39.  Аренда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buNone/>
            </a:pPr>
            <a:r>
              <a:rPr lang="ru-RU" sz="2500" b="1" dirty="0"/>
              <a:t>ГК РФ Статья 612. Ответственность арендодателя за недостатки сданного в аренду имущества</a:t>
            </a:r>
          </a:p>
          <a:p>
            <a:r>
              <a:rPr lang="ru-RU" dirty="0"/>
              <a:t>Ответственность за недостатки имущества, передаваемого по договору аренды, возлагается на арендодателя, поскольку арендодатель как собственник либо лицо, им уполномоченное, обязано поддерживать имущество в надлежащем состоянии, то есть в состоянии, соответствующем его назначению.</a:t>
            </a:r>
          </a:p>
          <a:p>
            <a:r>
              <a:rPr lang="ru-RU" dirty="0"/>
              <a:t>В случае если арендодатель передал арендатору имущество с недостатками, даже несмотря на то, что он не знал об их наличии при передаче имущества арендатору, за недостатки такого имущества отвечает он. При этом ответственность за указанные недостатки в отношении арендодателя наступает только в том случае, если эти недостатки полностью либо частично препятствуют возможности использования имущества. Невозможность использования имущества, исходя из материалов судебной практики, означает невозможность его использования по целевому назначению (например, арендуемое помещение не соответствует санитарно-эпидемиологическим нормам).</a:t>
            </a:r>
          </a:p>
          <a:p>
            <a:r>
              <a:rPr lang="ru-RU" dirty="0"/>
              <a:t>В целях защиты своих прав арендатору предоставляется возможность реализовать следующие права:</a:t>
            </a:r>
          </a:p>
          <a:p>
            <a:pPr marL="0" indent="0">
              <a:buNone/>
            </a:pPr>
            <a:r>
              <a:rPr lang="ru-RU" dirty="0"/>
              <a:t>- предъявить требование безвозмездного устранения недостатков имущества;</a:t>
            </a:r>
          </a:p>
          <a:p>
            <a:pPr marL="0" indent="0">
              <a:buNone/>
            </a:pPr>
            <a:r>
              <a:rPr lang="ru-RU" dirty="0"/>
              <a:t>- предъявить требование о соразмерном уменьшении арендной платы;</a:t>
            </a:r>
          </a:p>
          <a:p>
            <a:pPr marL="0" indent="0">
              <a:buNone/>
            </a:pPr>
            <a:r>
              <a:rPr lang="ru-RU" dirty="0"/>
              <a:t>- предъявить требование о возмещении своих расходов на устранение недостатков имущества;</a:t>
            </a:r>
          </a:p>
          <a:p>
            <a:pPr marL="0" indent="0">
              <a:buNone/>
            </a:pPr>
            <a:r>
              <a:rPr lang="ru-RU" dirty="0"/>
              <a:t>- непосредственно удержать сумму понесенных им расходов на устранение данных недостатков из арендной платы, предварительно уведомив об этом арендодателя;</a:t>
            </a:r>
          </a:p>
          <a:p>
            <a:pPr marL="0" indent="0">
              <a:buNone/>
            </a:pPr>
            <a:r>
              <a:rPr lang="ru-RU" dirty="0"/>
              <a:t>- потребовать досрочного расторжения договора.</a:t>
            </a:r>
          </a:p>
          <a:p>
            <a:r>
              <a:rPr lang="ru-RU" dirty="0"/>
              <a:t>При этом обязательным условием для реализации вышеуказанных прав арендатора является предварительное уведомление о таких недостатках арендодателя. Только в этом случае, как следует из материалов судебной практики, арендатор может предъявить любое из вышеуказанных прав.</a:t>
            </a:r>
          </a:p>
          <a:p>
            <a:r>
              <a:rPr lang="ru-RU" dirty="0"/>
              <a:t>В этом случае арендодателю предоставлены следующие права:</a:t>
            </a:r>
          </a:p>
          <a:p>
            <a:pPr marL="0" indent="0">
              <a:buNone/>
            </a:pPr>
            <a:r>
              <a:rPr lang="ru-RU" dirty="0"/>
              <a:t>- произвести замену предоставленного арендатору имущества другим аналогичным имуществом, находящимся в надлежащем состоянии;</a:t>
            </a:r>
          </a:p>
          <a:p>
            <a:pPr marL="0" indent="0">
              <a:buNone/>
            </a:pPr>
            <a:r>
              <a:rPr lang="ru-RU" dirty="0"/>
              <a:t>- безвозмездно устранить недостатки имущества. Однако в этом случае, если такое устранение не повлечет за собой полного возмещения расходов, понесенных арендатором, арендодатель обязан будет полностью возместить непокрытую часть убытков.</a:t>
            </a:r>
          </a:p>
          <a:p>
            <a:r>
              <a:rPr lang="ru-RU" dirty="0"/>
              <a:t>Арендодатель имеет право на защиту своих прав в случае передачи им имущества с недостатками, которые были либо оговорены при заключении договора аренды, либо были заранее известны арендатору, либо могли быть им обнаружены при заключении договора аренды. В этом случае арендодатель освобождается от ответственности за передачу в аренду имущества с недостатками.</a:t>
            </a:r>
          </a:p>
          <a:p>
            <a:endParaRPr lang="ru-RU" dirty="0"/>
          </a:p>
        </p:txBody>
      </p:sp>
    </p:spTree>
    <p:extLst>
      <p:ext uri="{BB962C8B-B14F-4D97-AF65-F5344CB8AC3E}">
        <p14:creationId xmlns:p14="http://schemas.microsoft.com/office/powerpoint/2010/main" val="2548997246"/>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39.  Аренда</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55000" lnSpcReduction="2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800" b="1" dirty="0">
                <a:solidFill>
                  <a:prstClr val="black">
                    <a:lumMod val="50000"/>
                    <a:lumOff val="50000"/>
                  </a:prstClr>
                </a:solidFill>
              </a:rPr>
              <a:t>ГК РФ Статья </a:t>
            </a:r>
            <a:r>
              <a:rPr lang="ru-RU" sz="3200" b="1" dirty="0"/>
              <a:t>612</a:t>
            </a:r>
            <a:endParaRPr lang="ru-RU" dirty="0"/>
          </a:p>
          <a:p>
            <a:pPr marL="0" lvl="0" indent="0" algn="ctr">
              <a:buNone/>
            </a:pPr>
            <a:endParaRPr lang="ru-RU" b="1" dirty="0">
              <a:solidFill>
                <a:prstClr val="black">
                  <a:lumMod val="50000"/>
                  <a:lumOff val="50000"/>
                </a:prstClr>
              </a:solidFill>
            </a:endParaRPr>
          </a:p>
          <a:p>
            <a:r>
              <a:rPr lang="ru-RU" dirty="0"/>
              <a:t>Неисправность вентиляции (умышленное скрытие) </a:t>
            </a:r>
            <a:endParaRPr lang="ru-RU" dirty="0" smtClean="0"/>
          </a:p>
          <a:p>
            <a:pPr mar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Арендатор (ООО "Ромашка") заключил договор аренды офисного помещения. Сразу после заселения была обнаружена неисправность системы вентиляции, которая не работала правильно и создавала некомфортные условия для работы. ООО "Ромашка" обратилось в суд с иском к арендодателю (Иванов Иван Иванович) о расторжении договора аренды и возмещении убытков.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smtClean="0"/>
              <a:t>Суд </a:t>
            </a:r>
            <a:r>
              <a:rPr lang="ru-RU" dirty="0"/>
              <a:t>установил, что Иванов Иван Иванович знал о неисправности вентиляции до заключения договора, но умышленно скрыл ее от арендатора. Суд признал арендодателя ответственным за ущерб, нанесенный арендатору из-за неисправной вентиляции, и расторг договор аренды. </a:t>
            </a:r>
            <a:br>
              <a:rPr lang="ru-RU" dirty="0"/>
            </a:b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Некачественное ремонты (неосторожность</a:t>
            </a:r>
            <a:r>
              <a:rPr lang="ru-RU" dirty="0" smtClean="0"/>
              <a:t>)</a:t>
            </a:r>
          </a:p>
          <a:p>
            <a:pPr marL="0" indent="0" algn="r">
              <a:buNone/>
            </a:pPr>
            <a:r>
              <a:rPr lang="ru-RU" u="sng" dirty="0">
                <a:solidFill>
                  <a:prstClr val="black">
                    <a:lumMod val="50000"/>
                    <a:lumOff val="50000"/>
                  </a:prstClr>
                </a:solidFill>
              </a:rPr>
              <a:t>Суть спора: </a:t>
            </a:r>
            <a:r>
              <a:rPr lang="ru-RU" dirty="0" smtClean="0"/>
              <a:t> </a:t>
            </a:r>
          </a:p>
          <a:p>
            <a:pPr marL="0" indent="0" algn="r">
              <a:buNone/>
            </a:pPr>
            <a:r>
              <a:rPr lang="ru-RU" dirty="0"/>
              <a:t>Арендатор (Петров Петр Петрович) заключил договор аренды коммерческого помещения с обещанием арендодателя (ООО "</a:t>
            </a:r>
            <a:r>
              <a:rPr lang="ru-RU" dirty="0" err="1"/>
              <a:t>СтройРемонт</a:t>
            </a:r>
            <a:r>
              <a:rPr lang="ru-RU" dirty="0"/>
              <a:t>") провести ремонт помещения до заселения. После заселения Петров обнаружил, что ремонт выполнен некачественно - не работала электропроводка, были дефекты отделки. Петров обратился в суд с иском к ООО "</a:t>
            </a:r>
            <a:r>
              <a:rPr lang="ru-RU" dirty="0" err="1"/>
              <a:t>СтройРемонт</a:t>
            </a:r>
            <a:r>
              <a:rPr lang="ru-RU" dirty="0"/>
              <a:t>" о устранении недостатков и возмещении убытков. </a:t>
            </a:r>
            <a:endParaRPr lang="ru-RU" dirty="0" smtClean="0"/>
          </a:p>
          <a:p>
            <a:pPr mar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установил, что ООО "</a:t>
            </a:r>
            <a:r>
              <a:rPr lang="ru-RU" dirty="0" err="1"/>
              <a:t>СтройРемонт</a:t>
            </a:r>
            <a:r>
              <a:rPr lang="ru-RU" dirty="0"/>
              <a:t>" не провело надлежащую проверку качества выполненных ремонтных работ, что является неосторожностью. Суд обязал ООО "</a:t>
            </a:r>
            <a:r>
              <a:rPr lang="ru-RU" dirty="0" err="1"/>
              <a:t>СтройРемонт</a:t>
            </a:r>
            <a:r>
              <a:rPr lang="ru-RU" dirty="0"/>
              <a:t>" устранить недостатки ремонта и возместить ущерб, причиненный Петрову.</a:t>
            </a:r>
          </a:p>
        </p:txBody>
      </p:sp>
    </p:spTree>
    <p:extLst>
      <p:ext uri="{BB962C8B-B14F-4D97-AF65-F5344CB8AC3E}">
        <p14:creationId xmlns:p14="http://schemas.microsoft.com/office/powerpoint/2010/main" val="1817066903"/>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40.  Наем жилого помещения</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92500" lnSpcReduction="20000"/>
          </a:bodyPr>
          <a:lstStyle/>
          <a:p>
            <a:pPr lvl="0"/>
            <a:r>
              <a:rPr lang="ru-RU" dirty="0">
                <a:solidFill>
                  <a:prstClr val="black">
                    <a:lumMod val="50000"/>
                    <a:lumOff val="50000"/>
                  </a:prstClr>
                </a:solidFill>
              </a:rPr>
              <a:t>Объект: сфера договора </a:t>
            </a:r>
            <a:r>
              <a:rPr lang="ru-RU" dirty="0" smtClean="0">
                <a:solidFill>
                  <a:prstClr val="black">
                    <a:lumMod val="50000"/>
                    <a:lumOff val="50000"/>
                  </a:prstClr>
                </a:solidFill>
              </a:rPr>
              <a:t>найма </a:t>
            </a:r>
            <a:r>
              <a:rPr lang="ru-RU" dirty="0">
                <a:solidFill>
                  <a:prstClr val="black">
                    <a:lumMod val="50000"/>
                    <a:lumOff val="50000"/>
                  </a:prstClr>
                </a:solidFill>
              </a:rPr>
              <a:t>жилого </a:t>
            </a:r>
            <a:r>
              <a:rPr lang="ru-RU" dirty="0" smtClean="0">
                <a:solidFill>
                  <a:prstClr val="black">
                    <a:lumMod val="50000"/>
                    <a:lumOff val="50000"/>
                  </a:prstClr>
                </a:solidFill>
              </a:rPr>
              <a:t>помещения</a:t>
            </a:r>
          </a:p>
          <a:p>
            <a:pPr lvl="0"/>
            <a:endParaRPr lang="ru-RU" dirty="0" smtClean="0">
              <a:solidFill>
                <a:prstClr val="black">
                  <a:lumMod val="50000"/>
                  <a:lumOff val="50000"/>
                </a:prstClr>
              </a:solidFill>
            </a:endParaRPr>
          </a:p>
          <a:p>
            <a:pPr lvl="0"/>
            <a:r>
              <a:rPr lang="ru-RU" dirty="0" smtClean="0">
                <a:solidFill>
                  <a:prstClr val="black">
                    <a:lumMod val="50000"/>
                    <a:lumOff val="50000"/>
                  </a:prstClr>
                </a:solidFill>
              </a:rPr>
              <a:t>Объективная </a:t>
            </a:r>
            <a:r>
              <a:rPr lang="ru-RU" dirty="0">
                <a:solidFill>
                  <a:prstClr val="black">
                    <a:lumMod val="50000"/>
                    <a:lumOff val="50000"/>
                  </a:prstClr>
                </a:solidFill>
              </a:rPr>
              <a:t>сторона: </a:t>
            </a:r>
          </a:p>
          <a:p>
            <a:pPr marL="0" indent="0">
              <a:buNone/>
            </a:pPr>
            <a:r>
              <a:rPr lang="ru-RU" dirty="0"/>
              <a:t>По договору найма жилого помещения одна сторона - собственник жилого помещения или </a:t>
            </a:r>
            <a:r>
              <a:rPr lang="ru-RU" dirty="0" err="1"/>
              <a:t>управомоченное</a:t>
            </a:r>
            <a:r>
              <a:rPr lang="ru-RU" dirty="0"/>
              <a:t> им лицо (</a:t>
            </a:r>
            <a:r>
              <a:rPr lang="ru-RU" dirty="0" err="1"/>
              <a:t>наймодатель</a:t>
            </a:r>
            <a:r>
              <a:rPr lang="ru-RU" dirty="0"/>
              <a:t>) - обязуется предоставить другой стороне (нанимателю) жилое помещение за плату во владение и пользование для проживания в нем.</a:t>
            </a:r>
          </a:p>
          <a:p>
            <a:pPr marL="0" indent="0">
              <a:buNone/>
            </a:pPr>
            <a:r>
              <a:rPr lang="ru-RU" dirty="0" smtClean="0"/>
              <a:t>Юридическим </a:t>
            </a:r>
            <a:r>
              <a:rPr lang="ru-RU" dirty="0"/>
              <a:t>лицам жилое помещение может быть предоставлено во владение и (или) пользование на основе договора аренды или иного договора. Юридическое лицо может использовать жилое помещение только для проживания граждан</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Физические лица, Юридические лица</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квартира, жилой дом</a:t>
            </a:r>
            <a:r>
              <a:rPr lang="ru-RU" dirty="0" smtClean="0">
                <a:solidFill>
                  <a:prstClr val="black">
                    <a:lumMod val="50000"/>
                    <a:lumOff val="50000"/>
                  </a:prstClr>
                </a:solidFill>
              </a:rPr>
              <a:t>.</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42747443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4.  Юридические лица</a:t>
            </a:r>
            <a:endParaRPr lang="ru-RU" dirty="0"/>
          </a:p>
        </p:txBody>
      </p:sp>
      <p:sp>
        <p:nvSpPr>
          <p:cNvPr id="3" name="Объект 2"/>
          <p:cNvSpPr>
            <a:spLocks noGrp="1"/>
          </p:cNvSpPr>
          <p:nvPr>
            <p:ph idx="1"/>
          </p:nvPr>
        </p:nvSpPr>
        <p:spPr>
          <a:xfrm>
            <a:off x="0" y="764704"/>
            <a:ext cx="9144000" cy="6093296"/>
          </a:xfrm>
        </p:spPr>
        <p:txBody>
          <a:bodyPr>
            <a:normAutofit fontScale="92500" lnSpcReduction="10000"/>
          </a:bodyPr>
          <a:lstStyle/>
          <a:p>
            <a:pPr marL="0" lvl="0" indent="0" algn="ctr">
              <a:buNone/>
            </a:pPr>
            <a:r>
              <a:rPr lang="ru-RU" sz="2500" i="1" u="sng" dirty="0">
                <a:solidFill>
                  <a:prstClr val="black">
                    <a:lumMod val="50000"/>
                    <a:lumOff val="50000"/>
                  </a:prstClr>
                </a:solidFill>
              </a:rPr>
              <a:t>Судебная практика</a:t>
            </a:r>
            <a:endParaRPr lang="ru-RU" sz="2500" i="1" dirty="0">
              <a:solidFill>
                <a:prstClr val="black">
                  <a:lumMod val="50000"/>
                  <a:lumOff val="50000"/>
                </a:prstClr>
              </a:solidFill>
            </a:endParaRPr>
          </a:p>
          <a:p>
            <a:pPr lvl="0"/>
            <a:r>
              <a:rPr lang="ru-RU" sz="1600" dirty="0">
                <a:solidFill>
                  <a:prstClr val="black">
                    <a:lumMod val="50000"/>
                    <a:lumOff val="50000"/>
                  </a:prstClr>
                </a:solidFill>
              </a:rPr>
              <a:t>Умышленное уклонение от уплаты </a:t>
            </a:r>
            <a:r>
              <a:rPr lang="ru-RU" sz="1600" dirty="0" smtClean="0">
                <a:solidFill>
                  <a:prstClr val="black">
                    <a:lumMod val="50000"/>
                    <a:lumOff val="50000"/>
                  </a:prstClr>
                </a:solidFill>
              </a:rPr>
              <a:t>налогов</a:t>
            </a:r>
          </a:p>
          <a:p>
            <a:pPr marL="0" lvl="0" indent="0">
              <a:buNone/>
            </a:pPr>
            <a:r>
              <a:rPr lang="ru-RU" sz="1600" u="sng" dirty="0" smtClean="0">
                <a:solidFill>
                  <a:prstClr val="black">
                    <a:lumMod val="50000"/>
                    <a:lumOff val="50000"/>
                  </a:prstClr>
                </a:solidFill>
              </a:rPr>
              <a:t>Суть </a:t>
            </a:r>
            <a:r>
              <a:rPr lang="ru-RU" sz="1600" u="sng" dirty="0">
                <a:solidFill>
                  <a:prstClr val="black">
                    <a:lumMod val="50000"/>
                    <a:lumOff val="50000"/>
                  </a:prstClr>
                </a:solidFill>
              </a:rPr>
              <a:t>спора: </a:t>
            </a:r>
          </a:p>
          <a:p>
            <a:pPr marL="0" lvl="0" indent="0">
              <a:buNone/>
            </a:pPr>
            <a:r>
              <a:rPr lang="ru-RU" sz="1600" dirty="0">
                <a:solidFill>
                  <a:prstClr val="black">
                    <a:lumMod val="50000"/>
                    <a:lumOff val="50000"/>
                  </a:prstClr>
                </a:solidFill>
              </a:rPr>
              <a:t>ООО "Альфа"  занималось  торговлей  товарной  продукцией. Руководство ООО "Альфа",  занимаясь  уклонением  от  налогов,  сознательно  занижало  свои  доходы  в  налоговой  декларации.  Налоговая  инспекция  обнаружила  нарушение  и  подала  в  суд  иск  о  взыскании  недоимки  по  налогам,  штрафов  и  пени. </a:t>
            </a:r>
            <a:endParaRPr lang="ru-RU" sz="1600" dirty="0" smtClean="0">
              <a:solidFill>
                <a:prstClr val="black">
                  <a:lumMod val="50000"/>
                  <a:lumOff val="50000"/>
                </a:prstClr>
              </a:solidFill>
            </a:endParaRPr>
          </a:p>
          <a:p>
            <a:pPr marL="0" lvl="0" indent="0">
              <a:buNone/>
            </a:pPr>
            <a:r>
              <a:rPr lang="ru-RU" sz="1600" u="sng" dirty="0" smtClean="0">
                <a:solidFill>
                  <a:prstClr val="black">
                    <a:lumMod val="50000"/>
                    <a:lumOff val="50000"/>
                  </a:prstClr>
                </a:solidFill>
              </a:rPr>
              <a:t>Судебные </a:t>
            </a:r>
            <a:r>
              <a:rPr lang="ru-RU" sz="1600" u="sng" dirty="0">
                <a:solidFill>
                  <a:prstClr val="black">
                    <a:lumMod val="50000"/>
                    <a:lumOff val="50000"/>
                  </a:prstClr>
                </a:solidFill>
              </a:rPr>
              <a:t>решения:</a:t>
            </a:r>
          </a:p>
          <a:p>
            <a:pPr marL="0" lvl="0" indent="0">
              <a:buNone/>
            </a:pPr>
            <a:r>
              <a:rPr lang="ru-RU" sz="1600" dirty="0">
                <a:solidFill>
                  <a:prstClr val="black">
                    <a:lumMod val="50000"/>
                    <a:lumOff val="50000"/>
                  </a:prstClr>
                </a:solidFill>
              </a:rPr>
              <a:t>Суд  признал  ООО  "Альфа"  виновным  в  умышленном  уклонении  от  уплаты  налогов.  Суд  установил,  что  руководство  компании  сознательно  занижало  доходы,  чтобы  избежать  уплаты  налогов.  В  качестве  доказательств  были  представлены  финансовые  документы  компании,  показания  работников  и  другие  материалы</a:t>
            </a:r>
            <a:r>
              <a:rPr lang="ru-RU" sz="1600" dirty="0" smtClean="0">
                <a:solidFill>
                  <a:prstClr val="black">
                    <a:lumMod val="50000"/>
                    <a:lumOff val="50000"/>
                  </a:prstClr>
                </a:solidFill>
              </a:rPr>
              <a:t>.</a:t>
            </a:r>
          </a:p>
          <a:p>
            <a:pPr marL="0" lvl="0" indent="0" algn="r">
              <a:buNone/>
            </a:pPr>
            <a:endParaRPr lang="ru-RU" sz="1600" dirty="0">
              <a:solidFill>
                <a:prstClr val="black">
                  <a:lumMod val="50000"/>
                  <a:lumOff val="50000"/>
                </a:prstClr>
              </a:solidFill>
            </a:endParaRPr>
          </a:p>
          <a:p>
            <a:pPr algn="r"/>
            <a:r>
              <a:rPr lang="ru-RU" sz="1600" dirty="0">
                <a:solidFill>
                  <a:prstClr val="black">
                    <a:lumMod val="50000"/>
                    <a:lumOff val="50000"/>
                  </a:prstClr>
                </a:solidFill>
              </a:rPr>
              <a:t>Неосторожное  нарушение  правил  охраны  </a:t>
            </a:r>
            <a:r>
              <a:rPr lang="ru-RU" sz="1600" dirty="0" smtClean="0">
                <a:solidFill>
                  <a:prstClr val="black">
                    <a:lumMod val="50000"/>
                    <a:lumOff val="50000"/>
                  </a:prstClr>
                </a:solidFill>
              </a:rPr>
              <a:t>труда</a:t>
            </a:r>
          </a:p>
          <a:p>
            <a:pPr marL="0" lvl="0" indent="0" algn="r">
              <a:buNone/>
            </a:pPr>
            <a:r>
              <a:rPr lang="ru-RU" sz="1600" u="sng" dirty="0" smtClean="0">
                <a:solidFill>
                  <a:prstClr val="black">
                    <a:lumMod val="50000"/>
                    <a:lumOff val="50000"/>
                  </a:prstClr>
                </a:solidFill>
              </a:rPr>
              <a:t>Суть </a:t>
            </a:r>
            <a:r>
              <a:rPr lang="ru-RU" sz="1600" u="sng" dirty="0">
                <a:solidFill>
                  <a:prstClr val="black">
                    <a:lumMod val="50000"/>
                    <a:lumOff val="50000"/>
                  </a:prstClr>
                </a:solidFill>
              </a:rPr>
              <a:t>спора: </a:t>
            </a:r>
          </a:p>
          <a:p>
            <a:pPr marL="0" lvl="0" indent="0" algn="r">
              <a:buNone/>
            </a:pPr>
            <a:r>
              <a:rPr lang="ru-RU" sz="1600" dirty="0">
                <a:solidFill>
                  <a:prstClr val="black">
                    <a:lumMod val="50000"/>
                    <a:lumOff val="50000"/>
                  </a:prstClr>
                </a:solidFill>
              </a:rPr>
              <a:t>ООО "Гамма"  не  обеспечивало  безопасные  условия  труда  на  своем  производстве.  В  результате  несоблюдения  правил  охраны  труда  работник  Петров  получил  травму.  Петров  обратился  в  суд  с  иском  о  взыскании  ущерба  с  ООО  "Гамма".</a:t>
            </a:r>
          </a:p>
          <a:p>
            <a:pPr marL="0" lvl="0" indent="0" algn="r">
              <a:buNone/>
            </a:pPr>
            <a:r>
              <a:rPr lang="ru-RU" sz="1600" u="sng" dirty="0">
                <a:solidFill>
                  <a:prstClr val="black">
                    <a:lumMod val="50000"/>
                    <a:lumOff val="50000"/>
                  </a:prstClr>
                </a:solidFill>
              </a:rPr>
              <a:t>Судебные решения:</a:t>
            </a:r>
          </a:p>
          <a:p>
            <a:pPr marL="0" lvl="0" indent="0" algn="r">
              <a:buNone/>
            </a:pPr>
            <a:r>
              <a:rPr lang="ru-RU" sz="1600" dirty="0">
                <a:solidFill>
                  <a:prstClr val="black">
                    <a:lumMod val="50000"/>
                    <a:lumOff val="50000"/>
                  </a:prstClr>
                </a:solidFill>
              </a:rPr>
              <a:t>Суд  установил,  что  ООО  "Гамма"  не  соблюдало  правила  охраны  труда.  Суд  установил,  что  компания  не  проводила  необходимые  инструктажи  по  технике  безопасности,  не  обеспечивала  работников  спецодеждой  и  не  предоставляла  им  информацию  о  рисках,  связанных  с  работой.  Суд  обязал  ООО  "Гамма"  компенсировать  ущерб  Петрову.</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4190832892"/>
      </p:ext>
    </p:extLst>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600200"/>
          </a:xfrm>
        </p:spPr>
        <p:txBody>
          <a:bodyPr/>
          <a:lstStyle/>
          <a:p>
            <a:r>
              <a:rPr lang="ru-RU" sz="4000" dirty="0">
                <a:solidFill>
                  <a:srgbClr val="323232"/>
                </a:solidFill>
                <a:effectLst>
                  <a:outerShdw blurRad="38100" dist="38100" dir="2700000" algn="tl">
                    <a:srgbClr val="000000">
                      <a:alpha val="43137"/>
                    </a:srgbClr>
                  </a:outerShdw>
                </a:effectLst>
              </a:rPr>
              <a:t>40.  Наем жилого помещения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lvl="0"/>
            <a:r>
              <a:rPr lang="ru-RU" sz="2800" dirty="0">
                <a:solidFill>
                  <a:prstClr val="black">
                    <a:lumMod val="50000"/>
                    <a:lumOff val="50000"/>
                  </a:prstClr>
                </a:solidFill>
              </a:rPr>
              <a:t>Объект</a:t>
            </a:r>
            <a:r>
              <a:rPr lang="ru-RU" sz="1800" dirty="0">
                <a:solidFill>
                  <a:prstClr val="black">
                    <a:lumMod val="50000"/>
                    <a:lumOff val="50000"/>
                  </a:prstClr>
                </a:solidFill>
              </a:rPr>
              <a:t>: </a:t>
            </a:r>
          </a:p>
          <a:p>
            <a:pPr marL="0" lvl="0" indent="0">
              <a:buNone/>
            </a:pPr>
            <a:r>
              <a:rPr lang="ru-RU" dirty="0">
                <a:solidFill>
                  <a:prstClr val="black">
                    <a:lumMod val="50000"/>
                    <a:lumOff val="50000"/>
                  </a:prstClr>
                </a:solidFill>
              </a:rPr>
              <a:t>Объектом является сфера договора найма жилого помещения</a:t>
            </a:r>
          </a:p>
          <a:p>
            <a:pPr marL="0" lvl="0" indent="0">
              <a:buNone/>
            </a:pPr>
            <a:endParaRPr lang="ru-RU" sz="18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dirty="0"/>
          </a:p>
          <a:p>
            <a:pPr marL="0" indent="0">
              <a:buNone/>
            </a:pPr>
            <a:r>
              <a:rPr lang="ru-RU" dirty="0"/>
              <a:t>Объектом договора найма жилого помещения может быть изолированное жилое помещение, пригодное для постоянного проживания (квартира, жилой дом, часть квартиры или жилого дома</a:t>
            </a:r>
            <a:r>
              <a:rPr lang="ru-RU" dirty="0" smtClean="0"/>
              <a:t>).</a:t>
            </a:r>
          </a:p>
          <a:p>
            <a:pPr marL="0" indent="0">
              <a:buNone/>
            </a:pPr>
            <a:r>
              <a:rPr lang="ru-RU" dirty="0"/>
              <a:t>Договор найма жилого помещения заключается в письменной форме</a:t>
            </a:r>
            <a:r>
              <a:rPr lang="ru-RU" dirty="0" smtClean="0"/>
              <a:t>.</a:t>
            </a:r>
          </a:p>
          <a:p>
            <a:pPr marL="0" indent="0">
              <a:buNone/>
            </a:pPr>
            <a:r>
              <a:rPr lang="ru-RU" dirty="0" err="1"/>
              <a:t>Наймодатель</a:t>
            </a:r>
            <a:r>
              <a:rPr lang="ru-RU" dirty="0"/>
              <a:t> обязан передать нанимателю свободное жилое помещение в состоянии, пригодном для проживания.</a:t>
            </a:r>
          </a:p>
          <a:p>
            <a:pPr marL="0" indent="0">
              <a:buNone/>
            </a:pPr>
            <a:r>
              <a:rPr lang="ru-RU" dirty="0" err="1" smtClean="0"/>
              <a:t>Наймодатель</a:t>
            </a:r>
            <a:r>
              <a:rPr lang="ru-RU" dirty="0" smtClean="0"/>
              <a:t> </a:t>
            </a:r>
            <a:r>
              <a:rPr lang="ru-RU" dirty="0"/>
              <a:t>обязан осуществлять надлежащую эксплуатацию жилого дома, в котором находится сданное внаем жилое помещение, предоставлять или обеспечивать предоставление нанимателю за плату необходимых коммунальных услуг, обеспечивать проведение ремонта общего имущества многоквартирного дома и устройств для оказания коммунальных услуг, находящихся в жилом помещении</a:t>
            </a:r>
            <a:r>
              <a:rPr lang="ru-RU" dirty="0" smtClean="0"/>
              <a:t>.</a:t>
            </a:r>
          </a:p>
          <a:p>
            <a:pPr marL="0" indent="0">
              <a:buNone/>
            </a:pPr>
            <a:r>
              <a:rPr lang="ru-RU" dirty="0"/>
              <a:t>Наниматель обязан использовать жилое помещение только для проживания, обеспечивать сохранность жилого помещения и поддерживать его в надлежащем состоянии.</a:t>
            </a:r>
          </a:p>
          <a:p>
            <a:pPr marL="0" indent="0">
              <a:buNone/>
            </a:pPr>
            <a:r>
              <a:rPr lang="ru-RU" dirty="0"/>
              <a:t>Наниматель не вправе производить переустройство и реконструкцию жилого помещения без согласия </a:t>
            </a:r>
            <a:r>
              <a:rPr lang="ru-RU" dirty="0" err="1"/>
              <a:t>наймодателя</a:t>
            </a:r>
            <a:r>
              <a:rPr lang="ru-RU" dirty="0"/>
              <a:t>.</a:t>
            </a:r>
          </a:p>
          <a:p>
            <a:pPr marL="0" indent="0">
              <a:buNone/>
            </a:pPr>
            <a:r>
              <a:rPr lang="ru-RU" dirty="0"/>
              <a:t>Наниматель обязан своевременно вносить </a:t>
            </a:r>
            <a:r>
              <a:rPr lang="ru-RU" dirty="0" smtClean="0"/>
              <a:t>плату</a:t>
            </a:r>
            <a:r>
              <a:rPr lang="ru-RU" dirty="0"/>
              <a:t> за жилое помещение. Если договором не установлено иное, наниматель обязан самостоятельно вносить коммунальные платежи</a:t>
            </a:r>
            <a:r>
              <a:rPr lang="ru-RU" dirty="0" smtClean="0"/>
              <a:t>.</a:t>
            </a:r>
          </a:p>
          <a:p>
            <a:pPr marL="0" indent="0">
              <a:buNone/>
            </a:pPr>
            <a:r>
              <a:rPr lang="ru-RU" dirty="0"/>
              <a:t>Договор найма жилого помещения заключается на срок, не превышающий пяти лет. Если в договоре срок не определен, договор </a:t>
            </a:r>
            <a:r>
              <a:rPr lang="ru-RU" dirty="0" smtClean="0"/>
              <a:t>считается </a:t>
            </a:r>
            <a:r>
              <a:rPr lang="ru-RU" dirty="0"/>
              <a:t>заключенным на пять лет</a:t>
            </a:r>
            <a:r>
              <a:rPr lang="ru-RU" dirty="0" smtClean="0"/>
              <a:t>.</a:t>
            </a:r>
          </a:p>
          <a:p>
            <a:pPr marL="0" indent="0">
              <a:buNone/>
            </a:pPr>
            <a:r>
              <a:rPr lang="ru-RU" dirty="0"/>
              <a:t>Размер платы за жилое помещение устанавливается по соглашению сторон в договоре найма жилого помещения. В случае, если в соответствии с </a:t>
            </a:r>
            <a:r>
              <a:rPr lang="ru-RU" dirty="0" smtClean="0"/>
              <a:t>законом</a:t>
            </a:r>
            <a:r>
              <a:rPr lang="ru-RU" dirty="0"/>
              <a:t> установлен максимальный размер платы за жилое помещение, плата, установленная в договоре, не должна превышать этот размер.</a:t>
            </a:r>
          </a:p>
        </p:txBody>
      </p:sp>
    </p:spTree>
    <p:extLst>
      <p:ext uri="{BB962C8B-B14F-4D97-AF65-F5344CB8AC3E}">
        <p14:creationId xmlns:p14="http://schemas.microsoft.com/office/powerpoint/2010/main" val="536125657"/>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40.  Наем жилого помещения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p>
          <a:p>
            <a:pPr marL="457200" lvl="0" indent="-457200">
              <a:buAutoNum type="arabicPeriod"/>
            </a:pPr>
            <a:r>
              <a:rPr lang="ru-RU" dirty="0" smtClean="0"/>
              <a:t>Физические </a:t>
            </a:r>
            <a:r>
              <a:rPr lang="ru-RU" dirty="0"/>
              <a:t>лица: </a:t>
            </a:r>
            <a:endParaRPr lang="ru-RU" dirty="0" smtClean="0"/>
          </a:p>
          <a:p>
            <a:pPr lvl="0">
              <a:buFont typeface="Courier New" pitchFamily="49" charset="0"/>
              <a:buChar char="o"/>
            </a:pPr>
            <a:r>
              <a:rPr lang="ru-RU" dirty="0" smtClean="0"/>
              <a:t>Арендатор </a:t>
            </a:r>
            <a:r>
              <a:rPr lang="ru-RU" dirty="0"/>
              <a:t>(наниматель): Лицо, которое взяло жилое помещение в аренду и платит за него арендную плату. Арендатор имеет право пользоваться жилым помещением в соответствии с договором </a:t>
            </a:r>
            <a:r>
              <a:rPr lang="ru-RU" dirty="0" err="1"/>
              <a:t>наема</a:t>
            </a:r>
            <a:r>
              <a:rPr lang="ru-RU" dirty="0"/>
              <a:t>. </a:t>
            </a:r>
            <a:endParaRPr lang="ru-RU" dirty="0" smtClean="0"/>
          </a:p>
          <a:p>
            <a:pPr lvl="0">
              <a:buFont typeface="Courier New" pitchFamily="49" charset="0"/>
              <a:buChar char="o"/>
            </a:pPr>
            <a:r>
              <a:rPr lang="ru-RU" dirty="0" smtClean="0"/>
              <a:t>Арендодатель </a:t>
            </a:r>
            <a:r>
              <a:rPr lang="ru-RU" dirty="0"/>
              <a:t>(</a:t>
            </a:r>
            <a:r>
              <a:rPr lang="ru-RU" dirty="0" err="1"/>
              <a:t>наймодатель</a:t>
            </a:r>
            <a:r>
              <a:rPr lang="ru-RU" dirty="0"/>
              <a:t>): Лицо, которое предоставило жилое помещение в аренду и получает за это арендную плату. Арендодатель обязан обеспечить арендатору возможность пользоваться жилым помещением в соответствии с договором. </a:t>
            </a:r>
            <a:endParaRPr lang="ru-RU" dirty="0" smtClean="0"/>
          </a:p>
          <a:p>
            <a:pPr marL="0" lvl="0" indent="0">
              <a:buNone/>
            </a:pPr>
            <a:r>
              <a:rPr lang="ru-RU" dirty="0" smtClean="0"/>
              <a:t>2</a:t>
            </a:r>
            <a:r>
              <a:rPr lang="ru-RU" dirty="0"/>
              <a:t>. Юридические лица: </a:t>
            </a:r>
            <a:endParaRPr lang="ru-RU" dirty="0" smtClean="0"/>
          </a:p>
          <a:p>
            <a:pPr lvl="0">
              <a:buFont typeface="Courier New" pitchFamily="49" charset="0"/>
              <a:buChar char="o"/>
            </a:pPr>
            <a:r>
              <a:rPr lang="ru-RU" dirty="0" smtClean="0"/>
              <a:t>Арендатор</a:t>
            </a:r>
            <a:r>
              <a:rPr lang="ru-RU" dirty="0"/>
              <a:t>: Организация (например, компания, фонд), которая взяла жилое помещение в аренду для своих нужд. В этом случае арендатор может быть как коммерческой, так и некоммерческой организацией. </a:t>
            </a:r>
            <a:endParaRPr lang="ru-RU" dirty="0" smtClean="0"/>
          </a:p>
          <a:p>
            <a:pPr lvl="0">
              <a:buFont typeface="Courier New" pitchFamily="49" charset="0"/>
              <a:buChar char="o"/>
            </a:pPr>
            <a:r>
              <a:rPr lang="ru-RU" dirty="0" smtClean="0"/>
              <a:t>Арендодатель</a:t>
            </a:r>
            <a:r>
              <a:rPr lang="ru-RU" dirty="0"/>
              <a:t>: Организация (например, управляющая компания, фонд), которая владеет жилым помещением и предоставляет его в аренду. В этом случае арендодатель может быть как коммерческой, так и некоммерческой организацией</a:t>
            </a:r>
            <a:r>
              <a:rPr lang="ru-RU" dirty="0" smtClean="0"/>
              <a:t>.</a:t>
            </a:r>
          </a:p>
          <a:p>
            <a:pPr lvl="0">
              <a:buFont typeface="Courier New" pitchFamily="49" charset="0"/>
              <a:buChar char="o"/>
            </a:pPr>
            <a:endParaRPr lang="ru-RU" dirty="0">
              <a:solidFill>
                <a:prstClr val="black">
                  <a:lumMod val="50000"/>
                  <a:lumOff val="50000"/>
                </a:prstClr>
              </a:solidFill>
            </a:endParaRPr>
          </a:p>
          <a:p>
            <a:pPr lvl="0"/>
            <a:r>
              <a:rPr lang="ru-RU" sz="3600" dirty="0">
                <a:solidFill>
                  <a:prstClr val="black">
                    <a:lumMod val="50000"/>
                    <a:lumOff val="50000"/>
                  </a:prstClr>
                </a:solidFill>
              </a:rPr>
              <a:t>Субъективная сторона:</a:t>
            </a:r>
          </a:p>
          <a:p>
            <a:pPr marL="0" lvl="0" indent="0">
              <a:buNone/>
            </a:pPr>
            <a:r>
              <a:rPr lang="ru-RU" dirty="0"/>
              <a:t>Умысел - </a:t>
            </a:r>
            <a:r>
              <a:rPr lang="ru-RU" dirty="0" smtClean="0"/>
              <a:t>это </a:t>
            </a:r>
            <a:r>
              <a:rPr lang="ru-RU" dirty="0"/>
              <a:t>сознательное и желаемое действие или бездействие, направленное на нарушение условий договора</a:t>
            </a:r>
            <a:r>
              <a:rPr lang="ru-RU" dirty="0" smtClean="0"/>
              <a:t> </a:t>
            </a:r>
            <a:endParaRPr lang="ru-RU" dirty="0"/>
          </a:p>
          <a:p>
            <a:pPr marL="0" lvl="0" indent="0">
              <a:buNone/>
            </a:pPr>
            <a:r>
              <a:rPr lang="ru-RU" i="1" dirty="0"/>
              <a:t>Примеры</a:t>
            </a:r>
            <a:r>
              <a:rPr lang="ru-RU" dirty="0"/>
              <a:t>: </a:t>
            </a:r>
          </a:p>
          <a:p>
            <a:pPr lvl="0">
              <a:buFont typeface="Courier New" pitchFamily="49" charset="0"/>
              <a:buChar char="o"/>
            </a:pPr>
            <a:r>
              <a:rPr lang="ru-RU" dirty="0"/>
              <a:t>Арендатор: </a:t>
            </a:r>
            <a:r>
              <a:rPr lang="ru-RU" dirty="0" smtClean="0"/>
              <a:t>Умышленно </a:t>
            </a:r>
            <a:r>
              <a:rPr lang="ru-RU" dirty="0"/>
              <a:t>не платит арендную плату, зная, что нарушает договор.</a:t>
            </a:r>
            <a:r>
              <a:rPr lang="ru-RU" dirty="0" smtClean="0"/>
              <a:t>, </a:t>
            </a:r>
            <a:r>
              <a:rPr lang="ru-RU" dirty="0"/>
              <a:t>зная, что это нарушает договор</a:t>
            </a:r>
            <a:r>
              <a:rPr lang="ru-RU" dirty="0" smtClean="0"/>
              <a:t>.</a:t>
            </a:r>
          </a:p>
          <a:p>
            <a:pPr lvl="0">
              <a:buFont typeface="Courier New" pitchFamily="49" charset="0"/>
              <a:buChar char="o"/>
            </a:pPr>
            <a:r>
              <a:rPr lang="ru-RU" dirty="0"/>
              <a:t>Арендодатель: </a:t>
            </a:r>
            <a:r>
              <a:rPr lang="ru-RU" dirty="0" smtClean="0"/>
              <a:t>Умышленно </a:t>
            </a:r>
            <a:r>
              <a:rPr lang="ru-RU" dirty="0"/>
              <a:t>не предоставляет арендатору жилье в соответствии с договором (например, предоставляет жилье в ухудшенном состоянии, с нерабочим оборудованием).</a:t>
            </a:r>
          </a:p>
          <a:p>
            <a:pPr marL="0" lvl="0" indent="0">
              <a:buNone/>
            </a:pPr>
            <a:r>
              <a:rPr lang="ru-RU" dirty="0"/>
              <a:t>Неосторожность - это небрежное, неаккуратное выполнение обязательств, которое приводит к нарушению договора. </a:t>
            </a:r>
            <a:endParaRPr lang="ru-RU" dirty="0" smtClean="0"/>
          </a:p>
          <a:p>
            <a:pPr marL="0" lvl="0" indent="0">
              <a:buNone/>
            </a:pPr>
            <a:r>
              <a:rPr lang="ru-RU" i="1" dirty="0" smtClean="0"/>
              <a:t>Примеры</a:t>
            </a:r>
            <a:r>
              <a:rPr lang="ru-RU" dirty="0"/>
              <a:t>: </a:t>
            </a:r>
          </a:p>
          <a:p>
            <a:pPr lvl="0">
              <a:buFont typeface="Courier New" pitchFamily="49" charset="0"/>
              <a:buChar char="o"/>
            </a:pPr>
            <a:r>
              <a:rPr lang="ru-RU" dirty="0"/>
              <a:t>Арендатор: </a:t>
            </a:r>
            <a:r>
              <a:rPr lang="ru-RU" dirty="0" smtClean="0"/>
              <a:t>Неосторожно </a:t>
            </a:r>
            <a:r>
              <a:rPr lang="ru-RU" dirty="0"/>
              <a:t>использует арендованное жилье, что приводит к его повреждению. </a:t>
            </a:r>
            <a:endParaRPr lang="ru-RU" dirty="0" smtClean="0"/>
          </a:p>
          <a:p>
            <a:pPr lvl="0">
              <a:buFont typeface="Courier New" pitchFamily="49" charset="0"/>
              <a:buChar char="o"/>
            </a:pPr>
            <a:r>
              <a:rPr lang="ru-RU" dirty="0" smtClean="0"/>
              <a:t>Арендодатель: Неосторожно </a:t>
            </a:r>
            <a:r>
              <a:rPr lang="ru-RU" dirty="0"/>
              <a:t>относится к выполнению обязательств по ремонту жилья, что приводит к неудобствам для арендатора.</a:t>
            </a:r>
          </a:p>
        </p:txBody>
      </p:sp>
    </p:spTree>
    <p:extLst>
      <p:ext uri="{BB962C8B-B14F-4D97-AF65-F5344CB8AC3E}">
        <p14:creationId xmlns:p14="http://schemas.microsoft.com/office/powerpoint/2010/main" val="2902302073"/>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40.  Наем жилого помещения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7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Невыплата арендной платы </a:t>
            </a:r>
            <a:endParaRPr lang="ru-RU" dirty="0" smtClean="0"/>
          </a:p>
          <a:p>
            <a:pPr marL="0" indent="0">
              <a:buNone/>
            </a:pPr>
            <a:r>
              <a:rPr lang="ru-RU" u="sng" dirty="0" smtClean="0"/>
              <a:t>Суть </a:t>
            </a:r>
            <a:r>
              <a:rPr lang="ru-RU" u="sng" dirty="0"/>
              <a:t>спора: </a:t>
            </a:r>
          </a:p>
          <a:p>
            <a:pPr marL="0" indent="0">
              <a:buNone/>
            </a:pPr>
            <a:r>
              <a:rPr lang="ru-RU" dirty="0"/>
              <a:t>Арендатор не платил арендную плату в течение нескольких месяцев. Арендодатель обратился в суд с иском о взыскании задолженности. Арендатор не платил арендную плату в течение нескольких месяцев. Арендодатель обратился в суд с иском о взыскании задолженности. </a:t>
            </a:r>
            <a:endParaRPr lang="ru-RU" dirty="0" smtClean="0"/>
          </a:p>
          <a:p>
            <a:pPr marL="0" indent="0">
              <a:buNone/>
            </a:pPr>
            <a:r>
              <a:rPr lang="ru-RU" u="sng" dirty="0" smtClean="0"/>
              <a:t>Судебные </a:t>
            </a:r>
            <a:r>
              <a:rPr lang="ru-RU" u="sng" dirty="0"/>
              <a:t>решения:</a:t>
            </a:r>
          </a:p>
          <a:p>
            <a:pPr marL="0" indent="0">
              <a:buNone/>
            </a:pPr>
            <a:r>
              <a:rPr lang="ru-RU" dirty="0"/>
              <a:t>Суд удовлетворил иск арендодателя и обязал арендатора уплатить задолженность по арендной плате, а также пеню за просрочку платежа.</a:t>
            </a:r>
            <a:endParaRPr lang="ru-RU" u="sng" dirty="0"/>
          </a:p>
          <a:p>
            <a:pPr marL="0" indent="0">
              <a:buNone/>
            </a:pPr>
            <a:endParaRPr lang="ru-RU" u="sng" dirty="0"/>
          </a:p>
          <a:p>
            <a:pPr algn="r"/>
            <a:r>
              <a:rPr lang="ru-RU" dirty="0"/>
              <a:t>Повреждение жилого </a:t>
            </a:r>
            <a:r>
              <a:rPr lang="ru-RU" dirty="0" smtClean="0"/>
              <a:t>помещения</a:t>
            </a:r>
          </a:p>
          <a:p>
            <a:pPr marL="0" indent="0" algn="r">
              <a:buNone/>
            </a:pPr>
            <a:r>
              <a:rPr lang="ru-RU" u="sng" dirty="0" smtClean="0"/>
              <a:t>Суть </a:t>
            </a:r>
            <a:r>
              <a:rPr lang="ru-RU" u="sng" dirty="0"/>
              <a:t>спора: </a:t>
            </a:r>
            <a:endParaRPr lang="ru-RU" dirty="0"/>
          </a:p>
          <a:p>
            <a:pPr marL="0" indent="0" algn="r">
              <a:buNone/>
            </a:pPr>
            <a:r>
              <a:rPr lang="ru-RU" dirty="0"/>
              <a:t>Арендатор повредил жилое помещение </a:t>
            </a:r>
            <a:r>
              <a:rPr lang="ru-RU" dirty="0" smtClean="0"/>
              <a:t>( </a:t>
            </a:r>
            <a:r>
              <a:rPr lang="ru-RU" dirty="0"/>
              <a:t>залил соседей). Арендодатель обратился в суд с иском о возмещении ущерба.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обязал арендатора возместить ущерб, если он был причинен в результате его небрежности или умышленного действия.</a:t>
            </a:r>
          </a:p>
        </p:txBody>
      </p:sp>
    </p:spTree>
    <p:extLst>
      <p:ext uri="{BB962C8B-B14F-4D97-AF65-F5344CB8AC3E}">
        <p14:creationId xmlns:p14="http://schemas.microsoft.com/office/powerpoint/2010/main" val="1064813133"/>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40.  Наем жилого помещения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marL="0" indent="0">
              <a:buNone/>
            </a:pPr>
            <a:r>
              <a:rPr lang="ru-RU" sz="2500" b="1" dirty="0"/>
              <a:t>ГК РФ Статья 681. Ремонт сданного внаем жилого помещения </a:t>
            </a:r>
            <a:endParaRPr lang="ru-RU" sz="2500" b="1" dirty="0" smtClean="0"/>
          </a:p>
          <a:p>
            <a:r>
              <a:rPr lang="ru-RU" sz="2500" u="sng" dirty="0" smtClean="0">
                <a:solidFill>
                  <a:prstClr val="black">
                    <a:lumMod val="50000"/>
                    <a:lumOff val="50000"/>
                  </a:prstClr>
                </a:solidFill>
              </a:rPr>
              <a:t>Объект</a:t>
            </a:r>
            <a:r>
              <a:rPr lang="ru-RU" dirty="0">
                <a:solidFill>
                  <a:prstClr val="black">
                    <a:lumMod val="50000"/>
                    <a:lumOff val="50000"/>
                  </a:prstClr>
                </a:solidFill>
              </a:rPr>
              <a:t>: Сфера </a:t>
            </a:r>
            <a:r>
              <a:rPr lang="ru-RU" dirty="0" smtClean="0">
                <a:solidFill>
                  <a:prstClr val="black">
                    <a:lumMod val="50000"/>
                    <a:lumOff val="50000"/>
                  </a:prstClr>
                </a:solidFill>
              </a:rPr>
              <a:t>ремонта </a:t>
            </a:r>
            <a:r>
              <a:rPr lang="ru-RU" dirty="0">
                <a:solidFill>
                  <a:prstClr val="black">
                    <a:lumMod val="50000"/>
                    <a:lumOff val="50000"/>
                  </a:prstClr>
                </a:solidFill>
              </a:rPr>
              <a:t>сданного внаем жилого помещения </a:t>
            </a:r>
          </a:p>
          <a:p>
            <a:r>
              <a:rPr lang="ru-RU" u="sng" dirty="0" smtClean="0">
                <a:solidFill>
                  <a:prstClr val="black">
                    <a:lumMod val="50000"/>
                    <a:lumOff val="50000"/>
                  </a:prstClr>
                </a:solidFill>
              </a:rPr>
              <a:t>Объективная </a:t>
            </a:r>
            <a:r>
              <a:rPr lang="ru-RU" u="sng" dirty="0">
                <a:solidFill>
                  <a:prstClr val="black">
                    <a:lumMod val="50000"/>
                    <a:lumOff val="50000"/>
                  </a:prstClr>
                </a:solidFill>
              </a:rPr>
              <a:t>сторона: </a:t>
            </a:r>
          </a:p>
          <a:p>
            <a:pPr marL="0" indent="0">
              <a:buNone/>
            </a:pPr>
            <a:r>
              <a:rPr lang="ru-RU" dirty="0"/>
              <a:t>Текущий ремонт сданного внаем жилого помещения является обязанностью нанимателя, если иное не установлено договором найма жилого помещения.</a:t>
            </a:r>
          </a:p>
          <a:p>
            <a:pPr marL="0" indent="0">
              <a:buNone/>
            </a:pPr>
            <a:r>
              <a:rPr lang="ru-RU" dirty="0" smtClean="0"/>
              <a:t>Капитальный </a:t>
            </a:r>
            <a:r>
              <a:rPr lang="ru-RU" dirty="0"/>
              <a:t>ремонт сданного внаем жилого помещения является обязанностью </a:t>
            </a:r>
            <a:r>
              <a:rPr lang="ru-RU" dirty="0" err="1"/>
              <a:t>наймодателя</a:t>
            </a:r>
            <a:r>
              <a:rPr lang="ru-RU" dirty="0"/>
              <a:t>, если иное не установлено договором найма жилого помещения.</a:t>
            </a:r>
          </a:p>
          <a:p>
            <a:pPr marL="0" indent="0">
              <a:buNone/>
            </a:pPr>
            <a:r>
              <a:rPr lang="ru-RU" dirty="0" smtClean="0"/>
              <a:t>Переоборудование </a:t>
            </a:r>
            <a:r>
              <a:rPr lang="ru-RU" dirty="0"/>
              <a:t>жилого дома, в котором находится сданное внаем жилое помещение, если такое переоборудование существенно изменяет условия пользования жилым помещением, без согласия нанимателя не допускается</a:t>
            </a:r>
            <a:r>
              <a:rPr lang="ru-RU" dirty="0" smtClean="0"/>
              <a:t>.</a:t>
            </a:r>
          </a:p>
          <a:p>
            <a:r>
              <a:rPr lang="ru-RU" u="sng" dirty="0" smtClean="0">
                <a:solidFill>
                  <a:prstClr val="black">
                    <a:lumMod val="50000"/>
                    <a:lumOff val="50000"/>
                  </a:prstClr>
                </a:solidFill>
              </a:rPr>
              <a:t>Субъект</a:t>
            </a:r>
            <a:r>
              <a:rPr lang="ru-RU" u="sng" dirty="0">
                <a:solidFill>
                  <a:prstClr val="black">
                    <a:lumMod val="50000"/>
                    <a:lumOff val="50000"/>
                  </a:prstClr>
                </a:solidFill>
              </a:rPr>
              <a:t>: </a:t>
            </a:r>
          </a:p>
          <a:p>
            <a:pPr marL="0" lvl="0" indent="0">
              <a:buNone/>
            </a:pPr>
            <a:r>
              <a:rPr lang="ru-RU" dirty="0"/>
              <a:t>В контексте ремонта сданного внаем жилого помещения, "субъектом" могут быть как физические, так и юридические </a:t>
            </a:r>
            <a:r>
              <a:rPr lang="ru-RU" dirty="0" smtClean="0"/>
              <a:t>лица.</a:t>
            </a:r>
          </a:p>
          <a:p>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marL="0" indent="0">
              <a:buNone/>
            </a:pPr>
            <a:r>
              <a:rPr lang="ru-RU" dirty="0" smtClean="0"/>
              <a:t>Умысел</a:t>
            </a:r>
          </a:p>
          <a:p>
            <a:pPr marL="0" indent="0">
              <a:buNone/>
            </a:pPr>
            <a:r>
              <a:rPr lang="ru-RU" i="1" dirty="0" smtClean="0"/>
              <a:t>Пример</a:t>
            </a:r>
            <a:r>
              <a:rPr lang="ru-RU" i="1" dirty="0"/>
              <a:t>:</a:t>
            </a:r>
          </a:p>
          <a:p>
            <a:pPr>
              <a:buFont typeface="Courier New" pitchFamily="49" charset="0"/>
              <a:buChar char="o"/>
            </a:pPr>
            <a:r>
              <a:rPr lang="ru-RU" dirty="0"/>
              <a:t>Арендатор: </a:t>
            </a:r>
            <a:r>
              <a:rPr lang="ru-RU" dirty="0" smtClean="0"/>
              <a:t>Умышленно </a:t>
            </a:r>
            <a:r>
              <a:rPr lang="ru-RU" dirty="0"/>
              <a:t>не сообщает арендодателю о неисправностях жилого помещения, зная, что они могут привести к более серьезным последствиям. </a:t>
            </a:r>
            <a:endParaRPr lang="ru-RU" dirty="0" smtClean="0"/>
          </a:p>
          <a:p>
            <a:pPr>
              <a:buFont typeface="Courier New" pitchFamily="49" charset="0"/>
              <a:buChar char="o"/>
            </a:pPr>
            <a:r>
              <a:rPr lang="ru-RU" dirty="0"/>
              <a:t>Арендодатель: </a:t>
            </a:r>
            <a:r>
              <a:rPr lang="ru-RU" dirty="0" smtClean="0"/>
              <a:t>Умышленно </a:t>
            </a:r>
            <a:r>
              <a:rPr lang="ru-RU" dirty="0"/>
              <a:t>не выполняет обязательства по капитальному ремонту жилья (например, игнорирует требования о ремонте крыши, что приводит к затоплению жилья арендатора</a:t>
            </a:r>
            <a:r>
              <a:rPr lang="ru-RU" dirty="0" smtClean="0"/>
              <a:t>).</a:t>
            </a:r>
            <a:endParaRPr lang="ru-RU" dirty="0"/>
          </a:p>
          <a:p>
            <a:pPr marL="0" indent="0">
              <a:buNone/>
            </a:pPr>
            <a:r>
              <a:rPr lang="ru-RU" dirty="0" smtClean="0"/>
              <a:t>Неосторожность </a:t>
            </a:r>
          </a:p>
          <a:p>
            <a:pPr marL="0" indent="0">
              <a:buNone/>
            </a:pPr>
            <a:r>
              <a:rPr lang="ru-RU" i="1" dirty="0" smtClean="0"/>
              <a:t>Пример</a:t>
            </a:r>
            <a:r>
              <a:rPr lang="ru-RU" i="1" dirty="0"/>
              <a:t>:</a:t>
            </a:r>
          </a:p>
          <a:p>
            <a:pPr>
              <a:buFont typeface="Courier New" pitchFamily="49" charset="0"/>
              <a:buChar char="o"/>
            </a:pPr>
            <a:r>
              <a:rPr lang="ru-RU" dirty="0" smtClean="0"/>
              <a:t>Арендатор: Не </a:t>
            </a:r>
            <a:r>
              <a:rPr lang="ru-RU" dirty="0"/>
              <a:t>сообщает арендодателю о неисправностях жилья вовремя, что приводит к их усугублению</a:t>
            </a:r>
            <a:r>
              <a:rPr lang="ru-RU" dirty="0" smtClean="0"/>
              <a:t>.</a:t>
            </a:r>
          </a:p>
          <a:p>
            <a:pPr>
              <a:buFont typeface="Courier New" pitchFamily="49" charset="0"/>
              <a:buChar char="o"/>
            </a:pPr>
            <a:r>
              <a:rPr lang="ru-RU" dirty="0"/>
              <a:t>Арендодатель: </a:t>
            </a:r>
            <a:r>
              <a:rPr lang="ru-RU" dirty="0" smtClean="0"/>
              <a:t>Не </a:t>
            </a:r>
            <a:r>
              <a:rPr lang="ru-RU" dirty="0"/>
              <a:t>проверяет качество ремонтных работ, которые он производит самостоятельно или с помощью третьих лиц, что может привести к их некачественному выполнению.</a:t>
            </a:r>
          </a:p>
          <a:p>
            <a:r>
              <a:rPr lang="ru-RU" u="sng" dirty="0"/>
              <a:t>Предмет</a:t>
            </a:r>
            <a:r>
              <a:rPr lang="ru-RU" dirty="0"/>
              <a:t>: </a:t>
            </a:r>
            <a:r>
              <a:rPr lang="ru-RU" dirty="0" smtClean="0"/>
              <a:t>жилое помещение</a:t>
            </a:r>
            <a:endParaRPr lang="ru-RU" dirty="0"/>
          </a:p>
          <a:p>
            <a:endParaRPr lang="ru-RU" dirty="0"/>
          </a:p>
          <a:p>
            <a:endParaRPr lang="ru-RU" dirty="0"/>
          </a:p>
          <a:p>
            <a:endParaRPr lang="ru-RU" dirty="0"/>
          </a:p>
          <a:p>
            <a:endParaRPr lang="ru-RU" dirty="0"/>
          </a:p>
        </p:txBody>
      </p:sp>
    </p:spTree>
    <p:extLst>
      <p:ext uri="{BB962C8B-B14F-4D97-AF65-F5344CB8AC3E}">
        <p14:creationId xmlns:p14="http://schemas.microsoft.com/office/powerpoint/2010/main" val="1169304511"/>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40.  Наем жилого помещения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buNone/>
            </a:pPr>
            <a:r>
              <a:rPr lang="ru-RU" sz="2900" b="1" dirty="0"/>
              <a:t>ГК РФ Статья 681. Ремонт сданного внаем жилого помещения </a:t>
            </a:r>
          </a:p>
          <a:p>
            <a:r>
              <a:rPr lang="ru-RU" sz="2500" dirty="0"/>
              <a:t>Обязанности по ремонту жилого помещения, переданного по договору найма, распределяются следующим образом:</a:t>
            </a:r>
          </a:p>
          <a:p>
            <a:r>
              <a:rPr lang="ru-RU" sz="2500" dirty="0"/>
              <a:t>- обязанность по текущему ремонту возлагается на нанимателя, поскольку текущий ремонт в отношении жилого помещения представляет собой проведение ремонтных работ, направленных на поддержание внешнего вида жилого помещения в нормальном состоянии (например, замена обоев, побелка потолков, установка новых потолков и т.п.). Соответственно, поскольку наниматель проживает в этом жилом помещении и пользуется им, то на него и возлагаются эти обязанности;</a:t>
            </a:r>
          </a:p>
          <a:p>
            <a:r>
              <a:rPr lang="ru-RU" sz="2500" dirty="0"/>
              <a:t>- обязанность по капитальному ремонту возлагается на </a:t>
            </a:r>
            <a:r>
              <a:rPr lang="ru-RU" sz="2500" dirty="0" err="1"/>
              <a:t>наймодателя</a:t>
            </a:r>
            <a:r>
              <a:rPr lang="ru-RU" sz="2500" dirty="0"/>
              <a:t>, так как капитальный ремонт в отношении жилого помещения представляет проведение ремонтных работ, направленных на восстановление несущих конструкций жилого помещения, его технических характеристик, оборудования и иных элементов, связанных с поддержанием жилого помещения в состоянии, пригодном для проживания.</a:t>
            </a:r>
          </a:p>
          <a:p>
            <a:r>
              <a:rPr lang="ru-RU" sz="2500" dirty="0"/>
              <a:t>При этом договором найма указанные обязанности могут быть распределены иным способом, например, обязанность по капитальному и текущему ремонту может быть возложена полностью на нанимателя или на </a:t>
            </a:r>
            <a:r>
              <a:rPr lang="ru-RU" sz="2500" dirty="0" err="1"/>
              <a:t>наймодателя</a:t>
            </a:r>
            <a:r>
              <a:rPr lang="ru-RU" sz="2500" dirty="0"/>
              <a:t>, либо может быть предусмотрено условие о возмещении расходов нанимателю или </a:t>
            </a:r>
            <a:r>
              <a:rPr lang="ru-RU" sz="2500" dirty="0" err="1"/>
              <a:t>наймодателю</a:t>
            </a:r>
            <a:r>
              <a:rPr lang="ru-RU" sz="2500" dirty="0"/>
              <a:t> на проведение соответствующих видов ремонта.</a:t>
            </a:r>
          </a:p>
          <a:p>
            <a:r>
              <a:rPr lang="ru-RU" sz="2500" dirty="0"/>
              <a:t>Запрет на переоборудование жилого дома, в котором находится переданное по договору найма жилое помещение, если такое переоборудование существенно изменяет условия пользования жилым помещением, без согласия нанимателя, на наш взгляд, не может быть реализован, так как он не имеет адресата. Иными словами, если жилое помещение находится в многоквартирном доме, то возникает вопрос о том, кто является адресатом данного запрета и кому необходимо получить согласие нанимателя, учитывая, что к компетенции общего собрания собственников помещений в многоквартирном доме не относится принятие решения о переоборудовании жилого дома.</a:t>
            </a:r>
          </a:p>
          <a:p>
            <a:r>
              <a:rPr lang="ru-RU" sz="2500" dirty="0"/>
              <a:t>Под существенным изменением условий пользования жилым помещением следует понимать такое изменение, в результате которого наниматель вынужден использовать помещение для иных целей, чем проживание, либо наниматель лишается каких-либо благ в результате использования жилого помещения для проживания.</a:t>
            </a:r>
          </a:p>
          <a:p>
            <a:endParaRPr lang="ru-RU" dirty="0"/>
          </a:p>
        </p:txBody>
      </p:sp>
    </p:spTree>
    <p:extLst>
      <p:ext uri="{BB962C8B-B14F-4D97-AF65-F5344CB8AC3E}">
        <p14:creationId xmlns:p14="http://schemas.microsoft.com/office/powerpoint/2010/main" val="35402744"/>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40.  Наем жилого помещения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5"/>
            <a:ext cx="9122537" cy="6093296"/>
          </a:xfrm>
        </p:spPr>
        <p:txBody>
          <a:bodyPr>
            <a:normAutofit fontScale="77500" lnSpcReduction="2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800" b="1" dirty="0">
                <a:solidFill>
                  <a:prstClr val="black">
                    <a:lumMod val="50000"/>
                    <a:lumOff val="50000"/>
                  </a:prstClr>
                </a:solidFill>
              </a:rPr>
              <a:t>ГК РФ Статья </a:t>
            </a:r>
            <a:r>
              <a:rPr lang="ru-RU" sz="3200" b="1" dirty="0"/>
              <a:t>681</a:t>
            </a:r>
            <a:endParaRPr lang="ru-RU" dirty="0"/>
          </a:p>
          <a:p>
            <a:pPr marL="0" lvl="0" indent="0" algn="ctr">
              <a:buNone/>
            </a:pPr>
            <a:endParaRPr lang="ru-RU" b="1" dirty="0">
              <a:solidFill>
                <a:prstClr val="black">
                  <a:lumMod val="50000"/>
                  <a:lumOff val="50000"/>
                </a:prstClr>
              </a:solidFill>
            </a:endParaRPr>
          </a:p>
          <a:p>
            <a:pPr mar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Арендатор не отремонтировал протекающий кран в ванной, что привело к затоплению соседей. Арендодатель подал в суд, требуя возмещения ущерба.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обязал арендатора возместить ущерб, поскольку он не выполнил свои обязательства по текущему ремонту и не сообщил о неисправности арендодателю в разумные сроки</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indent="0" algn="r">
              <a:buNone/>
            </a:pP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indent="0" algn="r">
              <a:buNone/>
            </a:pPr>
            <a:r>
              <a:rPr lang="ru-RU" dirty="0" smtClean="0"/>
              <a:t>В </a:t>
            </a:r>
            <a:r>
              <a:rPr lang="ru-RU" dirty="0"/>
              <a:t>квартире протекла крыша, что привело к повреждению потолка и стен. Арендатор требовал от арендодателя проведения капитального ремонта, но тот отказывался. </a:t>
            </a:r>
            <a:endParaRPr lang="ru-RU" dirty="0" smtClean="0"/>
          </a:p>
          <a:p>
            <a:pPr marL="0" indent="0" algn="r">
              <a:buNone/>
            </a:pPr>
            <a:r>
              <a:rPr lang="ru-RU" u="sng" dirty="0" smtClean="0">
                <a:solidFill>
                  <a:prstClr val="black">
                    <a:lumMod val="50000"/>
                    <a:lumOff val="50000"/>
                  </a:prstClr>
                </a:solidFill>
              </a:rPr>
              <a:t>Судебные решения: </a:t>
            </a:r>
          </a:p>
          <a:p>
            <a:pPr marL="0" lvl="0" indent="0" algn="r">
              <a:buNone/>
            </a:pPr>
            <a:r>
              <a:rPr lang="ru-RU" dirty="0"/>
              <a:t>Суд обязал арендодателя провести капитальный ремонт, поскольку он несет ответственность за содержание жилого помещения в надлежащем состоянии.</a:t>
            </a:r>
          </a:p>
        </p:txBody>
      </p:sp>
    </p:spTree>
    <p:extLst>
      <p:ext uri="{BB962C8B-B14F-4D97-AF65-F5344CB8AC3E}">
        <p14:creationId xmlns:p14="http://schemas.microsoft.com/office/powerpoint/2010/main" val="580486230"/>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effectLst>
                  <a:outerShdw blurRad="38100" dist="38100" dir="2700000" algn="tl">
                    <a:srgbClr val="000000">
                      <a:alpha val="43137"/>
                    </a:srgbClr>
                  </a:outerShdw>
                </a:effectLst>
                <a:latin typeface="Times New Roman"/>
                <a:ea typeface="Times New Roman"/>
              </a:rPr>
              <a:t>41.  Безвозмездное пользование</a:t>
            </a: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764704"/>
            <a:ext cx="9144000" cy="6093296"/>
          </a:xfrm>
        </p:spPr>
        <p:txBody>
          <a:bodyPr>
            <a:normAutofit fontScale="77500" lnSpcReduction="20000"/>
          </a:bodyPr>
          <a:lstStyle/>
          <a:p>
            <a:pPr lvl="0"/>
            <a:r>
              <a:rPr lang="ru-RU" dirty="0">
                <a:solidFill>
                  <a:prstClr val="black">
                    <a:lumMod val="50000"/>
                    <a:lumOff val="50000"/>
                  </a:prstClr>
                </a:solidFill>
              </a:rPr>
              <a:t>Объект: сфера договора б</a:t>
            </a:r>
            <a:r>
              <a:rPr lang="ru-RU" dirty="0" smtClean="0">
                <a:solidFill>
                  <a:prstClr val="black">
                    <a:lumMod val="50000"/>
                    <a:lumOff val="50000"/>
                  </a:prstClr>
                </a:solidFill>
              </a:rPr>
              <a:t>езвозмездного пользования</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безвозмездного пользования (договору ссуды) одна сторона (ссудодатель) обязуется передать или передает вещь в безвозмездное временное пользование другой стороне (ссудополучателю), а последняя обязуется вернуть ту же вещь в том состоянии, в каком она ее получила, с учетом нормального износа или в состоянии, обусловленном договором</a:t>
            </a:r>
            <a:r>
              <a:rPr lang="ru-RU" dirty="0" smtClean="0"/>
              <a:t>.</a:t>
            </a:r>
          </a:p>
          <a:p>
            <a:pPr marL="0" indent="0">
              <a:buNone/>
            </a:pPr>
            <a:r>
              <a:rPr lang="ru-RU" dirty="0"/>
              <a:t>Право передачи вещи в безвозмездное пользование принадлежит ее собственнику и иным лицам, </a:t>
            </a:r>
            <a:r>
              <a:rPr lang="ru-RU" dirty="0" err="1"/>
              <a:t>управомоченным</a:t>
            </a:r>
            <a:r>
              <a:rPr lang="ru-RU" dirty="0"/>
              <a:t> на то </a:t>
            </a:r>
            <a:r>
              <a:rPr lang="ru-RU" dirty="0" smtClean="0"/>
              <a:t>законом</a:t>
            </a:r>
            <a:r>
              <a:rPr lang="ru-RU" dirty="0"/>
              <a:t> или собственником.</a:t>
            </a:r>
          </a:p>
          <a:p>
            <a:pPr marL="0" indent="0">
              <a:buNone/>
            </a:pPr>
            <a:r>
              <a:rPr lang="ru-RU" dirty="0" smtClean="0"/>
              <a:t>Коммерческая </a:t>
            </a:r>
            <a:r>
              <a:rPr lang="ru-RU" dirty="0"/>
              <a:t>организация не вправе передавать имущество в безвозмездное пользование лицу, являющемуся ее учредителем, участником, руководителем, членом ее органов управления или контроля</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Физические лица, Юридические лица</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r>
              <a:rPr lang="ru-RU" dirty="0">
                <a:solidFill>
                  <a:prstClr val="black">
                    <a:lumMod val="50000"/>
                    <a:lumOff val="50000"/>
                  </a:prstClr>
                </a:solidFill>
              </a:rPr>
              <a:t>Предмет: </a:t>
            </a:r>
            <a:r>
              <a:rPr lang="ru-RU" dirty="0"/>
              <a:t>Недвижимость, Транспортные средства, Инструменты, Бытовая техника, Книги и др.</a:t>
            </a:r>
          </a:p>
          <a:p>
            <a:endParaRPr lang="ru-RU" dirty="0"/>
          </a:p>
        </p:txBody>
      </p:sp>
    </p:spTree>
    <p:extLst>
      <p:ext uri="{BB962C8B-B14F-4D97-AF65-F5344CB8AC3E}">
        <p14:creationId xmlns:p14="http://schemas.microsoft.com/office/powerpoint/2010/main" val="3866129739"/>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41.  Безвозмездное пользование</a:t>
            </a: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lvl="0"/>
            <a:r>
              <a:rPr lang="ru-RU" sz="2800" dirty="0">
                <a:solidFill>
                  <a:prstClr val="black">
                    <a:lumMod val="50000"/>
                    <a:lumOff val="50000"/>
                  </a:prstClr>
                </a:solidFill>
              </a:rPr>
              <a:t>Объект</a:t>
            </a:r>
            <a:r>
              <a:rPr lang="ru-RU" sz="1800" dirty="0">
                <a:solidFill>
                  <a:prstClr val="black">
                    <a:lumMod val="50000"/>
                    <a:lumOff val="50000"/>
                  </a:prstClr>
                </a:solidFill>
              </a:rPr>
              <a:t>: </a:t>
            </a:r>
          </a:p>
          <a:p>
            <a:pPr marL="0" lvl="0" indent="0">
              <a:buNone/>
            </a:pPr>
            <a:r>
              <a:rPr lang="ru-RU" dirty="0">
                <a:solidFill>
                  <a:prstClr val="black">
                    <a:lumMod val="50000"/>
                    <a:lumOff val="50000"/>
                  </a:prstClr>
                </a:solidFill>
              </a:rPr>
              <a:t>Объектом является сфера договора безвозмездного пользования</a:t>
            </a:r>
          </a:p>
          <a:p>
            <a:pPr marL="0" lvl="0" indent="0">
              <a:buNone/>
            </a:pPr>
            <a:endParaRPr lang="ru-RU" sz="18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dirty="0"/>
          </a:p>
          <a:p>
            <a:pPr marL="0" indent="0">
              <a:buNone/>
            </a:pPr>
            <a:r>
              <a:rPr lang="ru-RU" dirty="0" smtClean="0"/>
              <a:t>Ссудодатель </a:t>
            </a:r>
            <a:r>
              <a:rPr lang="ru-RU" dirty="0"/>
              <a:t>обязан предоставить вещь в состоянии, соответствующем условиям договора безвозмездного пользования и ее назначению.</a:t>
            </a:r>
          </a:p>
          <a:p>
            <a:pPr marL="0" indent="0">
              <a:buNone/>
            </a:pPr>
            <a:r>
              <a:rPr lang="ru-RU" dirty="0" smtClean="0"/>
              <a:t>Вещь </a:t>
            </a:r>
            <a:r>
              <a:rPr lang="ru-RU" dirty="0"/>
              <a:t>предоставляется в безвозмездное пользование со всеми ее принадлежностями и относящимися к ней документами (инструкцией по использованию, техническим паспортом и т.п.), если иное не предусмотрено договором.</a:t>
            </a:r>
          </a:p>
          <a:p>
            <a:pPr marL="0" indent="0">
              <a:buNone/>
            </a:pPr>
            <a:r>
              <a:rPr lang="ru-RU" dirty="0"/>
              <a:t>Если такие принадлежности и документы переданы не были, однако без них вещь не может быть использована по назначению либо ее использование в значительной степени утрачивает ценность для ссудополучателя, последний вправе потребовать предоставления ему таких принадлежностей и документов либо расторжения договора и возмещения понесенного им реального ущерба</a:t>
            </a:r>
            <a:r>
              <a:rPr lang="ru-RU" dirty="0" smtClean="0"/>
              <a:t>.</a:t>
            </a:r>
          </a:p>
          <a:p>
            <a:pPr marL="0" indent="0">
              <a:buNone/>
            </a:pPr>
            <a:r>
              <a:rPr lang="ru-RU" dirty="0"/>
              <a:t>Ссудополучатель обязан поддерживать вещь, полученную в безвозмездное пользование, в исправном состоянии, включая осуществление текущего и капитального ремонта, и нести все расходы на ее содержание, если иное не предусмотрено договором безвозмездного пользования</a:t>
            </a:r>
            <a:r>
              <a:rPr lang="ru-RU" dirty="0" smtClean="0"/>
              <a:t>.</a:t>
            </a:r>
          </a:p>
          <a:p>
            <a:pPr marL="0" indent="0">
              <a:buNone/>
            </a:pPr>
            <a:r>
              <a:rPr lang="ru-RU" dirty="0"/>
              <a:t>Каждая из сторон вправе во всякое время отказаться от договора безвозмездного пользования, заключенного без указания срока, известив об этом другую сторону за один месяц, если договором не предусмотрен иной срок извещения</a:t>
            </a:r>
            <a:r>
              <a:rPr lang="ru-RU" dirty="0" smtClean="0"/>
              <a:t>.</a:t>
            </a:r>
          </a:p>
          <a:p>
            <a:pPr marL="0" indent="0">
              <a:buNone/>
            </a:pPr>
            <a:r>
              <a:rPr lang="ru-RU" dirty="0"/>
              <a:t>Договор безвозмездного пользования прекращается в случае смерти гражданина-ссудополучателя или ликвидации юридического лица - ссудополучателя, если иное не предусмотрено договором.</a:t>
            </a:r>
          </a:p>
        </p:txBody>
      </p:sp>
    </p:spTree>
    <p:extLst>
      <p:ext uri="{BB962C8B-B14F-4D97-AF65-F5344CB8AC3E}">
        <p14:creationId xmlns:p14="http://schemas.microsoft.com/office/powerpoint/2010/main" val="1520025948"/>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41.  Безвозмездное пользование</a:t>
            </a:r>
            <a:endParaRPr lang="ru-RU" dirty="0"/>
          </a:p>
        </p:txBody>
      </p:sp>
      <p:sp>
        <p:nvSpPr>
          <p:cNvPr id="3" name="Объект 2"/>
          <p:cNvSpPr>
            <a:spLocks noGrp="1"/>
          </p:cNvSpPr>
          <p:nvPr>
            <p:ph idx="1"/>
          </p:nvPr>
        </p:nvSpPr>
        <p:spPr>
          <a:xfrm>
            <a:off x="-1" y="845127"/>
            <a:ext cx="9157855" cy="6012873"/>
          </a:xfrm>
        </p:spPr>
        <p:txBody>
          <a:bodyPr>
            <a:normAutofit fontScale="62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p>
          <a:p>
            <a:pPr marL="457200" lvl="0" indent="-457200">
              <a:buAutoNum type="arabicPeriod"/>
            </a:pPr>
            <a:r>
              <a:rPr lang="ru-RU" dirty="0"/>
              <a:t>Пользователь (безвозмездный владелец): Лицо, которое получает право пользоваться вещью без уплаты платы. Пользователь обретает право использовать вещь в соответствии с назначением и условиями договора безвозмездного пользования. </a:t>
            </a:r>
            <a:endParaRPr lang="ru-RU" dirty="0" smtClean="0"/>
          </a:p>
          <a:p>
            <a:pPr marL="457200" lvl="0" indent="-457200">
              <a:buAutoNum type="arabicPeriod"/>
            </a:pPr>
            <a:r>
              <a:rPr lang="ru-RU" dirty="0" err="1" smtClean="0"/>
              <a:t>Предоставитель</a:t>
            </a:r>
            <a:r>
              <a:rPr lang="ru-RU" dirty="0" smtClean="0"/>
              <a:t> </a:t>
            </a:r>
            <a:r>
              <a:rPr lang="ru-RU" dirty="0"/>
              <a:t>(собственник или владелец): Лицо, которое предоставляет право пользоваться вещью без уплаты платы. </a:t>
            </a:r>
            <a:r>
              <a:rPr lang="ru-RU" dirty="0" err="1"/>
              <a:t>Предоставитель</a:t>
            </a:r>
            <a:r>
              <a:rPr lang="ru-RU" dirty="0"/>
              <a:t> обязан передать вещь пользователю в соответствии с условиями договора безвозмездного пользования и обеспечить возможность пользоваться вещью по ее назначению</a:t>
            </a:r>
            <a:r>
              <a:rPr lang="ru-RU" dirty="0" smtClean="0"/>
              <a:t>.</a:t>
            </a:r>
          </a:p>
          <a:p>
            <a:pPr marL="457200" lvl="0" indent="-457200">
              <a:buAutoNum type="arabicPeriod"/>
            </a:pPr>
            <a:endParaRPr lang="ru-RU" dirty="0">
              <a:solidFill>
                <a:prstClr val="black">
                  <a:lumMod val="50000"/>
                  <a:lumOff val="50000"/>
                </a:prstClr>
              </a:solidFill>
            </a:endParaRPr>
          </a:p>
          <a:p>
            <a:pPr lvl="0"/>
            <a:r>
              <a:rPr lang="ru-RU" sz="3600" dirty="0">
                <a:solidFill>
                  <a:prstClr val="black">
                    <a:lumMod val="50000"/>
                    <a:lumOff val="50000"/>
                  </a:prstClr>
                </a:solidFill>
              </a:rPr>
              <a:t>Субъективная сторона:</a:t>
            </a:r>
          </a:p>
          <a:p>
            <a:pPr marL="0" lvl="0" indent="0">
              <a:buNone/>
            </a:pPr>
            <a:r>
              <a:rPr lang="ru-RU" dirty="0"/>
              <a:t>Умысел - это сознательное и желаемое действие или бездействие, направленное на умышленное ухудшение состояния предмета безвозмездного пользования, невыполнение обязательств по пользованию или уклонение от него. </a:t>
            </a:r>
            <a:endParaRPr lang="ru-RU" dirty="0" smtClean="0"/>
          </a:p>
          <a:p>
            <a:pPr marL="0" lvl="0" indent="0">
              <a:buNone/>
            </a:pPr>
            <a:r>
              <a:rPr lang="ru-RU" i="1" dirty="0" smtClean="0"/>
              <a:t>Примеры</a:t>
            </a:r>
            <a:r>
              <a:rPr lang="ru-RU" dirty="0"/>
              <a:t>: </a:t>
            </a:r>
          </a:p>
          <a:p>
            <a:pPr lvl="0">
              <a:buFont typeface="Courier New" pitchFamily="49" charset="0"/>
              <a:buChar char="o"/>
            </a:pPr>
            <a:r>
              <a:rPr lang="ru-RU" dirty="0"/>
              <a:t>Пользователь: </a:t>
            </a:r>
            <a:r>
              <a:rPr lang="ru-RU" dirty="0" smtClean="0"/>
              <a:t>Умышленно </a:t>
            </a:r>
            <a:r>
              <a:rPr lang="ru-RU" dirty="0"/>
              <a:t>не сообщает </a:t>
            </a:r>
            <a:r>
              <a:rPr lang="ru-RU" dirty="0" err="1"/>
              <a:t>предоставителю</a:t>
            </a:r>
            <a:r>
              <a:rPr lang="ru-RU" dirty="0"/>
              <a:t> о неисправностях предмета безвозмездного пользования, зная, что они могут привести к более серьезным последствиям</a:t>
            </a:r>
            <a:r>
              <a:rPr lang="ru-RU" dirty="0" smtClean="0"/>
              <a:t>.</a:t>
            </a:r>
          </a:p>
          <a:p>
            <a:pPr lvl="0">
              <a:buFont typeface="Courier New" pitchFamily="49" charset="0"/>
              <a:buChar char="o"/>
            </a:pPr>
            <a:r>
              <a:rPr lang="ru-RU" dirty="0" err="1"/>
              <a:t>Предоставитель</a:t>
            </a:r>
            <a:r>
              <a:rPr lang="ru-RU" dirty="0"/>
              <a:t>: </a:t>
            </a:r>
            <a:r>
              <a:rPr lang="ru-RU" dirty="0" smtClean="0"/>
              <a:t>Умышленно </a:t>
            </a:r>
            <a:r>
              <a:rPr lang="ru-RU" dirty="0"/>
              <a:t>передает пользователю предмет безвозмездного пользования в неисправном состоянии, зная о неисправностях</a:t>
            </a:r>
            <a:r>
              <a:rPr lang="ru-RU" dirty="0" smtClean="0"/>
              <a:t>.</a:t>
            </a:r>
            <a:endParaRPr lang="ru-RU" dirty="0"/>
          </a:p>
          <a:p>
            <a:pPr marL="0" lvl="0" indent="0">
              <a:buNone/>
            </a:pPr>
            <a:r>
              <a:rPr lang="ru-RU" dirty="0" smtClean="0"/>
              <a:t>Неосторожность </a:t>
            </a:r>
            <a:r>
              <a:rPr lang="ru-RU" dirty="0"/>
              <a:t>- </a:t>
            </a:r>
            <a:r>
              <a:rPr lang="ru-RU" dirty="0" smtClean="0"/>
              <a:t>это </a:t>
            </a:r>
            <a:r>
              <a:rPr lang="ru-RU" dirty="0"/>
              <a:t>небрежное, неаккуратное использование предмета безвозмездного пользования, которое приводит к его повреждению или ухудшению состояния</a:t>
            </a:r>
            <a:r>
              <a:rPr lang="ru-RU" dirty="0" smtClean="0"/>
              <a:t>.</a:t>
            </a:r>
          </a:p>
          <a:p>
            <a:pPr marL="0" lvl="0" indent="0">
              <a:buNone/>
            </a:pPr>
            <a:r>
              <a:rPr lang="ru-RU" i="1" dirty="0" smtClean="0"/>
              <a:t>Примеры</a:t>
            </a:r>
            <a:r>
              <a:rPr lang="ru-RU" dirty="0"/>
              <a:t>: </a:t>
            </a:r>
          </a:p>
          <a:p>
            <a:pPr lvl="0">
              <a:buFont typeface="Courier New" pitchFamily="49" charset="0"/>
              <a:buChar char="o"/>
            </a:pPr>
            <a:r>
              <a:rPr lang="ru-RU" dirty="0"/>
              <a:t>Пользователь: </a:t>
            </a:r>
            <a:r>
              <a:rPr lang="ru-RU" dirty="0" smtClean="0"/>
              <a:t>Неосторожно </a:t>
            </a:r>
            <a:r>
              <a:rPr lang="ru-RU" dirty="0"/>
              <a:t>использует предмет безвозмездного пользования, что приводит к его повреждению (например, не аккуратно обращается с механизмами, что приводит к </a:t>
            </a:r>
            <a:r>
              <a:rPr lang="ru-RU" dirty="0" err="1"/>
              <a:t>поломокам</a:t>
            </a:r>
            <a:r>
              <a:rPr lang="ru-RU" dirty="0" smtClean="0"/>
              <a:t>).</a:t>
            </a:r>
          </a:p>
          <a:p>
            <a:pPr lvl="0">
              <a:buFont typeface="Courier New" pitchFamily="49" charset="0"/>
              <a:buChar char="o"/>
            </a:pPr>
            <a:r>
              <a:rPr lang="ru-RU" dirty="0" err="1"/>
              <a:t>Предоставитель</a:t>
            </a:r>
            <a:r>
              <a:rPr lang="ru-RU" dirty="0"/>
              <a:t>: </a:t>
            </a:r>
            <a:r>
              <a:rPr lang="ru-RU" dirty="0" smtClean="0"/>
              <a:t>Не </a:t>
            </a:r>
            <a:r>
              <a:rPr lang="ru-RU" dirty="0"/>
              <a:t>проверяет качество предмета безвозмездного пользования перед передачей его пользователю, что может привести к его неисправности и повреждению в процессе пользования.</a:t>
            </a:r>
          </a:p>
        </p:txBody>
      </p:sp>
    </p:spTree>
    <p:extLst>
      <p:ext uri="{BB962C8B-B14F-4D97-AF65-F5344CB8AC3E}">
        <p14:creationId xmlns:p14="http://schemas.microsoft.com/office/powerpoint/2010/main" val="2899371257"/>
      </p:ext>
    </p:extLst>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41.  Безвозмездное пользование</a:t>
            </a:r>
            <a:endParaRPr lang="ru-RU" dirty="0"/>
          </a:p>
        </p:txBody>
      </p:sp>
      <p:sp>
        <p:nvSpPr>
          <p:cNvPr id="3" name="Объект 2"/>
          <p:cNvSpPr>
            <a:spLocks noGrp="1"/>
          </p:cNvSpPr>
          <p:nvPr>
            <p:ph idx="1"/>
          </p:nvPr>
        </p:nvSpPr>
        <p:spPr>
          <a:xfrm>
            <a:off x="0" y="692696"/>
            <a:ext cx="9144000" cy="6165304"/>
          </a:xfrm>
        </p:spPr>
        <p:txBody>
          <a:bodyPr>
            <a:normAutofit fontScale="70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Нарушение условий </a:t>
            </a:r>
            <a:r>
              <a:rPr lang="ru-RU" dirty="0" smtClean="0"/>
              <a:t>договора</a:t>
            </a:r>
          </a:p>
          <a:p>
            <a:pPr marL="0" indent="0">
              <a:buNone/>
            </a:pPr>
            <a:r>
              <a:rPr lang="ru-RU" u="sng" dirty="0" smtClean="0"/>
              <a:t>Суть </a:t>
            </a:r>
            <a:r>
              <a:rPr lang="ru-RU" u="sng" dirty="0"/>
              <a:t>спора: </a:t>
            </a:r>
          </a:p>
          <a:p>
            <a:pPr marL="0" indent="0">
              <a:buNone/>
            </a:pPr>
            <a:r>
              <a:rPr lang="ru-RU" dirty="0"/>
              <a:t>Пользователь получил право безвозмездно пользоваться гаражом для хранения машины, но использовал его для проведения ремонтных работ, не согласованных с </a:t>
            </a:r>
            <a:r>
              <a:rPr lang="ru-RU" dirty="0" err="1"/>
              <a:t>предоставителем</a:t>
            </a:r>
            <a:r>
              <a:rPr lang="ru-RU" dirty="0"/>
              <a:t>. </a:t>
            </a:r>
            <a:r>
              <a:rPr lang="ru-RU" dirty="0" err="1"/>
              <a:t>Предоставитель</a:t>
            </a:r>
            <a:r>
              <a:rPr lang="ru-RU" dirty="0"/>
              <a:t> требовал возврата гаража и компенсации ущерба</a:t>
            </a:r>
            <a:r>
              <a:rPr lang="ru-RU" dirty="0" smtClean="0"/>
              <a:t>.</a:t>
            </a:r>
          </a:p>
          <a:p>
            <a:pPr marL="0" indent="0">
              <a:buNone/>
            </a:pPr>
            <a:r>
              <a:rPr lang="ru-RU" u="sng" dirty="0" smtClean="0"/>
              <a:t>Судебные </a:t>
            </a:r>
            <a:r>
              <a:rPr lang="ru-RU" u="sng" dirty="0"/>
              <a:t>решения:</a:t>
            </a:r>
          </a:p>
          <a:p>
            <a:pPr marL="0" indent="0">
              <a:buNone/>
            </a:pPr>
            <a:r>
              <a:rPr lang="ru-RU" dirty="0"/>
              <a:t>Суд обязал пользователя вернуть гараж и возместить ущерб, поскольку он нарушил условия договора безвозмездного пользования, используя гараж не по назначению</a:t>
            </a:r>
            <a:r>
              <a:rPr lang="ru-RU" dirty="0" smtClean="0"/>
              <a:t>.</a:t>
            </a:r>
          </a:p>
          <a:p>
            <a:pPr marL="0" indent="0">
              <a:buNone/>
            </a:pPr>
            <a:endParaRPr lang="ru-RU" u="sng" dirty="0"/>
          </a:p>
          <a:p>
            <a:pPr marL="0" indent="0">
              <a:buNone/>
            </a:pPr>
            <a:endParaRPr lang="ru-RU" u="sng" dirty="0"/>
          </a:p>
          <a:p>
            <a:pPr algn="r"/>
            <a:r>
              <a:rPr lang="ru-RU" dirty="0"/>
              <a:t>Ненадлежащее содержание предмета безвозмездного </a:t>
            </a:r>
            <a:r>
              <a:rPr lang="ru-RU" dirty="0" smtClean="0"/>
              <a:t>пользования</a:t>
            </a:r>
          </a:p>
          <a:p>
            <a:pPr marL="0" indent="0" algn="r">
              <a:buNone/>
            </a:pPr>
            <a:r>
              <a:rPr lang="ru-RU" u="sng" dirty="0" smtClean="0"/>
              <a:t>Суть </a:t>
            </a:r>
            <a:r>
              <a:rPr lang="ru-RU" u="sng" dirty="0"/>
              <a:t>спора: </a:t>
            </a:r>
            <a:endParaRPr lang="ru-RU" dirty="0"/>
          </a:p>
          <a:p>
            <a:pPr marL="0" indent="0" algn="r">
              <a:buNone/>
            </a:pPr>
            <a:r>
              <a:rPr lang="ru-RU" dirty="0"/>
              <a:t>Пользователь получил право безвозмездно пользоваться дачным домом, но не обеспечил его надлежащее содержание. В результате дом пришел в негодность, и </a:t>
            </a:r>
            <a:r>
              <a:rPr lang="ru-RU" dirty="0" err="1"/>
              <a:t>предоставитель</a:t>
            </a:r>
            <a:r>
              <a:rPr lang="ru-RU" dirty="0"/>
              <a:t> требовал компенсации ущерба</a:t>
            </a:r>
            <a:r>
              <a:rPr lang="ru-RU" dirty="0" smtClean="0"/>
              <a:t>.</a:t>
            </a:r>
          </a:p>
          <a:p>
            <a:pPr marL="0" indent="0" algn="r">
              <a:buNone/>
            </a:pPr>
            <a:r>
              <a:rPr lang="ru-RU" u="sng" dirty="0" smtClean="0"/>
              <a:t>Судебные </a:t>
            </a:r>
            <a:r>
              <a:rPr lang="ru-RU" u="sng" dirty="0"/>
              <a:t>решения: </a:t>
            </a:r>
          </a:p>
          <a:p>
            <a:pPr marL="0" indent="0" algn="r">
              <a:buNone/>
            </a:pPr>
            <a:r>
              <a:rPr lang="ru-RU" dirty="0"/>
              <a:t>Суд обязал пользователя возместить ущерб, поскольку он не выполнил свои обязательства по надлежащему содержанию предмета безвозмездного пользования.</a:t>
            </a:r>
          </a:p>
        </p:txBody>
      </p:sp>
    </p:spTree>
    <p:extLst>
      <p:ext uri="{BB962C8B-B14F-4D97-AF65-F5344CB8AC3E}">
        <p14:creationId xmlns:p14="http://schemas.microsoft.com/office/powerpoint/2010/main" val="13251678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75456"/>
            <a:ext cx="8229600" cy="1600200"/>
          </a:xfrm>
        </p:spPr>
        <p:txBody>
          <a:bodyPr/>
          <a:lstStyle/>
          <a:p>
            <a:r>
              <a:rPr lang="ru-RU" sz="4000" dirty="0">
                <a:solidFill>
                  <a:srgbClr val="323232"/>
                </a:solidFill>
                <a:effectLst>
                  <a:outerShdw blurRad="38100" dist="38100" dir="2700000" algn="tl">
                    <a:srgbClr val="000000">
                      <a:alpha val="43137"/>
                    </a:srgbClr>
                  </a:outerShdw>
                </a:effectLst>
              </a:rPr>
              <a:t>4.  Юридические лица</a:t>
            </a: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4211" y="764704"/>
            <a:ext cx="9144000" cy="6093296"/>
          </a:xfrm>
        </p:spPr>
        <p:txBody>
          <a:bodyPr>
            <a:normAutofit fontScale="77500" lnSpcReduction="20000"/>
          </a:bodyPr>
          <a:lstStyle/>
          <a:p>
            <a:pPr marL="0" lvl="0" indent="0">
              <a:buNone/>
            </a:pPr>
            <a:r>
              <a:rPr lang="ru-RU" sz="1800" b="1" dirty="0"/>
              <a:t>ГК РФ Статья 57. Реорганизация юридического </a:t>
            </a:r>
            <a:r>
              <a:rPr lang="ru-RU" sz="1800" b="1" dirty="0" smtClean="0"/>
              <a:t>лица</a:t>
            </a:r>
          </a:p>
          <a:p>
            <a:pPr lvl="0"/>
            <a:r>
              <a:rPr lang="ru-RU" sz="1600" u="sng" dirty="0">
                <a:solidFill>
                  <a:prstClr val="black">
                    <a:lumMod val="50000"/>
                    <a:lumOff val="50000"/>
                  </a:prstClr>
                </a:solidFill>
              </a:rPr>
              <a:t>Объект</a:t>
            </a:r>
            <a:r>
              <a:rPr lang="ru-RU" sz="1600" dirty="0">
                <a:solidFill>
                  <a:prstClr val="black">
                    <a:lumMod val="50000"/>
                    <a:lumOff val="50000"/>
                  </a:prstClr>
                </a:solidFill>
              </a:rPr>
              <a:t>: </a:t>
            </a:r>
            <a:r>
              <a:rPr lang="ru-RU" sz="1600" dirty="0" smtClean="0">
                <a:solidFill>
                  <a:prstClr val="black">
                    <a:lumMod val="50000"/>
                    <a:lumOff val="50000"/>
                  </a:prstClr>
                </a:solidFill>
              </a:rPr>
              <a:t>сфера реорганизации </a:t>
            </a:r>
            <a:r>
              <a:rPr lang="ru-RU" sz="1600" dirty="0">
                <a:solidFill>
                  <a:prstClr val="black">
                    <a:lumMod val="50000"/>
                    <a:lumOff val="50000"/>
                  </a:prstClr>
                </a:solidFill>
              </a:rPr>
              <a:t>юридического </a:t>
            </a:r>
            <a:r>
              <a:rPr lang="ru-RU" sz="1600" dirty="0" smtClean="0">
                <a:solidFill>
                  <a:prstClr val="black">
                    <a:lumMod val="50000"/>
                    <a:lumOff val="50000"/>
                  </a:prstClr>
                </a:solidFill>
              </a:rPr>
              <a:t>лица</a:t>
            </a:r>
            <a:endParaRPr lang="ru-RU" sz="1600" dirty="0">
              <a:solidFill>
                <a:prstClr val="black">
                  <a:lumMod val="50000"/>
                  <a:lumOff val="50000"/>
                </a:prstClr>
              </a:solidFill>
            </a:endParaRPr>
          </a:p>
          <a:p>
            <a:pPr lvl="0"/>
            <a:r>
              <a:rPr lang="ru-RU" sz="1600" u="sng" dirty="0">
                <a:solidFill>
                  <a:prstClr val="black">
                    <a:lumMod val="50000"/>
                    <a:lumOff val="50000"/>
                  </a:prstClr>
                </a:solidFill>
              </a:rPr>
              <a:t>Объективная сторона:  </a:t>
            </a:r>
          </a:p>
          <a:p>
            <a:pPr marL="0" lvl="0" indent="0">
              <a:buNone/>
            </a:pPr>
            <a:r>
              <a:rPr lang="ru-RU" sz="1600" dirty="0"/>
              <a:t>Реорганизация юридического лица (слияние, присоединение, разделение, выделение, преобразование) может быть осуществлена по решению его учредителей (участников) или органа юридического лица, уполномоченного на то учредительным документом</a:t>
            </a:r>
            <a:r>
              <a:rPr lang="ru-RU" sz="1600" dirty="0" smtClean="0"/>
              <a:t>.</a:t>
            </a:r>
          </a:p>
          <a:p>
            <a:pPr marL="0" lvl="0" indent="0">
              <a:buNone/>
            </a:pPr>
            <a:r>
              <a:rPr lang="ru-RU" sz="1600" dirty="0"/>
              <a:t>В случаях, установленных </a:t>
            </a:r>
            <a:r>
              <a:rPr lang="ru-RU" sz="1600" dirty="0" smtClean="0"/>
              <a:t>законом, </a:t>
            </a:r>
            <a:r>
              <a:rPr lang="ru-RU" sz="1600" dirty="0"/>
              <a:t>реорганизация юридического лица в форме его разделения или выделения из его состава одного или нескольких юридических лиц осуществляется по решению уполномоченных государственных органов или по решению суда</a:t>
            </a:r>
            <a:r>
              <a:rPr lang="ru-RU" sz="1600" dirty="0" smtClean="0"/>
              <a:t>.</a:t>
            </a:r>
          </a:p>
          <a:p>
            <a:pPr marL="0" lvl="0" indent="0">
              <a:buNone/>
            </a:pPr>
            <a:r>
              <a:rPr lang="ru-RU" sz="1600" dirty="0"/>
              <a:t>В случаях, установленных </a:t>
            </a:r>
            <a:r>
              <a:rPr lang="ru-RU" sz="1600" dirty="0" smtClean="0"/>
              <a:t>законом, </a:t>
            </a:r>
            <a:r>
              <a:rPr lang="ru-RU" sz="1600" dirty="0"/>
              <a:t>реорганизация юридических лиц в форме слияния, присоединения или преобразования может быть осуществлена лишь с согласия уполномоченных государственных органов.</a:t>
            </a:r>
            <a:endParaRPr lang="ru-RU" sz="1600" u="sng" dirty="0" smtClean="0">
              <a:solidFill>
                <a:prstClr val="black">
                  <a:lumMod val="50000"/>
                  <a:lumOff val="50000"/>
                </a:prstClr>
              </a:solidFill>
            </a:endParaRPr>
          </a:p>
          <a:p>
            <a:pPr lvl="0"/>
            <a:r>
              <a:rPr lang="ru-RU" sz="1600" u="sng" dirty="0" smtClean="0">
                <a:solidFill>
                  <a:prstClr val="black">
                    <a:lumMod val="50000"/>
                    <a:lumOff val="50000"/>
                  </a:prstClr>
                </a:solidFill>
              </a:rPr>
              <a:t>Субъект</a:t>
            </a:r>
            <a:r>
              <a:rPr lang="ru-RU" sz="1600" u="sng" dirty="0">
                <a:solidFill>
                  <a:prstClr val="black">
                    <a:lumMod val="50000"/>
                    <a:lumOff val="50000"/>
                  </a:prstClr>
                </a:solidFill>
              </a:rPr>
              <a:t>: </a:t>
            </a:r>
          </a:p>
          <a:p>
            <a:pPr lvl="0">
              <a:buFont typeface="Courier New" pitchFamily="49" charset="0"/>
              <a:buChar char="o"/>
            </a:pPr>
            <a:r>
              <a:rPr lang="ru-RU" sz="1600" dirty="0"/>
              <a:t>Юридическое лицо: Сама организация, которая подвергается реорганизации. </a:t>
            </a:r>
            <a:endParaRPr lang="ru-RU" sz="1600" dirty="0" smtClean="0"/>
          </a:p>
          <a:p>
            <a:pPr lvl="0">
              <a:buFont typeface="Courier New" pitchFamily="49" charset="0"/>
              <a:buChar char="o"/>
            </a:pPr>
            <a:r>
              <a:rPr lang="ru-RU" sz="1600" dirty="0" smtClean="0"/>
              <a:t>Учредители</a:t>
            </a:r>
            <a:r>
              <a:rPr lang="ru-RU" sz="1600" dirty="0"/>
              <a:t>: Физические лица или другие ЮЛ, которые создали реорганизуемое ЮЛ. </a:t>
            </a:r>
            <a:endParaRPr lang="ru-RU" sz="1600" dirty="0" smtClean="0"/>
          </a:p>
          <a:p>
            <a:pPr lvl="0">
              <a:buFont typeface="Courier New" pitchFamily="49" charset="0"/>
              <a:buChar char="o"/>
            </a:pPr>
            <a:r>
              <a:rPr lang="ru-RU" sz="1600" dirty="0" smtClean="0"/>
              <a:t>Участники</a:t>
            </a:r>
            <a:r>
              <a:rPr lang="ru-RU" sz="1600" dirty="0"/>
              <a:t>: Физические лица или другие ЮЛ, которые являются владельцами долей в реорганизуемом ЮЛ. </a:t>
            </a:r>
            <a:endParaRPr lang="ru-RU" sz="1600" dirty="0" smtClean="0"/>
          </a:p>
          <a:p>
            <a:pPr lvl="0">
              <a:buFont typeface="Courier New" pitchFamily="49" charset="0"/>
              <a:buChar char="o"/>
            </a:pPr>
            <a:r>
              <a:rPr lang="ru-RU" sz="1600" dirty="0" smtClean="0"/>
              <a:t>Органы </a:t>
            </a:r>
            <a:r>
              <a:rPr lang="ru-RU" sz="1600" dirty="0"/>
              <a:t>управления: Руководство реорганизуемого ЮЛ (например, генеральный директор, совет директоров). </a:t>
            </a:r>
            <a:endParaRPr lang="ru-RU" sz="1600" dirty="0" smtClean="0"/>
          </a:p>
          <a:p>
            <a:pPr lvl="0">
              <a:buFont typeface="Courier New" pitchFamily="49" charset="0"/>
              <a:buChar char="o"/>
            </a:pPr>
            <a:r>
              <a:rPr lang="ru-RU" sz="1600" dirty="0" smtClean="0"/>
              <a:t>Кредиторы</a:t>
            </a:r>
            <a:r>
              <a:rPr lang="ru-RU" sz="1600" dirty="0"/>
              <a:t>: Физические лица или другие ЮЛ, которым реорганизуемое ЮЛ должно деньги. </a:t>
            </a:r>
            <a:endParaRPr lang="ru-RU" sz="1600" dirty="0" smtClean="0"/>
          </a:p>
          <a:p>
            <a:pPr lvl="0">
              <a:buFont typeface="Courier New" pitchFamily="49" charset="0"/>
              <a:buChar char="o"/>
            </a:pPr>
            <a:r>
              <a:rPr lang="ru-RU" sz="1600" dirty="0" smtClean="0"/>
              <a:t> </a:t>
            </a:r>
            <a:r>
              <a:rPr lang="ru-RU" sz="1600" dirty="0"/>
              <a:t>Государство: Органы государственной власти (например, налоговая инспекция, суд), которые контролируют процесс реорганизации и обеспечивают соблюдение законодательства.</a:t>
            </a:r>
            <a:endParaRPr lang="ru-RU" sz="1600" u="sng" dirty="0">
              <a:solidFill>
                <a:prstClr val="black">
                  <a:lumMod val="50000"/>
                  <a:lumOff val="50000"/>
                </a:prstClr>
              </a:solidFill>
            </a:endParaRPr>
          </a:p>
          <a:p>
            <a:pPr lvl="0"/>
            <a:r>
              <a:rPr lang="ru-RU" sz="1600" u="sng" dirty="0">
                <a:solidFill>
                  <a:prstClr val="black">
                    <a:lumMod val="50000"/>
                    <a:lumOff val="50000"/>
                  </a:prstClr>
                </a:solidFill>
              </a:rPr>
              <a:t>Субъективная сторона: </a:t>
            </a:r>
            <a:endParaRPr lang="ru-RU" sz="1600" u="sng" dirty="0" smtClean="0">
              <a:solidFill>
                <a:prstClr val="black">
                  <a:lumMod val="50000"/>
                  <a:lumOff val="50000"/>
                </a:prstClr>
              </a:solidFill>
            </a:endParaRPr>
          </a:p>
          <a:p>
            <a:pPr marL="0" lvl="0" indent="0">
              <a:buNone/>
            </a:pPr>
            <a:r>
              <a:rPr lang="ru-RU" sz="1600" dirty="0"/>
              <a:t>Умысел </a:t>
            </a:r>
            <a:endParaRPr lang="ru-RU" sz="1600" dirty="0" smtClean="0"/>
          </a:p>
          <a:p>
            <a:pPr marL="0" lvl="0" indent="0">
              <a:buNone/>
            </a:pPr>
            <a:r>
              <a:rPr lang="ru-RU" sz="1600" i="1" dirty="0" smtClean="0"/>
              <a:t>Примеры</a:t>
            </a:r>
            <a:r>
              <a:rPr lang="ru-RU" sz="1600" dirty="0"/>
              <a:t>: </a:t>
            </a:r>
            <a:endParaRPr lang="ru-RU" sz="1600" dirty="0" smtClean="0"/>
          </a:p>
          <a:p>
            <a:pPr lvl="0">
              <a:buFont typeface="Courier New" pitchFamily="49" charset="0"/>
              <a:buChar char="o"/>
            </a:pPr>
            <a:r>
              <a:rPr lang="ru-RU" sz="1600" dirty="0" smtClean="0"/>
              <a:t>Создание </a:t>
            </a:r>
            <a:r>
              <a:rPr lang="ru-RU" sz="1600" dirty="0"/>
              <a:t>"пустышки": ЮЛ реорганизуется в новое, которое формально существует, но не имеет активов и не ведет реальную деятельность, чтобы избежать ответственности за долги</a:t>
            </a:r>
            <a:r>
              <a:rPr lang="ru-RU" sz="1600" dirty="0" smtClean="0"/>
              <a:t>.</a:t>
            </a:r>
          </a:p>
          <a:p>
            <a:pPr lvl="0">
              <a:buFont typeface="Courier New" pitchFamily="49" charset="0"/>
              <a:buChar char="o"/>
            </a:pPr>
            <a:r>
              <a:rPr lang="ru-RU" sz="1600" dirty="0" smtClean="0"/>
              <a:t>"</a:t>
            </a:r>
            <a:r>
              <a:rPr lang="ru-RU" sz="1600" dirty="0"/>
              <a:t>Слив" активов: ЮЛ переводит свои активы в другую организацию перед реорганизацией, чтобы новые ЮЛ не несли ответственности за существующие долги</a:t>
            </a:r>
            <a:r>
              <a:rPr lang="ru-RU" sz="1600" dirty="0" smtClean="0"/>
              <a:t>.</a:t>
            </a:r>
          </a:p>
          <a:p>
            <a:pPr marL="0" lvl="0" indent="0">
              <a:buNone/>
            </a:pPr>
            <a:r>
              <a:rPr lang="ru-RU" sz="1600" dirty="0"/>
              <a:t>Неосторожность </a:t>
            </a:r>
            <a:endParaRPr lang="ru-RU" sz="1600" dirty="0" smtClean="0"/>
          </a:p>
          <a:p>
            <a:pPr marL="0" lvl="0" indent="0">
              <a:buNone/>
            </a:pPr>
            <a:r>
              <a:rPr lang="ru-RU" sz="1600" i="1" dirty="0" smtClean="0"/>
              <a:t>Примеры</a:t>
            </a:r>
            <a:r>
              <a:rPr lang="ru-RU" sz="1600" dirty="0"/>
              <a:t>: </a:t>
            </a:r>
            <a:endParaRPr lang="ru-RU" sz="1600" dirty="0" smtClean="0"/>
          </a:p>
          <a:p>
            <a:pPr lvl="0">
              <a:buFont typeface="Courier New" pitchFamily="49" charset="0"/>
              <a:buChar char="o"/>
            </a:pPr>
            <a:r>
              <a:rPr lang="ru-RU" sz="1600" dirty="0" smtClean="0"/>
              <a:t> </a:t>
            </a:r>
            <a:r>
              <a:rPr lang="ru-RU" sz="1600" dirty="0"/>
              <a:t>Непродуманное слияние: ЮЛ сливаются без тщательной проверки финансового положения друг друга, что в последствии приводит к финансовым проблемам</a:t>
            </a:r>
            <a:r>
              <a:rPr lang="ru-RU" sz="1600" dirty="0" smtClean="0"/>
              <a:t>.</a:t>
            </a:r>
          </a:p>
          <a:p>
            <a:pPr lvl="0">
              <a:buFont typeface="Courier New" pitchFamily="49" charset="0"/>
              <a:buChar char="o"/>
            </a:pPr>
            <a:r>
              <a:rPr lang="ru-RU" sz="1600" dirty="0" smtClean="0"/>
              <a:t>Неправильное </a:t>
            </a:r>
            <a:r>
              <a:rPr lang="ru-RU" sz="1600" dirty="0"/>
              <a:t>распределение имущества: При реорганизации имущество ЮЛ распределяется не справедливо между новыми ЮЛ, что приводит к спорам и судебным разбирательствам.</a:t>
            </a:r>
            <a:endParaRPr lang="ru-RU" sz="1600" u="sng" dirty="0">
              <a:solidFill>
                <a:prstClr val="black">
                  <a:lumMod val="50000"/>
                  <a:lumOff val="50000"/>
                </a:prstClr>
              </a:solidFill>
            </a:endParaRPr>
          </a:p>
          <a:p>
            <a:pPr marL="0" lvl="0" indent="0">
              <a:buNone/>
            </a:pPr>
            <a:endParaRPr lang="ru-RU" sz="1400" b="1" dirty="0"/>
          </a:p>
          <a:p>
            <a:pPr marL="0" lvl="0" indent="0">
              <a:buNone/>
            </a:pPr>
            <a:endParaRPr lang="ru-RU" sz="1800" dirty="0"/>
          </a:p>
        </p:txBody>
      </p:sp>
    </p:spTree>
    <p:extLst>
      <p:ext uri="{BB962C8B-B14F-4D97-AF65-F5344CB8AC3E}">
        <p14:creationId xmlns:p14="http://schemas.microsoft.com/office/powerpoint/2010/main" val="3221239720"/>
      </p:ext>
    </p:extLst>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41.  Безвозмездное пользование</a:t>
            </a: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buNone/>
            </a:pPr>
            <a:r>
              <a:rPr lang="ru-RU" sz="2200" b="1" dirty="0"/>
              <a:t>ГК РФ Статья 693. Ответственность за недостатки вещи, переданной в безвозмездное </a:t>
            </a:r>
            <a:r>
              <a:rPr lang="ru-RU" sz="2200" b="1" dirty="0" smtClean="0"/>
              <a:t>пользование</a:t>
            </a:r>
          </a:p>
          <a:p>
            <a:r>
              <a:rPr lang="ru-RU" sz="2500" u="sng" dirty="0" smtClean="0">
                <a:solidFill>
                  <a:prstClr val="black">
                    <a:lumMod val="50000"/>
                    <a:lumOff val="50000"/>
                  </a:prstClr>
                </a:solidFill>
              </a:rPr>
              <a:t>Объект</a:t>
            </a:r>
            <a:r>
              <a:rPr lang="ru-RU" dirty="0">
                <a:solidFill>
                  <a:prstClr val="black">
                    <a:lumMod val="50000"/>
                    <a:lumOff val="50000"/>
                  </a:prstClr>
                </a:solidFill>
              </a:rPr>
              <a:t>: Сфера </a:t>
            </a:r>
            <a:r>
              <a:rPr lang="ru-RU" dirty="0" smtClean="0">
                <a:solidFill>
                  <a:prstClr val="black">
                    <a:lumMod val="50000"/>
                    <a:lumOff val="50000"/>
                  </a:prstClr>
                </a:solidFill>
              </a:rPr>
              <a:t>ответственности за </a:t>
            </a:r>
            <a:r>
              <a:rPr lang="ru-RU" dirty="0">
                <a:solidFill>
                  <a:prstClr val="black">
                    <a:lumMod val="50000"/>
                    <a:lumOff val="50000"/>
                  </a:prstClr>
                </a:solidFill>
              </a:rPr>
              <a:t>недостатки вещи, переданной в безвозмездное </a:t>
            </a:r>
            <a:r>
              <a:rPr lang="ru-RU" dirty="0" smtClean="0">
                <a:solidFill>
                  <a:prstClr val="black">
                    <a:lumMod val="50000"/>
                    <a:lumOff val="50000"/>
                  </a:prstClr>
                </a:solidFill>
              </a:rPr>
              <a:t>пользование</a:t>
            </a:r>
            <a:endParaRPr lang="ru-RU" dirty="0">
              <a:solidFill>
                <a:prstClr val="black">
                  <a:lumMod val="50000"/>
                  <a:lumOff val="50000"/>
                </a:prstClr>
              </a:solidFill>
            </a:endParaRPr>
          </a:p>
          <a:p>
            <a:r>
              <a:rPr lang="ru-RU" u="sng" dirty="0">
                <a:solidFill>
                  <a:prstClr val="black">
                    <a:lumMod val="50000"/>
                    <a:lumOff val="50000"/>
                  </a:prstClr>
                </a:solidFill>
              </a:rPr>
              <a:t>Объективная сторона: </a:t>
            </a:r>
          </a:p>
          <a:p>
            <a:pPr marL="0" indent="0">
              <a:buNone/>
            </a:pPr>
            <a:r>
              <a:rPr lang="ru-RU" dirty="0"/>
              <a:t>Ссудодатель отвечает за недостатки вещи, которые он умышленно или по грубой неосторожности не оговорил при заключении договора безвозмездного пользования.</a:t>
            </a:r>
          </a:p>
          <a:p>
            <a:pPr marL="0" indent="0">
              <a:buNone/>
            </a:pPr>
            <a:r>
              <a:rPr lang="ru-RU" dirty="0"/>
              <a:t>При обнаружении таких недостатков ссудополучатель вправе по своему выбору потребовать от ссудодателя безвозмездного устранения недостатков вещи или возмещения своих расходов на устранение недостатков вещи либо досрочного расторжения договора и возмещения понесенного им реального ущерба</a:t>
            </a:r>
            <a:r>
              <a:rPr lang="ru-RU" dirty="0" smtClean="0"/>
              <a:t>.</a:t>
            </a:r>
          </a:p>
          <a:p>
            <a:r>
              <a:rPr lang="ru-RU" u="sng" dirty="0" smtClean="0">
                <a:solidFill>
                  <a:prstClr val="black">
                    <a:lumMod val="50000"/>
                    <a:lumOff val="50000"/>
                  </a:prstClr>
                </a:solidFill>
              </a:rPr>
              <a:t>Субъект</a:t>
            </a:r>
            <a:r>
              <a:rPr lang="ru-RU" u="sng" dirty="0">
                <a:solidFill>
                  <a:prstClr val="black">
                    <a:lumMod val="50000"/>
                    <a:lumOff val="50000"/>
                  </a:prstClr>
                </a:solidFill>
              </a:rPr>
              <a:t>: </a:t>
            </a:r>
          </a:p>
          <a:p>
            <a:pPr marL="0" lvl="0" indent="0">
              <a:buNone/>
            </a:pPr>
            <a:r>
              <a:rPr lang="ru-RU" dirty="0"/>
              <a:t>Пользователь: </a:t>
            </a:r>
            <a:r>
              <a:rPr lang="ru-RU" dirty="0" smtClean="0"/>
              <a:t> </a:t>
            </a:r>
            <a:r>
              <a:rPr lang="ru-RU" dirty="0"/>
              <a:t>Субъект, который получил вещь в безвозмездное пользование</a:t>
            </a:r>
            <a:r>
              <a:rPr lang="ru-RU" dirty="0" smtClean="0"/>
              <a:t>.</a:t>
            </a:r>
          </a:p>
          <a:p>
            <a:pPr marL="0" lvl="0" indent="0">
              <a:buNone/>
            </a:pPr>
            <a:r>
              <a:rPr lang="ru-RU" dirty="0"/>
              <a:t>Передающий</a:t>
            </a:r>
            <a:r>
              <a:rPr lang="ru-RU" dirty="0" smtClean="0"/>
              <a:t>: Субъект</a:t>
            </a:r>
            <a:r>
              <a:rPr lang="ru-RU" dirty="0"/>
              <a:t>, который передал вещь в безвозмездное пользование.</a:t>
            </a:r>
            <a:endParaRPr lang="ru-RU" dirty="0" smtClean="0"/>
          </a:p>
          <a:p>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marL="0" indent="0">
              <a:buNone/>
            </a:pPr>
            <a:r>
              <a:rPr lang="ru-RU" dirty="0"/>
              <a:t>Умысел</a:t>
            </a:r>
          </a:p>
          <a:p>
            <a:pPr marL="0" indent="0">
              <a:buNone/>
            </a:pPr>
            <a:r>
              <a:rPr lang="ru-RU" i="1" dirty="0"/>
              <a:t>Пример:</a:t>
            </a:r>
          </a:p>
          <a:p>
            <a:pPr>
              <a:buFont typeface="Courier New" pitchFamily="49" charset="0"/>
              <a:buChar char="o"/>
            </a:pPr>
            <a:r>
              <a:rPr lang="ru-RU" dirty="0"/>
              <a:t>Пользователь: </a:t>
            </a:r>
            <a:r>
              <a:rPr lang="ru-RU" dirty="0" smtClean="0"/>
              <a:t> умышленно </a:t>
            </a:r>
            <a:r>
              <a:rPr lang="ru-RU" dirty="0"/>
              <a:t>перегружает безвозмездно полученный грузовик с знанием о том, что это может привести к его поломке</a:t>
            </a:r>
            <a:r>
              <a:rPr lang="ru-RU" dirty="0" smtClean="0"/>
              <a:t>.</a:t>
            </a:r>
          </a:p>
          <a:p>
            <a:pPr>
              <a:buFont typeface="Courier New" pitchFamily="49" charset="0"/>
              <a:buChar char="o"/>
            </a:pPr>
            <a:r>
              <a:rPr lang="ru-RU" dirty="0" smtClean="0"/>
              <a:t>Передающий: сдает </a:t>
            </a:r>
            <a:r>
              <a:rPr lang="ru-RU" dirty="0"/>
              <a:t>в безвозмездное пользование автомобиль с неисправными тормозами, зная о неисправности, но не предупреждая об этом пользователя.</a:t>
            </a:r>
          </a:p>
          <a:p>
            <a:pPr marL="0" indent="0">
              <a:buNone/>
            </a:pPr>
            <a:r>
              <a:rPr lang="ru-RU" dirty="0"/>
              <a:t>Неосторожность </a:t>
            </a:r>
          </a:p>
          <a:p>
            <a:pPr marL="0" indent="0">
              <a:buNone/>
            </a:pPr>
            <a:r>
              <a:rPr lang="ru-RU" i="1" dirty="0"/>
              <a:t>Пример:</a:t>
            </a:r>
          </a:p>
          <a:p>
            <a:pPr>
              <a:buFont typeface="Courier New" pitchFamily="49" charset="0"/>
              <a:buChar char="o"/>
            </a:pPr>
            <a:r>
              <a:rPr lang="ru-RU" dirty="0"/>
              <a:t>Пользователь: </a:t>
            </a:r>
            <a:r>
              <a:rPr lang="ru-RU" dirty="0" smtClean="0"/>
              <a:t>забывает </a:t>
            </a:r>
            <a:r>
              <a:rPr lang="ru-RU" dirty="0"/>
              <a:t>закрыть кран в безвозмездно полученной квартире, что приводит к затоплению. </a:t>
            </a:r>
            <a:endParaRPr lang="ru-RU" dirty="0" smtClean="0"/>
          </a:p>
          <a:p>
            <a:pPr>
              <a:buFont typeface="Courier New" pitchFamily="49" charset="0"/>
              <a:buChar char="o"/>
            </a:pPr>
            <a:r>
              <a:rPr lang="ru-RU" dirty="0" smtClean="0"/>
              <a:t>Передающий</a:t>
            </a:r>
            <a:r>
              <a:rPr lang="ru-RU" dirty="0"/>
              <a:t>: </a:t>
            </a:r>
            <a:r>
              <a:rPr lang="ru-RU" dirty="0" smtClean="0"/>
              <a:t>не </a:t>
            </a:r>
            <a:r>
              <a:rPr lang="ru-RU" dirty="0"/>
              <a:t>проверяет исправность безвозмездно передаваемого инструмента перед передачей, что приводит к тому, что он не замечает неисправность и передает инструмент в нерабочем состоянии</a:t>
            </a:r>
            <a:r>
              <a:rPr lang="ru-RU" dirty="0" smtClean="0"/>
              <a:t>.</a:t>
            </a:r>
          </a:p>
          <a:p>
            <a:pPr>
              <a:buFont typeface="Courier New" pitchFamily="49" charset="0"/>
              <a:buChar char="o"/>
            </a:pPr>
            <a:r>
              <a:rPr lang="ru-RU" u="sng" dirty="0" smtClean="0"/>
              <a:t>Предмет</a:t>
            </a:r>
            <a:r>
              <a:rPr lang="ru-RU" dirty="0"/>
              <a:t>: </a:t>
            </a:r>
            <a:r>
              <a:rPr lang="ru-RU" dirty="0" smtClean="0"/>
              <a:t>Недвижимость, </a:t>
            </a:r>
            <a:r>
              <a:rPr lang="ru-RU" dirty="0"/>
              <a:t>Транспортные </a:t>
            </a:r>
            <a:r>
              <a:rPr lang="ru-RU" dirty="0" smtClean="0"/>
              <a:t>средства, Инструменты, Бытовая техника, Книги и др.</a:t>
            </a:r>
            <a:endParaRPr lang="ru-RU" dirty="0"/>
          </a:p>
          <a:p>
            <a:endParaRPr lang="ru-RU" dirty="0"/>
          </a:p>
          <a:p>
            <a:endParaRPr lang="ru-RU" dirty="0"/>
          </a:p>
          <a:p>
            <a:endParaRPr lang="ru-RU" dirty="0"/>
          </a:p>
          <a:p>
            <a:endParaRPr lang="ru-RU" dirty="0"/>
          </a:p>
        </p:txBody>
      </p:sp>
    </p:spTree>
    <p:extLst>
      <p:ext uri="{BB962C8B-B14F-4D97-AF65-F5344CB8AC3E}">
        <p14:creationId xmlns:p14="http://schemas.microsoft.com/office/powerpoint/2010/main" val="2827597224"/>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41.  Безвозмездное пользование</a:t>
            </a:r>
            <a:endParaRPr lang="ru-RU" dirty="0"/>
          </a:p>
        </p:txBody>
      </p:sp>
      <p:sp>
        <p:nvSpPr>
          <p:cNvPr id="3" name="Объект 2"/>
          <p:cNvSpPr>
            <a:spLocks noGrp="1"/>
          </p:cNvSpPr>
          <p:nvPr>
            <p:ph idx="1"/>
          </p:nvPr>
        </p:nvSpPr>
        <p:spPr>
          <a:xfrm>
            <a:off x="0" y="692696"/>
            <a:ext cx="9144000" cy="6165304"/>
          </a:xfrm>
        </p:spPr>
        <p:txBody>
          <a:bodyPr>
            <a:normAutofit fontScale="62500" lnSpcReduction="20000"/>
          </a:bodyPr>
          <a:lstStyle/>
          <a:p>
            <a:pPr marL="0" indent="0">
              <a:buNone/>
            </a:pPr>
            <a:r>
              <a:rPr lang="ru-RU" sz="2600" b="1" dirty="0"/>
              <a:t>ГК РФ Статья 693. Ответственность за недостатки вещи, переданной в безвозмездное пользование</a:t>
            </a:r>
          </a:p>
          <a:p>
            <a:r>
              <a:rPr lang="ru-RU" dirty="0"/>
              <a:t>При передаче вещи стороны обязаны определить ее состояние, поскольку:</a:t>
            </a:r>
          </a:p>
          <a:p>
            <a:pPr marL="0" indent="0">
              <a:buNone/>
            </a:pPr>
            <a:r>
              <a:rPr lang="ru-RU" dirty="0"/>
              <a:t>- ссудодатель несет ответственность за недостатки, о которых он не предупредил;</a:t>
            </a:r>
          </a:p>
          <a:p>
            <a:pPr marL="0" indent="0">
              <a:buNone/>
            </a:pPr>
            <a:r>
              <a:rPr lang="ru-RU" dirty="0"/>
              <a:t>- ссудополучатель обязан возвратить вещь в состоянии, в котором он ее получил с учетом нормального износа.</a:t>
            </a:r>
          </a:p>
          <a:p>
            <a:r>
              <a:rPr lang="ru-RU" dirty="0"/>
              <a:t>Основанием для освобождения ссудодателя от ответственности является:</a:t>
            </a:r>
          </a:p>
          <a:p>
            <a:pPr marL="0" indent="0">
              <a:buNone/>
            </a:pPr>
            <a:r>
              <a:rPr lang="ru-RU" dirty="0"/>
              <a:t>- незнание о наличии недостатков передаваемой им вещи (скрытые недостатки);</a:t>
            </a:r>
          </a:p>
          <a:p>
            <a:pPr marL="0" indent="0">
              <a:buNone/>
            </a:pPr>
            <a:r>
              <a:rPr lang="ru-RU" dirty="0"/>
              <a:t>- указание недостатков в договоре или акте приемки-передачи.</a:t>
            </a:r>
          </a:p>
          <a:p>
            <a:r>
              <a:rPr lang="ru-RU" dirty="0"/>
              <a:t>Сокрытие указанных фактов от ссудополучателя свидетельствует о возможности применения мер ответственности в отношении недобросовестной стороны договора.</a:t>
            </a:r>
          </a:p>
          <a:p>
            <a:r>
              <a:rPr lang="ru-RU" dirty="0" smtClean="0"/>
              <a:t>Нарушение </a:t>
            </a:r>
            <a:r>
              <a:rPr lang="ru-RU" dirty="0"/>
              <a:t>ссудодателем условий договора и ненадлежащее исполнение им обязательств свидетельствует о возникновении у ссудодателя возможности требовать защиты своих прав, вытекающих из данного договора. Наряду с общими способами защиты нарушенных прав, ГК РФ предусматривает в рамках комментируемой статьи специальные указания на применение отдельных способов:</a:t>
            </a:r>
          </a:p>
          <a:p>
            <a:pPr marL="0" indent="0">
              <a:buNone/>
            </a:pPr>
            <a:r>
              <a:rPr lang="ru-RU" dirty="0"/>
              <a:t>- безвозмездного устранения недостатков вещи;</a:t>
            </a:r>
          </a:p>
          <a:p>
            <a:pPr marL="0" indent="0">
              <a:buNone/>
            </a:pPr>
            <a:r>
              <a:rPr lang="ru-RU" dirty="0"/>
              <a:t>- возмещения своих расходов на устранение недостатков вещи;</a:t>
            </a:r>
          </a:p>
          <a:p>
            <a:pPr marL="0" indent="0">
              <a:buNone/>
            </a:pPr>
            <a:r>
              <a:rPr lang="ru-RU" dirty="0"/>
              <a:t>- досрочного расторжения договора и возмещения понесенного им реального ущерба.</a:t>
            </a:r>
          </a:p>
          <a:p>
            <a:r>
              <a:rPr lang="ru-RU" dirty="0"/>
              <a:t>Любое из указанных требований ссудополучателя может быть удовлетворено ссудодателем в добровольном порядке. В случае </a:t>
            </a:r>
            <a:r>
              <a:rPr lang="ru-RU" dirty="0" err="1"/>
              <a:t>неустранения</a:t>
            </a:r>
            <a:r>
              <a:rPr lang="ru-RU" dirty="0"/>
              <a:t> выявленных нарушений ссудополучатель в значительной степени лишается возможности получения того, на что вправе был рассчитывать при заключении договора, а соответственно, вправе реализовать указанные требования в судебном порядке.</a:t>
            </a:r>
          </a:p>
          <a:p>
            <a:endParaRPr lang="ru-RU" dirty="0"/>
          </a:p>
        </p:txBody>
      </p:sp>
    </p:spTree>
    <p:extLst>
      <p:ext uri="{BB962C8B-B14F-4D97-AF65-F5344CB8AC3E}">
        <p14:creationId xmlns:p14="http://schemas.microsoft.com/office/powerpoint/2010/main" val="414808157"/>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41.  Безвозмездное пользование</a:t>
            </a:r>
            <a:endParaRPr lang="ru-RU" dirty="0"/>
          </a:p>
        </p:txBody>
      </p:sp>
      <p:sp>
        <p:nvSpPr>
          <p:cNvPr id="3" name="Объект 2"/>
          <p:cNvSpPr>
            <a:spLocks noGrp="1"/>
          </p:cNvSpPr>
          <p:nvPr>
            <p:ph idx="1"/>
          </p:nvPr>
        </p:nvSpPr>
        <p:spPr>
          <a:xfrm>
            <a:off x="0" y="692696"/>
            <a:ext cx="9144000" cy="6165304"/>
          </a:xfrm>
        </p:spPr>
        <p:txBody>
          <a:bodyPr>
            <a:normAutofit fontScale="85000" lnSpcReduction="2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800" b="1" dirty="0">
                <a:solidFill>
                  <a:prstClr val="black">
                    <a:lumMod val="50000"/>
                    <a:lumOff val="50000"/>
                  </a:prstClr>
                </a:solidFill>
              </a:rPr>
              <a:t>ГК РФ Статья </a:t>
            </a:r>
            <a:r>
              <a:rPr lang="ru-RU" sz="3200" b="1" dirty="0"/>
              <a:t>693</a:t>
            </a:r>
            <a:endParaRPr lang="ru-RU" dirty="0"/>
          </a:p>
          <a:p>
            <a:pPr marL="0" lvl="0" indent="0" algn="ctr">
              <a:buNone/>
            </a:pPr>
            <a:endParaRPr lang="ru-RU" b="1" dirty="0">
              <a:solidFill>
                <a:prstClr val="black">
                  <a:lumMod val="50000"/>
                  <a:lumOff val="50000"/>
                </a:prstClr>
              </a:solidFill>
            </a:endParaRPr>
          </a:p>
          <a:p>
            <a:pPr marL="0" indent="0">
              <a:buNone/>
            </a:pPr>
            <a:r>
              <a:rPr lang="ru-RU" u="sng" dirty="0">
                <a:solidFill>
                  <a:prstClr val="black">
                    <a:lumMod val="50000"/>
                    <a:lumOff val="50000"/>
                  </a:prstClr>
                </a:solidFill>
              </a:rPr>
              <a:t>Суть спора: </a:t>
            </a:r>
          </a:p>
          <a:p>
            <a:pPr marL="0" lvl="0" indent="0">
              <a:buNone/>
            </a:pPr>
            <a:r>
              <a:rPr lang="ru-RU" dirty="0"/>
              <a:t>Гражданин А. передал гражданину Б. в безвозмездное пользование автомобиль. В результате небрежного вождения гражданина Б. автомобиль попал в аварию и получил значительные повреждения.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гражданина Б. ответственным за ущерб, причиненный автомобилю, так как он не проявил должной внимательности и осторожности при пользовании автомобилем.</a:t>
            </a: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marL="0" indent="0" algn="r">
              <a:buNone/>
            </a:pP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indent="0" algn="r">
              <a:buNone/>
            </a:pPr>
            <a:r>
              <a:rPr lang="ru-RU" dirty="0"/>
              <a:t>Гражданин С. передал гражданину Д. в безвозмездное пользование квартиру. В квартире оказалась неисправная электропроводка, о чем гражданин С. не знал. В результате неисправности электропроводки произошел пожар, причинивший ущерб квартире.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гражданина С. ответственным за ущерб, причиненный квартире, так как он не проявил должной внимательности при передаче квартиры в безвозмездное пользование и не заметил существующих недостатков.</a:t>
            </a:r>
          </a:p>
        </p:txBody>
      </p:sp>
    </p:spTree>
    <p:extLst>
      <p:ext uri="{BB962C8B-B14F-4D97-AF65-F5344CB8AC3E}">
        <p14:creationId xmlns:p14="http://schemas.microsoft.com/office/powerpoint/2010/main" val="3023899924"/>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42.  Подряд</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85000" lnSpcReduction="20000"/>
          </a:bodyPr>
          <a:lstStyle/>
          <a:p>
            <a:pPr lvl="0"/>
            <a:r>
              <a:rPr lang="ru-RU" dirty="0">
                <a:solidFill>
                  <a:prstClr val="black">
                    <a:lumMod val="50000"/>
                    <a:lumOff val="50000"/>
                  </a:prstClr>
                </a:solidFill>
              </a:rPr>
              <a:t>Объект: сфера договора </a:t>
            </a:r>
            <a:r>
              <a:rPr lang="ru-RU" dirty="0" smtClean="0">
                <a:solidFill>
                  <a:prstClr val="black">
                    <a:lumMod val="50000"/>
                    <a:lumOff val="50000"/>
                  </a:prstClr>
                </a:solidFill>
              </a:rPr>
              <a:t>подряда</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подряда одна сторона (подрядчик) обязуется выполнить по заданию другой стороны (заказчика) определенную работу и сдать ее результат заказчику, а заказчик обязуется принять результат работы и оплатить его.</a:t>
            </a:r>
          </a:p>
          <a:p>
            <a:pPr marL="0" indent="0">
              <a:buNone/>
            </a:pPr>
            <a:r>
              <a:rPr lang="ru-RU" dirty="0" smtClean="0"/>
              <a:t>К </a:t>
            </a:r>
            <a:r>
              <a:rPr lang="ru-RU" dirty="0"/>
              <a:t>отдельным видам договора подряда (бытовой подряд, строительный подряд, подряд на выполнение проектных и изыскательских работ, подрядные работы для государственных нужд) положения, предусмотренные настоящим параграфом, применяются, если иное не установлено правилами настоящего Кодекса об этих видах договоров</a:t>
            </a:r>
            <a:r>
              <a:rPr lang="ru-RU" dirty="0" smtClean="0"/>
              <a:t>.</a:t>
            </a:r>
          </a:p>
          <a:p>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Физические лица, Юридические лица</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квартира, жилой </a:t>
            </a:r>
            <a:r>
              <a:rPr lang="ru-RU" dirty="0" smtClean="0"/>
              <a:t>дом</a:t>
            </a:r>
            <a:r>
              <a:rPr lang="ru-RU" dirty="0" smtClean="0">
                <a:solidFill>
                  <a:prstClr val="black">
                    <a:lumMod val="50000"/>
                    <a:lumOff val="50000"/>
                  </a:prstClr>
                </a:solidFill>
              </a:rPr>
              <a:t>, здание, сооружение, оборудование, изделие и др.</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3272656946"/>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42.  Подряд</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92696"/>
            <a:ext cx="9144000" cy="6021288"/>
          </a:xfrm>
        </p:spPr>
        <p:txBody>
          <a:bodyPr>
            <a:noAutofit/>
          </a:bodyPr>
          <a:lstStyle/>
          <a:p>
            <a:pPr lvl="0"/>
            <a:r>
              <a:rPr lang="ru-RU" sz="1400" dirty="0">
                <a:solidFill>
                  <a:prstClr val="black">
                    <a:lumMod val="50000"/>
                    <a:lumOff val="50000"/>
                  </a:prstClr>
                </a:solidFill>
              </a:rPr>
              <a:t>Объект: </a:t>
            </a:r>
          </a:p>
          <a:p>
            <a:pPr marL="0" lvl="0" indent="0">
              <a:buNone/>
            </a:pPr>
            <a:r>
              <a:rPr lang="ru-RU" sz="1200" dirty="0">
                <a:solidFill>
                  <a:prstClr val="black">
                    <a:lumMod val="50000"/>
                    <a:lumOff val="50000"/>
                  </a:prstClr>
                </a:solidFill>
              </a:rPr>
              <a:t>Объектом является сфера договора подряда</a:t>
            </a:r>
          </a:p>
          <a:p>
            <a:pPr marL="0" lvl="0" indent="0">
              <a:buNone/>
            </a:pPr>
            <a:endParaRPr lang="ru-RU" sz="1050" dirty="0">
              <a:solidFill>
                <a:prstClr val="black">
                  <a:lumMod val="50000"/>
                  <a:lumOff val="50000"/>
                </a:prstClr>
              </a:solidFill>
            </a:endParaRPr>
          </a:p>
          <a:p>
            <a:pPr lvl="0"/>
            <a:r>
              <a:rPr lang="ru-RU" sz="1400" dirty="0">
                <a:solidFill>
                  <a:prstClr val="black">
                    <a:lumMod val="50000"/>
                    <a:lumOff val="50000"/>
                  </a:prstClr>
                </a:solidFill>
              </a:rPr>
              <a:t>Объективная сторона: </a:t>
            </a:r>
            <a:endParaRPr lang="ru-RU" sz="1400" dirty="0"/>
          </a:p>
          <a:p>
            <a:pPr marL="0" indent="0">
              <a:buNone/>
            </a:pPr>
            <a:r>
              <a:rPr lang="ru-RU" sz="1100" dirty="0"/>
              <a:t>Договор подряда заключается на изготовление или переработку (обработку) вещи либо на выполнение другой работы с передачей ее результата заказчику.</a:t>
            </a:r>
          </a:p>
          <a:p>
            <a:pPr marL="0" indent="0">
              <a:buNone/>
            </a:pPr>
            <a:r>
              <a:rPr lang="ru-RU" sz="1100" dirty="0" smtClean="0"/>
              <a:t>По </a:t>
            </a:r>
            <a:r>
              <a:rPr lang="ru-RU" sz="1100" dirty="0"/>
              <a:t>договору подряда, заключенному на изготовление вещи, подрядчик передает права на нее заказчику.</a:t>
            </a:r>
          </a:p>
          <a:p>
            <a:pPr marL="0" indent="0">
              <a:buNone/>
            </a:pPr>
            <a:r>
              <a:rPr lang="ru-RU" sz="1100" dirty="0" smtClean="0"/>
              <a:t>Если </a:t>
            </a:r>
            <a:r>
              <a:rPr lang="ru-RU" sz="1100" dirty="0"/>
              <a:t>иное не предусмотрено договором, подрядчик самостоятельно определяет способы выполнения задания заказчика</a:t>
            </a:r>
            <a:r>
              <a:rPr lang="ru-RU" sz="1100" dirty="0" smtClean="0"/>
              <a:t>.</a:t>
            </a:r>
          </a:p>
          <a:p>
            <a:pPr marL="0" indent="0">
              <a:buNone/>
            </a:pPr>
            <a:r>
              <a:rPr lang="ru-RU" sz="1100" dirty="0"/>
              <a:t> В договоре подряда указываются начальный и конечный сроки выполнения работы. По согласованию между сторонами в договоре могут быть предусмотрены также сроки завершения отдельных этапов работы (промежуточные сроки</a:t>
            </a:r>
            <a:r>
              <a:rPr lang="ru-RU" sz="1100" dirty="0" smtClean="0"/>
              <a:t>).</a:t>
            </a:r>
          </a:p>
          <a:p>
            <a:pPr marL="0" indent="0">
              <a:buNone/>
            </a:pPr>
            <a:r>
              <a:rPr lang="ru-RU" sz="1100" dirty="0"/>
              <a:t>В договоре подряда указываются цена подлежащей выполнению работы или способы ее определения. При отсутствии в договоре таких указаний цена определяется в соответствии с </a:t>
            </a:r>
            <a:r>
              <a:rPr lang="ru-RU" sz="1100" dirty="0" smtClean="0"/>
              <a:t>п.3 ст. 424 </a:t>
            </a:r>
            <a:r>
              <a:rPr lang="ru-RU" sz="1100" dirty="0"/>
              <a:t> настоящего Кодекса.</a:t>
            </a:r>
          </a:p>
          <a:p>
            <a:pPr marL="0" indent="0">
              <a:buNone/>
            </a:pPr>
            <a:r>
              <a:rPr lang="ru-RU" sz="1100" dirty="0" smtClean="0"/>
              <a:t>Цена </a:t>
            </a:r>
            <a:r>
              <a:rPr lang="ru-RU" sz="1100" dirty="0"/>
              <a:t>в договоре подряда включает компенсацию издержек подрядчика и причитающееся ему вознаграждение.</a:t>
            </a:r>
          </a:p>
          <a:p>
            <a:pPr marL="0" indent="0">
              <a:buNone/>
            </a:pPr>
            <a:r>
              <a:rPr lang="ru-RU" sz="1100" dirty="0" smtClean="0"/>
              <a:t>Цена </a:t>
            </a:r>
            <a:r>
              <a:rPr lang="ru-RU" sz="1100" dirty="0"/>
              <a:t>работы может быть определена путем составления сметы</a:t>
            </a:r>
            <a:r>
              <a:rPr lang="ru-RU" sz="1100" dirty="0" smtClean="0"/>
              <a:t>.</a:t>
            </a:r>
          </a:p>
          <a:p>
            <a:pPr marL="0" indent="0">
              <a:buNone/>
            </a:pPr>
            <a:r>
              <a:rPr lang="ru-RU" sz="1100" dirty="0"/>
              <a:t>Если иное не установлено законом или договором подряда, заказчик вправе предъявить требования, связанные с ненадлежащим качеством результата работы, при условии, что оно выявлено в сроки, установленные настоящей статьей</a:t>
            </a:r>
            <a:r>
              <a:rPr lang="ru-RU" sz="1100" dirty="0" smtClean="0"/>
              <a:t>.</a:t>
            </a:r>
          </a:p>
          <a:p>
            <a:pPr marL="0" indent="0">
              <a:buNone/>
            </a:pPr>
            <a:r>
              <a:rPr lang="ru-RU" sz="1100" dirty="0"/>
              <a:t>По договору бытового подряда подрядчик, осуществляющий соответствующую предпринимательскую деятельность, обязуется выполнить по заданию гражданина (заказчика) определенную работу, предназначенную удовлетворять бытовые или другие личные потребности заказчика, а заказчик обязуется принять и оплатить работу.</a:t>
            </a:r>
          </a:p>
          <a:p>
            <a:pPr marL="0" indent="0">
              <a:buNone/>
            </a:pPr>
            <a:r>
              <a:rPr lang="ru-RU" sz="1100" dirty="0" smtClean="0"/>
              <a:t>Договор </a:t>
            </a:r>
            <a:r>
              <a:rPr lang="ru-RU" sz="1100" dirty="0"/>
              <a:t>бытового подряда является публичным </a:t>
            </a:r>
            <a:r>
              <a:rPr lang="ru-RU" sz="1100" dirty="0" smtClean="0"/>
              <a:t>договором( ст. 426).</a:t>
            </a:r>
          </a:p>
          <a:p>
            <a:pPr marL="0" indent="0">
              <a:buNone/>
            </a:pPr>
            <a:r>
              <a:rPr lang="ru-RU" sz="1100" dirty="0"/>
              <a:t>По договору строительного подряда подрядчик обязуется в установленный договором срок построить по заданию заказчика определенный объект либо выполнить иные строительные работы, а заказчик обязуется создать подрядчику необходимые условия для выполнения работ, принять их результат и уплатить обусловленную цену</a:t>
            </a:r>
            <a:r>
              <a:rPr lang="ru-RU" sz="1100" dirty="0" smtClean="0"/>
              <a:t>.</a:t>
            </a:r>
          </a:p>
          <a:p>
            <a:pPr marL="0" indent="0">
              <a:buNone/>
            </a:pPr>
            <a:r>
              <a:rPr lang="ru-RU" sz="1100" dirty="0"/>
              <a:t>По договору подряда на выполнение проектных и изыскательских работ подрядчик (проектировщик, изыскатель) обязуется по заданию заказчика разработать техническую документацию и (или) выполнить изыскательские работы, а заказчик обязуется принять и оплатить их результат</a:t>
            </a:r>
            <a:r>
              <a:rPr lang="ru-RU" sz="1100" dirty="0" smtClean="0"/>
              <a:t>.</a:t>
            </a:r>
          </a:p>
          <a:p>
            <a:pPr marL="0" indent="0">
              <a:buNone/>
            </a:pPr>
            <a:r>
              <a:rPr lang="ru-RU" sz="1100" dirty="0"/>
              <a:t>В случае прекращения договора подряда по основаниям, предусмотренным законом или договором, до приемки заказчиком результата работы, выполненной подрядчиком </a:t>
            </a:r>
            <a:r>
              <a:rPr lang="ru-RU" sz="1100" dirty="0" smtClean="0"/>
              <a:t>(п.1 ст. 720), </a:t>
            </a:r>
            <a:r>
              <a:rPr lang="ru-RU" sz="1100" dirty="0"/>
              <a:t>заказчик вправе требовать передачи ему результата незавершенной работы с компенсацией подрядчику произведенных затрат.</a:t>
            </a:r>
          </a:p>
        </p:txBody>
      </p:sp>
    </p:spTree>
    <p:extLst>
      <p:ext uri="{BB962C8B-B14F-4D97-AF65-F5344CB8AC3E}">
        <p14:creationId xmlns:p14="http://schemas.microsoft.com/office/powerpoint/2010/main" val="3607176630"/>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42.  Подряд</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85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p>
          <a:p>
            <a:pPr marL="457200" lvl="0" indent="-457200">
              <a:buAutoNum type="arabicPeriod"/>
            </a:pPr>
            <a:r>
              <a:rPr lang="ru-RU" dirty="0"/>
              <a:t>Заказчик: </a:t>
            </a:r>
            <a:r>
              <a:rPr lang="ru-RU" dirty="0" smtClean="0"/>
              <a:t>Физическое </a:t>
            </a:r>
            <a:r>
              <a:rPr lang="ru-RU" dirty="0"/>
              <a:t>или юридическое лицо, которое заказывает выполнение определенных работ. </a:t>
            </a:r>
            <a:endParaRPr lang="ru-RU" dirty="0" smtClean="0"/>
          </a:p>
          <a:p>
            <a:pPr marL="457200" lvl="0" indent="-457200">
              <a:buAutoNum type="arabicPeriod"/>
            </a:pPr>
            <a:r>
              <a:rPr lang="ru-RU" dirty="0"/>
              <a:t>Подрядчик: </a:t>
            </a:r>
            <a:r>
              <a:rPr lang="ru-RU" dirty="0" smtClean="0"/>
              <a:t> </a:t>
            </a:r>
            <a:r>
              <a:rPr lang="ru-RU" dirty="0"/>
              <a:t>Физическое или юридическое лицо, которое обязуется выполнить определенные работы</a:t>
            </a:r>
            <a:r>
              <a:rPr lang="ru-RU" dirty="0" smtClean="0"/>
              <a:t>.</a:t>
            </a:r>
          </a:p>
          <a:p>
            <a:pPr marL="457200" lvl="0" indent="-457200">
              <a:buAutoNum type="arabicPeriod"/>
            </a:pPr>
            <a:endParaRPr lang="ru-RU" dirty="0">
              <a:solidFill>
                <a:prstClr val="black">
                  <a:lumMod val="50000"/>
                  <a:lumOff val="50000"/>
                </a:prstClr>
              </a:solidFill>
            </a:endParaRPr>
          </a:p>
          <a:p>
            <a:pPr lvl="0"/>
            <a:r>
              <a:rPr lang="ru-RU" sz="3600" dirty="0">
                <a:solidFill>
                  <a:prstClr val="black">
                    <a:lumMod val="50000"/>
                    <a:lumOff val="50000"/>
                  </a:prstClr>
                </a:solidFill>
              </a:rPr>
              <a:t>Субъективная сторона:</a:t>
            </a:r>
          </a:p>
          <a:p>
            <a:pPr marL="0" lvl="0" indent="0">
              <a:buNone/>
            </a:pPr>
            <a:r>
              <a:rPr lang="ru-RU" dirty="0"/>
              <a:t>Умысел - Подрядчик сознательно и преднамеренно нарушает условия договора, зная о негативных последствиях своих действий. </a:t>
            </a:r>
          </a:p>
          <a:p>
            <a:pPr marL="0" lvl="0" indent="0">
              <a:buNone/>
            </a:pPr>
            <a:r>
              <a:rPr lang="ru-RU" i="1" dirty="0" smtClean="0"/>
              <a:t>Пример</a:t>
            </a:r>
            <a:r>
              <a:rPr lang="ru-RU" dirty="0" smtClean="0"/>
              <a:t>: </a:t>
            </a:r>
            <a:endParaRPr lang="ru-RU" dirty="0"/>
          </a:p>
          <a:p>
            <a:pPr lvl="0">
              <a:buFont typeface="Courier New" pitchFamily="49" charset="0"/>
              <a:buChar char="o"/>
            </a:pPr>
            <a:r>
              <a:rPr lang="ru-RU" dirty="0"/>
              <a:t>Подрядчик, строящий дом, использует дешевые материалы, зная, что они не соответствуют требованиям заказчика и могут привести к разрушению </a:t>
            </a:r>
            <a:r>
              <a:rPr lang="ru-RU" dirty="0" smtClean="0"/>
              <a:t>дома.</a:t>
            </a:r>
          </a:p>
          <a:p>
            <a:pPr marL="0" lvl="0" indent="0">
              <a:buNone/>
            </a:pPr>
            <a:r>
              <a:rPr lang="ru-RU" dirty="0" smtClean="0"/>
              <a:t>Неосторожность </a:t>
            </a:r>
            <a:r>
              <a:rPr lang="ru-RU" dirty="0"/>
              <a:t>- Подрядчик нарушает условия договора, не предвидя или не желая предвидеть  негативные последствия своих действий</a:t>
            </a:r>
            <a:r>
              <a:rPr lang="ru-RU" dirty="0" smtClean="0"/>
              <a:t>.</a:t>
            </a:r>
          </a:p>
          <a:p>
            <a:pPr marL="0" lvl="0" indent="0">
              <a:buNone/>
            </a:pPr>
            <a:r>
              <a:rPr lang="ru-RU" i="1" dirty="0" smtClean="0"/>
              <a:t>Пример</a:t>
            </a:r>
            <a:r>
              <a:rPr lang="ru-RU" dirty="0" smtClean="0"/>
              <a:t>: </a:t>
            </a:r>
            <a:endParaRPr lang="ru-RU" dirty="0"/>
          </a:p>
          <a:p>
            <a:pPr lvl="0">
              <a:buFont typeface="Courier New" pitchFamily="49" charset="0"/>
              <a:buChar char="o"/>
            </a:pPr>
            <a:r>
              <a:rPr lang="ru-RU" dirty="0"/>
              <a:t>Подрядчик, выполняя ремонт квартиры,  небрежно  обращается  с  инструментом  и  повреждает  сантехнику. </a:t>
            </a:r>
          </a:p>
        </p:txBody>
      </p:sp>
    </p:spTree>
    <p:extLst>
      <p:ext uri="{BB962C8B-B14F-4D97-AF65-F5344CB8AC3E}">
        <p14:creationId xmlns:p14="http://schemas.microsoft.com/office/powerpoint/2010/main" val="2939723974"/>
      </p:ext>
    </p:extLst>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42.  Подряд</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85000" lnSpcReduction="20000"/>
          </a:bodyPr>
          <a:lstStyle/>
          <a:p>
            <a:pPr marL="0" indent="0" algn="ctr">
              <a:buNone/>
            </a:pPr>
            <a:r>
              <a:rPr lang="ru-RU" sz="3600" u="sng" dirty="0"/>
              <a:t>Судебная практика</a:t>
            </a:r>
          </a:p>
          <a:p>
            <a:pPr marL="0" indent="0" algn="ctr">
              <a:buNone/>
            </a:pPr>
            <a:endParaRPr lang="ru-RU" sz="3600" u="sng" dirty="0"/>
          </a:p>
          <a:p>
            <a:pPr marL="0" indent="0">
              <a:buNone/>
            </a:pPr>
            <a:r>
              <a:rPr lang="ru-RU" u="sng" dirty="0" smtClean="0"/>
              <a:t>Суть </a:t>
            </a:r>
            <a:r>
              <a:rPr lang="ru-RU" u="sng" dirty="0"/>
              <a:t>спора: </a:t>
            </a:r>
          </a:p>
          <a:p>
            <a:pPr marL="0" indent="0">
              <a:buNone/>
            </a:pPr>
            <a:r>
              <a:rPr lang="ru-RU" dirty="0"/>
              <a:t>Заказчик заказал у подрядчика строительство дома. Подрядчик использовал некачественные материалы, что привело к разрушению дома. </a:t>
            </a:r>
            <a:endParaRPr lang="ru-RU" dirty="0" smtClean="0"/>
          </a:p>
          <a:p>
            <a:pPr marL="0" indent="0">
              <a:buNone/>
            </a:pPr>
            <a:r>
              <a:rPr lang="ru-RU" u="sng" dirty="0" smtClean="0"/>
              <a:t>Судебные </a:t>
            </a:r>
            <a:r>
              <a:rPr lang="ru-RU" u="sng" dirty="0"/>
              <a:t>решения:</a:t>
            </a:r>
          </a:p>
          <a:p>
            <a:pPr marL="0" indent="0">
              <a:buNone/>
            </a:pPr>
            <a:r>
              <a:rPr lang="ru-RU" dirty="0"/>
              <a:t>Суд признал подрядчика виновным в нарушении договора подряда и обязал его возместить ущерб заказчику.  Суд посчитал, что подрядчик не проявил должной заботливости при выборе материалов и не обеспечил надлежащее качество работ. </a:t>
            </a:r>
            <a:endParaRPr lang="ru-RU" u="sng" dirty="0"/>
          </a:p>
          <a:p>
            <a:pPr marL="0" indent="0">
              <a:buNone/>
            </a:pPr>
            <a:endParaRPr lang="ru-RU" u="sng" dirty="0"/>
          </a:p>
          <a:p>
            <a:pPr marL="0" indent="0" algn="r">
              <a:buNone/>
            </a:pPr>
            <a:r>
              <a:rPr lang="ru-RU" u="sng" dirty="0" smtClean="0"/>
              <a:t>Суть </a:t>
            </a:r>
            <a:r>
              <a:rPr lang="ru-RU" u="sng" dirty="0"/>
              <a:t>спора: </a:t>
            </a:r>
            <a:endParaRPr lang="ru-RU" dirty="0"/>
          </a:p>
          <a:p>
            <a:pPr marL="0" indent="0" algn="r">
              <a:buNone/>
            </a:pPr>
            <a:r>
              <a:rPr lang="ru-RU" dirty="0"/>
              <a:t>Заказчик заказал у подрядчика ремонт квартиры. Подрядчик не уложился в установленные сроки, что привело к дополнительным расходам заказчика</a:t>
            </a:r>
            <a:r>
              <a:rPr lang="ru-RU" dirty="0" smtClean="0"/>
              <a:t>.</a:t>
            </a:r>
          </a:p>
          <a:p>
            <a:pPr marL="0" indent="0" algn="r">
              <a:buNone/>
            </a:pPr>
            <a:r>
              <a:rPr lang="ru-RU" u="sng" dirty="0" smtClean="0"/>
              <a:t>Судебные </a:t>
            </a:r>
            <a:r>
              <a:rPr lang="ru-RU" u="sng" dirty="0"/>
              <a:t>решения: </a:t>
            </a:r>
          </a:p>
          <a:p>
            <a:pPr marL="0" indent="0" algn="r">
              <a:buNone/>
            </a:pPr>
            <a:r>
              <a:rPr lang="ru-RU" dirty="0"/>
              <a:t>Суд признал подрядчика частично виновным, так как он не уложился в сроки,  но  также  установил,  что  заказчик  не  предоставил  подрядчику  необходимые  материалы  вовремя.</a:t>
            </a:r>
          </a:p>
        </p:txBody>
      </p:sp>
    </p:spTree>
    <p:extLst>
      <p:ext uri="{BB962C8B-B14F-4D97-AF65-F5344CB8AC3E}">
        <p14:creationId xmlns:p14="http://schemas.microsoft.com/office/powerpoint/2010/main" val="506018141"/>
      </p:ext>
    </p:extLst>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42.  Подряд</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buNone/>
            </a:pPr>
            <a:r>
              <a:rPr lang="ru-RU" sz="2900" b="1" dirty="0"/>
              <a:t>ГК РФ Статья 723. Ответственность подрядчика за ненадлежащее качество </a:t>
            </a:r>
            <a:r>
              <a:rPr lang="ru-RU" sz="2900" b="1" dirty="0" smtClean="0"/>
              <a:t>работы</a:t>
            </a:r>
          </a:p>
          <a:p>
            <a:r>
              <a:rPr lang="ru-RU" sz="2500" u="sng" dirty="0" smtClean="0">
                <a:solidFill>
                  <a:prstClr val="black">
                    <a:lumMod val="50000"/>
                    <a:lumOff val="50000"/>
                  </a:prstClr>
                </a:solidFill>
              </a:rPr>
              <a:t>Объект</a:t>
            </a:r>
            <a:r>
              <a:rPr lang="ru-RU" dirty="0">
                <a:solidFill>
                  <a:prstClr val="black">
                    <a:lumMod val="50000"/>
                    <a:lumOff val="50000"/>
                  </a:prstClr>
                </a:solidFill>
              </a:rPr>
              <a:t>: Сфера ответственности подрядчика за ненадлежащее качество работы</a:t>
            </a:r>
          </a:p>
          <a:p>
            <a:r>
              <a:rPr lang="ru-RU" u="sng" dirty="0">
                <a:solidFill>
                  <a:prstClr val="black">
                    <a:lumMod val="50000"/>
                    <a:lumOff val="50000"/>
                  </a:prstClr>
                </a:solidFill>
              </a:rPr>
              <a:t>Объективная сторона: </a:t>
            </a:r>
          </a:p>
          <a:p>
            <a:pPr marL="0" indent="0">
              <a:buNone/>
            </a:pPr>
            <a:r>
              <a:rPr lang="ru-RU" dirty="0"/>
              <a:t>В случаях, когда работа выполнена подрядчиком с отступлениями от договора подряда, ухудшившими результат работы, или с иными недостатками, которые делают его не пригодным для предусмотренного в договоре использования либо при отсутствии в договоре соответствующего условия непригодности для обычного использования, заказчик вправе, если иное не установлено законом или договором, по своему выбору потребовать от подрядчика:</a:t>
            </a:r>
          </a:p>
          <a:p>
            <a:pPr>
              <a:buFont typeface="Courier New" pitchFamily="49" charset="0"/>
              <a:buChar char="o"/>
            </a:pPr>
            <a:r>
              <a:rPr lang="ru-RU" dirty="0" smtClean="0"/>
              <a:t>безвозмездного </a:t>
            </a:r>
            <a:r>
              <a:rPr lang="ru-RU" dirty="0"/>
              <a:t>устранения недостатков в разумный срок;</a:t>
            </a:r>
          </a:p>
          <a:p>
            <a:pPr>
              <a:buFont typeface="Courier New" pitchFamily="49" charset="0"/>
              <a:buChar char="o"/>
            </a:pPr>
            <a:r>
              <a:rPr lang="ru-RU" dirty="0"/>
              <a:t>соразмерного уменьшения установленной за работу цены;</a:t>
            </a:r>
          </a:p>
          <a:p>
            <a:pPr>
              <a:buFont typeface="Courier New" pitchFamily="49" charset="0"/>
              <a:buChar char="o"/>
            </a:pPr>
            <a:r>
              <a:rPr lang="ru-RU" dirty="0" smtClean="0"/>
              <a:t>возмещения</a:t>
            </a:r>
            <a:r>
              <a:rPr lang="ru-RU" dirty="0"/>
              <a:t> своих расходов на устранение недостатков, когда право заказчика устранять их предусмотрено в договоре подряда </a:t>
            </a:r>
            <a:r>
              <a:rPr lang="ru-RU" dirty="0" smtClean="0"/>
              <a:t>(ст.397).</a:t>
            </a:r>
          </a:p>
          <a:p>
            <a:r>
              <a:rPr lang="ru-RU" u="sng" dirty="0" smtClean="0">
                <a:solidFill>
                  <a:prstClr val="black">
                    <a:lumMod val="50000"/>
                    <a:lumOff val="50000"/>
                  </a:prstClr>
                </a:solidFill>
              </a:rPr>
              <a:t>Субъект</a:t>
            </a:r>
            <a:r>
              <a:rPr lang="ru-RU" u="sng" dirty="0">
                <a:solidFill>
                  <a:prstClr val="black">
                    <a:lumMod val="50000"/>
                    <a:lumOff val="50000"/>
                  </a:prstClr>
                </a:solidFill>
              </a:rPr>
              <a:t>: </a:t>
            </a:r>
          </a:p>
          <a:p>
            <a:pPr marL="0" lvl="0" indent="0">
              <a:buNone/>
            </a:pPr>
            <a:r>
              <a:rPr lang="ru-RU" dirty="0"/>
              <a:t>Ответственность за ненадлежащее качество выполненных работ по договору подряда лежит на подрядчике. </a:t>
            </a:r>
            <a:endParaRPr lang="ru-RU" dirty="0" smtClean="0"/>
          </a:p>
          <a:p>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marL="0" indent="0">
              <a:buNone/>
            </a:pPr>
            <a:r>
              <a:rPr lang="ru-RU" dirty="0"/>
              <a:t>Умысел</a:t>
            </a:r>
          </a:p>
          <a:p>
            <a:pPr marL="0" indent="0">
              <a:buNone/>
            </a:pPr>
            <a:r>
              <a:rPr lang="ru-RU" i="1" dirty="0"/>
              <a:t>Пример:</a:t>
            </a:r>
          </a:p>
          <a:p>
            <a:pPr>
              <a:buFont typeface="Courier New" pitchFamily="49" charset="0"/>
              <a:buChar char="o"/>
            </a:pPr>
            <a:r>
              <a:rPr lang="ru-RU" dirty="0"/>
              <a:t>Подрядчик, зная о некачественных материалах, использует их для строительства дома, чтобы сэкономить, не предупреждая заказчика о риске.</a:t>
            </a:r>
          </a:p>
          <a:p>
            <a:pPr marL="0" indent="0">
              <a:buNone/>
            </a:pPr>
            <a:r>
              <a:rPr lang="ru-RU" dirty="0"/>
              <a:t>Неосторожность </a:t>
            </a:r>
          </a:p>
          <a:p>
            <a:pPr marL="0" indent="0">
              <a:buNone/>
            </a:pPr>
            <a:r>
              <a:rPr lang="ru-RU" i="1" dirty="0"/>
              <a:t>Пример:</a:t>
            </a:r>
          </a:p>
          <a:p>
            <a:pPr>
              <a:buFont typeface="Courier New" pitchFamily="49" charset="0"/>
              <a:buChar char="o"/>
            </a:pPr>
            <a:r>
              <a:rPr lang="ru-RU" dirty="0"/>
              <a:t>Подрядчик, ремонтируя квартиру, небрежно устанавливает сантехнику, что приводит к протечке. </a:t>
            </a:r>
            <a:endParaRPr lang="ru-RU" dirty="0" smtClean="0"/>
          </a:p>
          <a:p>
            <a:pPr lvl="0"/>
            <a:r>
              <a:rPr lang="ru-RU" u="sng" dirty="0" smtClean="0"/>
              <a:t>Предмет</a:t>
            </a:r>
            <a:r>
              <a:rPr lang="ru-RU" dirty="0"/>
              <a:t>: квартира, жилой дом</a:t>
            </a:r>
            <a:r>
              <a:rPr lang="ru-RU" dirty="0">
                <a:solidFill>
                  <a:prstClr val="black">
                    <a:lumMod val="50000"/>
                    <a:lumOff val="50000"/>
                  </a:prstClr>
                </a:solidFill>
              </a:rPr>
              <a:t>, здание, сооружение, оборудование, изделие и др.</a:t>
            </a:r>
          </a:p>
          <a:p>
            <a:endParaRPr lang="ru-RU" dirty="0"/>
          </a:p>
          <a:p>
            <a:endParaRPr lang="ru-RU" dirty="0"/>
          </a:p>
          <a:p>
            <a:endParaRPr lang="ru-RU" dirty="0"/>
          </a:p>
          <a:p>
            <a:endParaRPr lang="ru-RU" dirty="0"/>
          </a:p>
        </p:txBody>
      </p:sp>
    </p:spTree>
    <p:extLst>
      <p:ext uri="{BB962C8B-B14F-4D97-AF65-F5344CB8AC3E}">
        <p14:creationId xmlns:p14="http://schemas.microsoft.com/office/powerpoint/2010/main" val="2837538651"/>
      </p:ext>
    </p:extLst>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42.  Подряд</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25000" lnSpcReduction="20000"/>
          </a:bodyPr>
          <a:lstStyle/>
          <a:p>
            <a:pPr marL="0" indent="0">
              <a:buNone/>
            </a:pPr>
            <a:r>
              <a:rPr lang="ru-RU" sz="5600" b="1" dirty="0"/>
              <a:t>ГК РФ Статья 723. Ответственность подрядчика за ненадлежащее качество работы</a:t>
            </a:r>
          </a:p>
          <a:p>
            <a:r>
              <a:rPr lang="ru-RU" sz="4000" dirty="0"/>
              <a:t>Согласно комментируемой статье, если работа выполнена с отступлениями от договора подряда, ухудшившими результат, или с иными недостатками, которые делают его непригодным для предусмотренного в договоре использования, а при отсутствии соответствующего условия в договоре - для обычного использования, заказчик вправе требовать от подрядчика:</a:t>
            </a:r>
          </a:p>
          <a:p>
            <a:pPr marL="0" indent="0">
              <a:buNone/>
            </a:pPr>
            <a:r>
              <a:rPr lang="ru-RU" sz="4000" dirty="0"/>
              <a:t>а) безвозмездного устранения недостатков в разумный срок;</a:t>
            </a:r>
          </a:p>
          <a:p>
            <a:pPr marL="0" indent="0">
              <a:buNone/>
            </a:pPr>
            <a:r>
              <a:rPr lang="ru-RU" sz="4000" dirty="0"/>
              <a:t>б) соразмерного уменьшения цены работы;</a:t>
            </a:r>
          </a:p>
          <a:p>
            <a:pPr marL="0" indent="0">
              <a:buNone/>
            </a:pPr>
            <a:r>
              <a:rPr lang="ru-RU" sz="4000" dirty="0"/>
              <a:t>в) возмещения своих расходов на их устранение.</a:t>
            </a:r>
          </a:p>
          <a:p>
            <a:r>
              <a:rPr lang="ru-RU" sz="4000" dirty="0"/>
              <a:t>Возможны также отказ от исполнения и требование возмещения убытков (п. 3 комментируемой статьи).</a:t>
            </a:r>
          </a:p>
          <a:p>
            <a:r>
              <a:rPr lang="ru-RU" sz="4000" dirty="0"/>
              <a:t>Применение санкций, вытекающих из комментируемой статьи, зависит от усмотрения заказчика и характера недостатка и не зависит от очевидности недостатка. В частности, в качестве отступления от договора подряда может быть расценен пропуск подрядчиком срока выполнения работ (если на это есть прямое указание в договоре подряда</a:t>
            </a:r>
            <a:r>
              <a:rPr lang="ru-RU" sz="4000" dirty="0" smtClean="0"/>
              <a:t>).</a:t>
            </a:r>
          </a:p>
          <a:p>
            <a:r>
              <a:rPr lang="ru-RU" sz="4000" dirty="0" smtClean="0"/>
              <a:t>С </a:t>
            </a:r>
            <a:r>
              <a:rPr lang="ru-RU" sz="4000" dirty="0"/>
              <a:t>возможностью заказчика использовать одну из определенных комментируемой статьей санкций корреспондирует право подрядчика на выбор между безвозмездным устранением данных недостатков в разумный срок и безвозмездным выполнением работы заново. В последнем случае у сторон возникают взаимные обязанности: подрядчик должен возместить заказчику причиненные просрочкой исполнения договора убытки, а заказчик - вернуть ранее полученный результат (если по характеру работы такой возврат возможен в принципе).</a:t>
            </a:r>
          </a:p>
          <a:p>
            <a:r>
              <a:rPr lang="ru-RU" sz="4000" dirty="0"/>
              <a:t>Как следует из п. 3 комментируемой статьи, если подрядчик не устранит недостатки в разумный срок или не выполнит работу заново, заказчик вправе отказаться от исполнения договора подряда и потребовать возмещения убытков. Данное право заказчик может реализовать не только при неэффективности названных выше санкций, но и автономно (поскольку п. 3 комментируемой статьи посвящен прекращению договора подряда).</a:t>
            </a:r>
          </a:p>
          <a:p>
            <a:r>
              <a:rPr lang="ru-RU" sz="4000" dirty="0"/>
              <a:t>ГК РФ определяет, что заказчик вправе предъявить к подрядчику указанные выше требования, если иное не установлено законом или договором, следовательно, правила п. 1 не являются жесткими - напротив, приоритет над ними имеют специальный закон и договор, которые могут изменять как сам перечень данных требований, так и способ их реализации.</a:t>
            </a:r>
          </a:p>
          <a:p>
            <a:r>
              <a:rPr lang="ru-RU" sz="4000" dirty="0"/>
              <a:t>Как следует из п. 4 комментируемой статьи, договор подряда может содержать условие об освобождении подрядчика от ответственности за определенные недостатки результата работы. При наличии в договоре такого условия, а у результата работы - оговоренного недостатка, заказчик не может использовать санкции во всех случаях, кроме тех, когда будет доказано, что недостаток возник по вине подрядчика, т.е. вследствие его умышленных или неосторожных действий либо бездействия. Конкретная форма и вид вины подрядчика значения не имеют.</a:t>
            </a:r>
          </a:p>
          <a:p>
            <a:r>
              <a:rPr lang="ru-RU" sz="4000" dirty="0" smtClean="0"/>
              <a:t> </a:t>
            </a:r>
            <a:r>
              <a:rPr lang="ru-RU" sz="4000" dirty="0"/>
              <a:t>Комментируемая статья в п. 5 устанавливает ответственность подрядчика за качество материала. Следует иметь в виду, что санкции за недостатки материала имеют смысл в условиях общего правила п. 1 ст. 704 ГК РФ, т.е. когда материал был предоставлен подрядчиком. Комментируемая норма не устанавливает собственного правила, а отсылает к ст. 475 ГК РФ, поэтому если необходимый для выполнения работы материал предоставил подрядчик, санкции, к которым может прибегнуть заказчик при наличии у этого материала недостатков, зависят от характера недостатка. При </a:t>
            </a:r>
            <a:r>
              <a:rPr lang="ru-RU" sz="4000" dirty="0" err="1"/>
              <a:t>некачественности</a:t>
            </a:r>
            <a:r>
              <a:rPr lang="ru-RU" sz="4000" dirty="0"/>
              <a:t> материала (части материала, входящего в комплект) заказчик вправе по своему выбору потребовать от подрядчика:</a:t>
            </a:r>
          </a:p>
          <a:p>
            <a:pPr marL="0" indent="0">
              <a:buNone/>
            </a:pPr>
            <a:r>
              <a:rPr lang="ru-RU" sz="4000" dirty="0"/>
              <a:t>- соразмерного уменьшения цены за материал;</a:t>
            </a:r>
          </a:p>
          <a:p>
            <a:pPr marL="0" indent="0">
              <a:buNone/>
            </a:pPr>
            <a:r>
              <a:rPr lang="ru-RU" sz="4000" dirty="0"/>
              <a:t>- безвозмездного устранения недостатков материала в разумный срок;</a:t>
            </a:r>
          </a:p>
          <a:p>
            <a:pPr marL="0" indent="0">
              <a:buNone/>
            </a:pPr>
            <a:r>
              <a:rPr lang="ru-RU" sz="4000" dirty="0"/>
              <a:t>- возмещения своих расходов на устранение недостатков материала.</a:t>
            </a:r>
          </a:p>
          <a:p>
            <a:r>
              <a:rPr lang="ru-RU" sz="4000" dirty="0"/>
              <a:t>Однако в тех особых случаях, когда недостаток материала (части материала, входящего в комплект) является существенным (неустранимым вообще или без несоразмерных расходов или временных затрат, выявляемым неоднократно или возобновляемым после устранения и т.п.), заказчик вправе отказаться от исполнения договора подряда, а в случае внесенной предоплаты - потребовать возврата денег. Либо же заказчик может потребовать замены некачественного материала качественным.</a:t>
            </a:r>
          </a:p>
          <a:p>
            <a:endParaRPr lang="ru-RU" dirty="0"/>
          </a:p>
          <a:p>
            <a:endParaRPr lang="ru-RU" dirty="0"/>
          </a:p>
        </p:txBody>
      </p:sp>
    </p:spTree>
    <p:extLst>
      <p:ext uri="{BB962C8B-B14F-4D97-AF65-F5344CB8AC3E}">
        <p14:creationId xmlns:p14="http://schemas.microsoft.com/office/powerpoint/2010/main" val="454513074"/>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42.  Подряд</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77500" lnSpcReduction="2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800" b="1" dirty="0">
                <a:solidFill>
                  <a:prstClr val="black">
                    <a:lumMod val="50000"/>
                    <a:lumOff val="50000"/>
                  </a:prstClr>
                </a:solidFill>
              </a:rPr>
              <a:t>ГК РФ Статья </a:t>
            </a:r>
            <a:r>
              <a:rPr lang="ru-RU" sz="2000" b="1" dirty="0" smtClean="0"/>
              <a:t>723</a:t>
            </a:r>
          </a:p>
          <a:p>
            <a:pPr marL="0" lvl="0" indent="0" algn="ctr">
              <a:buNone/>
            </a:pPr>
            <a:endParaRPr lang="ru-RU" dirty="0"/>
          </a:p>
          <a:p>
            <a:r>
              <a:rPr lang="ru-RU" dirty="0"/>
              <a:t>Некачественная стройка</a:t>
            </a:r>
            <a:endParaRPr lang="ru-RU" b="1" dirty="0">
              <a:solidFill>
                <a:prstClr val="black">
                  <a:lumMod val="50000"/>
                  <a:lumOff val="50000"/>
                </a:prstClr>
              </a:solidFill>
            </a:endParaRPr>
          </a:p>
          <a:p>
            <a:pPr marL="0" indent="0">
              <a:buNone/>
            </a:pPr>
            <a:r>
              <a:rPr lang="ru-RU" u="sng" dirty="0">
                <a:solidFill>
                  <a:prstClr val="black">
                    <a:lumMod val="50000"/>
                    <a:lumOff val="50000"/>
                  </a:prstClr>
                </a:solidFill>
              </a:rPr>
              <a:t>Суть спора: </a:t>
            </a:r>
          </a:p>
          <a:p>
            <a:pPr marL="0" lvl="0" indent="0">
              <a:buNone/>
            </a:pPr>
            <a:r>
              <a:rPr lang="ru-RU" dirty="0"/>
              <a:t>Заказчик заказал у подрядчика строительство дома. Подрядчик использовал некачественные материалы, что привело к появлению трещин в стенах и протечкам крыши</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подрядчика виновным в нарушении договора подряда и обязал его устранить дефекты. Кроме того, суд постановил, что подрядчик должен возместить заказчику убытки, связанные с ремонтом дома, а также моральный вред.</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algn="r"/>
            <a:r>
              <a:rPr lang="ru-RU" dirty="0"/>
              <a:t>Недоделки в ремонте квартиры</a:t>
            </a:r>
            <a:endParaRPr lang="ru-RU" dirty="0">
              <a:solidFill>
                <a:prstClr val="black">
                  <a:lumMod val="50000"/>
                  <a:lumOff val="50000"/>
                </a:prstClr>
              </a:solidFill>
            </a:endParaRPr>
          </a:p>
          <a:p>
            <a:pPr marL="0" indent="0" algn="r">
              <a:buNone/>
            </a:pP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indent="0" algn="r">
              <a:buNone/>
            </a:pPr>
            <a:r>
              <a:rPr lang="ru-RU" dirty="0"/>
              <a:t>Заказчик заказал у подрядчика ремонт квартиры. Подрядчик не выполнил все работы, предусмотренные договором, а также некачественно выполнил некоторые из них </a:t>
            </a:r>
            <a:r>
              <a:rPr lang="ru-RU" dirty="0" smtClean="0"/>
              <a:t>(плохо </a:t>
            </a:r>
            <a:r>
              <a:rPr lang="ru-RU" dirty="0"/>
              <a:t>покрасил стены</a:t>
            </a:r>
            <a:r>
              <a:rPr lang="ru-RU" dirty="0" smtClean="0"/>
              <a:t>).</a:t>
            </a:r>
          </a:p>
          <a:p>
            <a:pPr mar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учитывал условия договора и признал подрядчика ответственным за неполное и некачественное выполнение работ.</a:t>
            </a:r>
          </a:p>
          <a:p>
            <a:endParaRPr lang="ru-RU" dirty="0"/>
          </a:p>
        </p:txBody>
      </p:sp>
    </p:spTree>
    <p:extLst>
      <p:ext uri="{BB962C8B-B14F-4D97-AF65-F5344CB8AC3E}">
        <p14:creationId xmlns:p14="http://schemas.microsoft.com/office/powerpoint/2010/main" val="34350418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4.  Юридические лица</a:t>
            </a: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lvl="0" indent="0">
              <a:buNone/>
            </a:pPr>
            <a:r>
              <a:rPr lang="ru-RU" sz="2900" b="1" dirty="0"/>
              <a:t>ГК РФ Статья 57. Реорганизация юридического </a:t>
            </a:r>
            <a:r>
              <a:rPr lang="ru-RU" sz="2900" b="1" dirty="0" smtClean="0"/>
              <a:t>лица</a:t>
            </a:r>
            <a:endParaRPr lang="ru-RU" sz="2900" dirty="0" smtClean="0"/>
          </a:p>
          <a:p>
            <a:r>
              <a:rPr lang="ru-RU" sz="2500" dirty="0" smtClean="0"/>
              <a:t>Реорганизация </a:t>
            </a:r>
            <a:r>
              <a:rPr lang="ru-RU" sz="2500" dirty="0"/>
              <a:t>юридического лица, о которой идет речь в комментируемой статье, представляет собой прекращение существования юридического лица с переходом его прав и обязанностей (правопреемством) другим лицам. Другими словами, деятельность реорганизуемого юридического лица продолжается другими юридическими лицами. В данном случае речь идет об универсальном правопреемстве, поскольку правопреемник занимает место своего </a:t>
            </a:r>
            <a:r>
              <a:rPr lang="ru-RU" sz="2500" dirty="0" err="1"/>
              <a:t>правопредшественника</a:t>
            </a:r>
            <a:r>
              <a:rPr lang="ru-RU" sz="2500" dirty="0"/>
              <a:t> во всех правоотношениях, т.е. по всем обязательствам реорганизованного юридического лица в отношении всех его кредиторов и должников, включая обязательства, оспариваемые сторонами, за исключением тех, в которых правопреемство не допускается законом (например, право на занятие определенной деятельностью</a:t>
            </a:r>
            <a:r>
              <a:rPr lang="ru-RU" sz="2500" dirty="0" smtClean="0"/>
              <a:t>).</a:t>
            </a:r>
          </a:p>
          <a:p>
            <a:r>
              <a:rPr lang="ru-RU" sz="2500" dirty="0"/>
              <a:t>В зависимости от порядка принятия решения о реорганизации ее проведение может быть добровольным и принудительным.</a:t>
            </a:r>
          </a:p>
          <a:p>
            <a:r>
              <a:rPr lang="ru-RU" sz="2500" dirty="0"/>
              <a:t>При добровольной реорганизации она может быть осуществлена по решению его учредителей (участников) либо органа юридического лица, уполномоченного на то уставом.</a:t>
            </a:r>
          </a:p>
          <a:p>
            <a:r>
              <a:rPr lang="ru-RU" sz="2500" dirty="0"/>
              <a:t>Как следует из п. 2 комментируемой статьи, в случаях, установленных законом, реорганизация юридического лица в форме его разделения или выделения из его состава одного или нескольких юридических лиц осуществляется по решению уполномоченных государственных органов или по решению суда. В качестве примера можно привести ст. 38 Закона о защите конкуренции, допускающую принудительное разделение или выделение коммерческих организаций, а также некоммерческих организаций, осуществляющих деятельность, приносящую им доход.</a:t>
            </a:r>
          </a:p>
          <a:p>
            <a:r>
              <a:rPr lang="ru-RU" sz="2500" dirty="0"/>
              <a:t>Согласно п. 3 комментируемой статьи в случаях, установленных законом, реорганизация юридических лиц в форме слияния, присоединения или преобразования может быть осуществлена лишь с согласия уполномоченных государственных органов.</a:t>
            </a:r>
          </a:p>
          <a:p>
            <a:r>
              <a:rPr lang="ru-RU" sz="2500" dirty="0" smtClean="0"/>
              <a:t>В </a:t>
            </a:r>
            <a:r>
              <a:rPr lang="ru-RU" sz="2500" dirty="0"/>
              <a:t>соответствии с пунктом 4 комментируемой статьи юридическое лицо считается реорганизованным, за исключением случаев реорганизации в форме присоединения, с момента государственной регистрации вновь возникших юридических лиц.</a:t>
            </a:r>
          </a:p>
          <a:p>
            <a:r>
              <a:rPr lang="ru-RU" sz="2500" dirty="0"/>
              <a:t>При реорганизации юридического лица в форме присоединения к нему другого юридического лица первое из них считается реорганизованным с момента внесения в Единый государственный реестр юридических лиц записи о прекращении деятельности присоединенного юридического лица.</a:t>
            </a:r>
          </a:p>
          <a:p>
            <a:endParaRPr lang="ru-RU" dirty="0"/>
          </a:p>
        </p:txBody>
      </p:sp>
    </p:spTree>
    <p:extLst>
      <p:ext uri="{BB962C8B-B14F-4D97-AF65-F5344CB8AC3E}">
        <p14:creationId xmlns:p14="http://schemas.microsoft.com/office/powerpoint/2010/main" val="4256703839"/>
      </p:ext>
    </p:extLst>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pPr>
              <a:lnSpc>
                <a:spcPct val="100000"/>
              </a:lnSpc>
            </a:pPr>
            <a:r>
              <a:rPr lang="ru-RU" sz="2800" dirty="0">
                <a:effectLst>
                  <a:outerShdw blurRad="38100" dist="38100" dir="2700000" algn="tl">
                    <a:srgbClr val="000000">
                      <a:alpha val="43137"/>
                    </a:srgbClr>
                  </a:outerShdw>
                </a:effectLst>
              </a:rPr>
              <a:t>43. Выполнение научно-исследовательских, опытно-конструкторских и технологических работ</a:t>
            </a:r>
            <a:br>
              <a:rPr lang="ru-RU" sz="2800" dirty="0">
                <a:effectLst>
                  <a:outerShdw blurRad="38100" dist="38100" dir="2700000" algn="tl">
                    <a:srgbClr val="000000">
                      <a:alpha val="43137"/>
                    </a:srgbClr>
                  </a:outerShdw>
                </a:effectLst>
              </a:rPr>
            </a:br>
            <a:endParaRPr lang="ru-RU" sz="28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196752"/>
            <a:ext cx="9144000" cy="5661248"/>
          </a:xfrm>
        </p:spPr>
        <p:txBody>
          <a:bodyPr>
            <a:normAutofit fontScale="62500" lnSpcReduction="20000"/>
          </a:bodyPr>
          <a:lstStyle/>
          <a:p>
            <a:pPr lvl="0"/>
            <a:r>
              <a:rPr lang="ru-RU" dirty="0">
                <a:solidFill>
                  <a:prstClr val="black">
                    <a:lumMod val="50000"/>
                    <a:lumOff val="50000"/>
                  </a:prstClr>
                </a:solidFill>
              </a:rPr>
              <a:t>Объект: сфера договора на выполнение научно-исследовательских работ, опытно-конструкторских и технологических </a:t>
            </a:r>
            <a:r>
              <a:rPr lang="ru-RU" dirty="0" smtClean="0">
                <a:solidFill>
                  <a:prstClr val="black">
                    <a:lumMod val="50000"/>
                    <a:lumOff val="50000"/>
                  </a:prstClr>
                </a:solidFill>
              </a:rPr>
              <a:t>работ</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на выполнение научно-исследовательских работ исполнитель обязуется провести обусловленные техническим заданием заказчика научные исследования, а по договору на выполнение опытно-конструкторских и технологических работ - разработать образец нового изделия или новую технологию, а также техническую и (или) конструкторскую документацию на них, а заказчик обязуется принять работу и оплатить ее</a:t>
            </a:r>
            <a:r>
              <a:rPr lang="ru-RU" dirty="0" smtClean="0"/>
              <a:t>.</a:t>
            </a:r>
          </a:p>
          <a:p>
            <a:pPr marL="0" indent="0">
              <a:buNone/>
            </a:pPr>
            <a:r>
              <a:rPr lang="ru-RU" dirty="0"/>
              <a:t>Договор с исполнителем может охватывать как весь цикл проведения исследования, разработки и изготовления образцов, так и отдельные его этапы (элементы</a:t>
            </a:r>
            <a:r>
              <a:rPr lang="ru-RU" dirty="0" smtClean="0"/>
              <a:t>).</a:t>
            </a:r>
          </a:p>
          <a:p>
            <a:pPr marL="0" indent="0">
              <a:buNone/>
            </a:pPr>
            <a:r>
              <a:rPr lang="ru-RU" dirty="0"/>
              <a:t>Если иное не предусмотрено законом или договором, риск случайной невозможности исполнения договоров на выполнение научно-исследовательских работ, опытно-конструкторских и технологических работ несет заказчик</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Научно-исследовательские институты (НИИ</a:t>
            </a:r>
            <a:r>
              <a:rPr lang="ru-RU" dirty="0" smtClean="0"/>
              <a:t>), </a:t>
            </a:r>
            <a:r>
              <a:rPr lang="ru-RU" dirty="0"/>
              <a:t>Опытно-конструкторские бюро (ОКБ</a:t>
            </a:r>
            <a:r>
              <a:rPr lang="ru-RU" dirty="0" smtClean="0"/>
              <a:t>), Технологические центры, Университеты </a:t>
            </a:r>
            <a:r>
              <a:rPr lang="ru-RU" dirty="0"/>
              <a:t>и научные </a:t>
            </a:r>
            <a:r>
              <a:rPr lang="ru-RU" dirty="0" smtClean="0"/>
              <a:t>центры, Независимые исследователи, Частные компании</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результат </a:t>
            </a:r>
            <a:r>
              <a:rPr lang="ru-RU" dirty="0" smtClean="0"/>
              <a:t>выполнения </a:t>
            </a:r>
            <a:r>
              <a:rPr lang="ru-RU" dirty="0"/>
              <a:t>научно-исследовательских, опытно-конструкторских и технологических работ</a:t>
            </a:r>
          </a:p>
        </p:txBody>
      </p:sp>
    </p:spTree>
    <p:extLst>
      <p:ext uri="{BB962C8B-B14F-4D97-AF65-F5344CB8AC3E}">
        <p14:creationId xmlns:p14="http://schemas.microsoft.com/office/powerpoint/2010/main" val="1584426844"/>
      </p:ext>
    </p:extLst>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32656"/>
            <a:ext cx="9144000" cy="1600200"/>
          </a:xfrm>
        </p:spPr>
        <p:txBody>
          <a:bodyPr/>
          <a:lstStyle/>
          <a:p>
            <a:pPr>
              <a:lnSpc>
                <a:spcPct val="100000"/>
              </a:lnSpc>
            </a:pPr>
            <a:r>
              <a:rPr lang="ru-RU" sz="2800" dirty="0">
                <a:solidFill>
                  <a:srgbClr val="323232"/>
                </a:solidFill>
                <a:effectLst>
                  <a:outerShdw blurRad="38100" dist="38100" dir="2700000" algn="tl">
                    <a:srgbClr val="000000">
                      <a:alpha val="43137"/>
                    </a:srgbClr>
                  </a:outerShdw>
                </a:effectLst>
              </a:rPr>
              <a:t>43. Выполнение научно-исследовательских, опытно-конструкторских и технологических работ</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rmAutofit fontScale="55000" lnSpcReduction="20000"/>
          </a:bodyPr>
          <a:lstStyle/>
          <a:p>
            <a:pPr lvl="0"/>
            <a:r>
              <a:rPr lang="ru-RU" sz="2800" dirty="0">
                <a:solidFill>
                  <a:prstClr val="black">
                    <a:lumMod val="50000"/>
                    <a:lumOff val="50000"/>
                  </a:prstClr>
                </a:solidFill>
              </a:rPr>
              <a:t>Объект: </a:t>
            </a:r>
          </a:p>
          <a:p>
            <a:pPr marL="0" lvl="0" indent="0">
              <a:buNone/>
            </a:pPr>
            <a:r>
              <a:rPr lang="ru-RU" dirty="0">
                <a:solidFill>
                  <a:prstClr val="black">
                    <a:lumMod val="50000"/>
                    <a:lumOff val="50000"/>
                  </a:prstClr>
                </a:solidFill>
              </a:rPr>
              <a:t>Объектом является сфера договора на выполнение научно-исследовательских работ, опытно-конструкторских и технологических работ</a:t>
            </a:r>
          </a:p>
          <a:p>
            <a:pPr marL="0" lvl="0" indent="0">
              <a:buNone/>
            </a:pPr>
            <a:endParaRPr lang="ru-RU" sz="18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sz="2800" dirty="0"/>
          </a:p>
          <a:p>
            <a:pPr marL="0" indent="0">
              <a:buNone/>
            </a:pPr>
            <a:r>
              <a:rPr lang="ru-RU" dirty="0"/>
              <a:t> Исполнитель обязан провести научные исследования лично. Он вправе привлекать к исполнению договора на выполнение научно-исследовательских работ третьих лиц только с согласия заказчика</a:t>
            </a:r>
            <a:r>
              <a:rPr lang="ru-RU" dirty="0" smtClean="0"/>
              <a:t>.</a:t>
            </a:r>
          </a:p>
          <a:p>
            <a:pPr marL="0" indent="0">
              <a:buNone/>
            </a:pPr>
            <a:r>
              <a:rPr lang="ru-RU" dirty="0"/>
              <a:t>Стороны в договорах на выполнение научно-исследовательских работ, опытно-конструкторских и технологических работ имеют право использовать результаты работ в пределах и на условиях, предусмотренных договором</a:t>
            </a:r>
            <a:r>
              <a:rPr lang="ru-RU" dirty="0" smtClean="0"/>
              <a:t>.</a:t>
            </a:r>
          </a:p>
          <a:p>
            <a:pPr marL="0" indent="0">
              <a:buNone/>
            </a:pPr>
            <a:r>
              <a:rPr lang="ru-RU" dirty="0"/>
              <a:t> Если иное не предусмотрено договором, заказчик имеет право использовать переданные ему исполнителем результаты работ, а исполнитель вправе использовать полученные им результаты работ для собственных нужд</a:t>
            </a:r>
            <a:r>
              <a:rPr lang="ru-RU" dirty="0" smtClean="0"/>
              <a:t>.</a:t>
            </a:r>
          </a:p>
          <a:p>
            <a:pPr marL="0" indent="0">
              <a:buNone/>
            </a:pPr>
            <a:r>
              <a:rPr lang="ru-RU" dirty="0"/>
              <a:t>Исполнитель в договорах на выполнение научно-исследовательских работ, опытно-конструкторских и технологических работ обязан:</a:t>
            </a:r>
          </a:p>
          <a:p>
            <a:pPr>
              <a:buFont typeface="Courier New" pitchFamily="49" charset="0"/>
              <a:buChar char="o"/>
            </a:pPr>
            <a:r>
              <a:rPr lang="ru-RU" dirty="0"/>
              <a:t>выполнить работы в соответствии с согласованным с заказчиком техническим заданием и передать заказчику их результаты в предусмотренный договором срок;</a:t>
            </a:r>
          </a:p>
          <a:p>
            <a:pPr>
              <a:buFont typeface="Courier New" pitchFamily="49" charset="0"/>
              <a:buChar char="o"/>
            </a:pPr>
            <a:r>
              <a:rPr lang="ru-RU" dirty="0"/>
              <a:t>согласовать с заказчиком необходимость использования охраняемых результатов интеллектуальной деятельности, принадлежащих третьим лицам, и приобретение прав на их использование;</a:t>
            </a:r>
          </a:p>
          <a:p>
            <a:pPr>
              <a:buFont typeface="Courier New" pitchFamily="49" charset="0"/>
              <a:buChar char="o"/>
            </a:pPr>
            <a:r>
              <a:rPr lang="ru-RU" dirty="0"/>
              <a:t>своими силами и за свой счет устранять допущенные по его вине в выполненных работах недостатки, которые могут повлечь отступления от технико-экономических параметров, предусмотренных в техническом задании или в договоре;</a:t>
            </a:r>
          </a:p>
          <a:p>
            <a:pPr>
              <a:buFont typeface="Courier New" pitchFamily="49" charset="0"/>
              <a:buChar char="o"/>
            </a:pPr>
            <a:r>
              <a:rPr lang="ru-RU" dirty="0"/>
              <a:t>незамедлительно информировать заказчика об обнаруженной невозможности получить ожидаемые результаты или о нецелесообразности продолжения работы;</a:t>
            </a:r>
          </a:p>
          <a:p>
            <a:pPr>
              <a:buFont typeface="Courier New" pitchFamily="49" charset="0"/>
              <a:buChar char="o"/>
            </a:pPr>
            <a:r>
              <a:rPr lang="ru-RU" dirty="0"/>
              <a:t>гарантировать заказчику передачу полученных по договору результатов, не нарушающих исключительных прав других лиц</a:t>
            </a:r>
            <a:r>
              <a:rPr lang="ru-RU" dirty="0" smtClean="0"/>
              <a:t>.</a:t>
            </a:r>
          </a:p>
          <a:p>
            <a:pPr marL="0" indent="0">
              <a:buNone/>
            </a:pPr>
            <a:r>
              <a:rPr lang="ru-RU" dirty="0"/>
              <a:t>Заказчик в договорах на выполнение научно-исследовательских работ, опытно-конструкторских и технологических работ обязан:</a:t>
            </a:r>
          </a:p>
          <a:p>
            <a:pPr>
              <a:buFont typeface="Courier New" pitchFamily="49" charset="0"/>
              <a:buChar char="o"/>
            </a:pPr>
            <a:r>
              <a:rPr lang="ru-RU" dirty="0"/>
              <a:t>передавать исполнителю необходимую для выполнения работы информацию;</a:t>
            </a:r>
          </a:p>
          <a:p>
            <a:pPr>
              <a:buFont typeface="Courier New" pitchFamily="49" charset="0"/>
              <a:buChar char="o"/>
            </a:pPr>
            <a:r>
              <a:rPr lang="ru-RU" dirty="0"/>
              <a:t>принять результаты выполненных работ и оплатить их.</a:t>
            </a:r>
          </a:p>
        </p:txBody>
      </p:sp>
    </p:spTree>
    <p:extLst>
      <p:ext uri="{BB962C8B-B14F-4D97-AF65-F5344CB8AC3E}">
        <p14:creationId xmlns:p14="http://schemas.microsoft.com/office/powerpoint/2010/main" val="1168510327"/>
      </p:ext>
    </p:extLst>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9144000" cy="1600200"/>
          </a:xfrm>
        </p:spPr>
        <p:txBody>
          <a:bodyPr/>
          <a:lstStyle/>
          <a:p>
            <a:pPr>
              <a:lnSpc>
                <a:spcPct val="100000"/>
              </a:lnSpc>
            </a:pPr>
            <a:r>
              <a:rPr lang="ru-RU" sz="2800" dirty="0">
                <a:solidFill>
                  <a:srgbClr val="323232"/>
                </a:solidFill>
                <a:effectLst>
                  <a:outerShdw blurRad="38100" dist="38100" dir="2700000" algn="tl">
                    <a:srgbClr val="000000">
                      <a:alpha val="43137"/>
                    </a:srgbClr>
                  </a:outerShdw>
                </a:effectLst>
              </a:rPr>
              <a:t>43. Выполнение научно-исследовательских, опытно-конструкторских и технологических работ</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80728"/>
            <a:ext cx="9144000" cy="5877272"/>
          </a:xfrm>
        </p:spPr>
        <p:txBody>
          <a:bodyPr>
            <a:normAutofit fontScale="55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p>
          <a:p>
            <a:pPr marL="457200" lvl="0" indent="-457200">
              <a:buAutoNum type="arabicPeriod"/>
            </a:pPr>
            <a:r>
              <a:rPr lang="ru-RU" dirty="0" smtClean="0"/>
              <a:t>Научно-исследовательские </a:t>
            </a:r>
            <a:r>
              <a:rPr lang="ru-RU" dirty="0"/>
              <a:t>институты (НИИ): </a:t>
            </a:r>
            <a:r>
              <a:rPr lang="ru-RU" dirty="0" smtClean="0"/>
              <a:t>Специализируются </a:t>
            </a:r>
            <a:r>
              <a:rPr lang="ru-RU" dirty="0"/>
              <a:t>на фундаментальных и прикладных исследованиях в конкретных областях науки. </a:t>
            </a:r>
            <a:r>
              <a:rPr lang="ru-RU" dirty="0" smtClean="0"/>
              <a:t>Занимаются </a:t>
            </a:r>
            <a:r>
              <a:rPr lang="ru-RU" dirty="0"/>
              <a:t>разработкой новых теорий, методов, технологий, материалов. </a:t>
            </a:r>
            <a:endParaRPr lang="ru-RU" dirty="0" smtClean="0"/>
          </a:p>
          <a:p>
            <a:pPr marL="457200" lvl="0" indent="-457200">
              <a:buAutoNum type="arabicPeriod"/>
            </a:pPr>
            <a:r>
              <a:rPr lang="ru-RU" dirty="0" smtClean="0"/>
              <a:t>Опытно-конструкторские </a:t>
            </a:r>
            <a:r>
              <a:rPr lang="ru-RU" dirty="0"/>
              <a:t>бюро (ОКБ): </a:t>
            </a:r>
            <a:r>
              <a:rPr lang="ru-RU" dirty="0" smtClean="0"/>
              <a:t>Разрабатывают </a:t>
            </a:r>
            <a:r>
              <a:rPr lang="ru-RU" dirty="0"/>
              <a:t>прототипы и модели новых изделий, машин, механизмов, устройств. </a:t>
            </a:r>
            <a:r>
              <a:rPr lang="ru-RU" dirty="0" smtClean="0"/>
              <a:t>Проводят </a:t>
            </a:r>
            <a:r>
              <a:rPr lang="ru-RU" dirty="0"/>
              <a:t>испытания и доводку опытных образцов. </a:t>
            </a:r>
            <a:r>
              <a:rPr lang="ru-RU" dirty="0" smtClean="0"/>
              <a:t>Занимаются </a:t>
            </a:r>
            <a:r>
              <a:rPr lang="ru-RU" dirty="0"/>
              <a:t>проектированием и конструкторской документацией</a:t>
            </a:r>
            <a:r>
              <a:rPr lang="ru-RU" dirty="0" smtClean="0"/>
              <a:t>.</a:t>
            </a:r>
          </a:p>
          <a:p>
            <a:pPr marL="457200" lvl="0" indent="-457200">
              <a:buAutoNum type="arabicPeriod"/>
            </a:pPr>
            <a:r>
              <a:rPr lang="ru-RU" dirty="0" smtClean="0"/>
              <a:t>Технологические </a:t>
            </a:r>
            <a:r>
              <a:rPr lang="ru-RU" dirty="0"/>
              <a:t>центры: </a:t>
            </a:r>
            <a:r>
              <a:rPr lang="ru-RU" dirty="0" smtClean="0"/>
              <a:t>Разрабатывают </a:t>
            </a:r>
            <a:r>
              <a:rPr lang="ru-RU" dirty="0"/>
              <a:t>новые технологии производства, обработки материалов, контроля качества</a:t>
            </a:r>
            <a:r>
              <a:rPr lang="ru-RU" dirty="0" smtClean="0"/>
              <a:t>. Исследуют </a:t>
            </a:r>
            <a:r>
              <a:rPr lang="ru-RU" dirty="0"/>
              <a:t>и оптимизируют технологические процессы. </a:t>
            </a:r>
            <a:r>
              <a:rPr lang="ru-RU" dirty="0" smtClean="0"/>
              <a:t>Занимаются </a:t>
            </a:r>
            <a:r>
              <a:rPr lang="ru-RU" dirty="0"/>
              <a:t>внедрением новых технологий на производстве. </a:t>
            </a:r>
            <a:endParaRPr lang="ru-RU" dirty="0" smtClean="0"/>
          </a:p>
          <a:p>
            <a:pPr marL="457200" lvl="0" indent="-457200">
              <a:buAutoNum type="arabicPeriod"/>
            </a:pPr>
            <a:r>
              <a:rPr lang="ru-RU" dirty="0" smtClean="0"/>
              <a:t>Университеты </a:t>
            </a:r>
            <a:r>
              <a:rPr lang="ru-RU" dirty="0"/>
              <a:t>и научные центры</a:t>
            </a:r>
            <a:r>
              <a:rPr lang="ru-RU" dirty="0" smtClean="0"/>
              <a:t>: Проводят </a:t>
            </a:r>
            <a:r>
              <a:rPr lang="ru-RU" dirty="0"/>
              <a:t>исследования в различных научных областях. </a:t>
            </a:r>
            <a:r>
              <a:rPr lang="ru-RU" dirty="0" smtClean="0"/>
              <a:t>Предоставляют </a:t>
            </a:r>
            <a:r>
              <a:rPr lang="ru-RU" dirty="0"/>
              <a:t>услуги по НИОКР для различных заказчиков. </a:t>
            </a:r>
            <a:r>
              <a:rPr lang="ru-RU" dirty="0" smtClean="0"/>
              <a:t>Воспитывают </a:t>
            </a:r>
            <a:r>
              <a:rPr lang="ru-RU" dirty="0"/>
              <a:t>специалистов в области науки и технологий. </a:t>
            </a:r>
            <a:endParaRPr lang="ru-RU" dirty="0" smtClean="0"/>
          </a:p>
          <a:p>
            <a:pPr marL="457200" lvl="0" indent="-457200">
              <a:buAutoNum type="arabicPeriod"/>
            </a:pPr>
            <a:r>
              <a:rPr lang="ru-RU" dirty="0" smtClean="0"/>
              <a:t>Независимые </a:t>
            </a:r>
            <a:r>
              <a:rPr lang="ru-RU" dirty="0"/>
              <a:t>исследователи: </a:t>
            </a:r>
            <a:r>
              <a:rPr lang="ru-RU" dirty="0" smtClean="0"/>
              <a:t>Могут </a:t>
            </a:r>
            <a:r>
              <a:rPr lang="ru-RU" dirty="0"/>
              <a:t>быть частными лицами или группами, занимающимися исследованиями в определенной области. * Обычно финансируются грантами, стипендиями или собственными </a:t>
            </a:r>
            <a:r>
              <a:rPr lang="ru-RU" dirty="0" smtClean="0"/>
              <a:t>средствами.</a:t>
            </a:r>
          </a:p>
          <a:p>
            <a:pPr marL="457200" lvl="0" indent="-457200">
              <a:buAutoNum type="arabicPeriod"/>
            </a:pPr>
            <a:r>
              <a:rPr lang="ru-RU" dirty="0" smtClean="0"/>
              <a:t>Частные </a:t>
            </a:r>
            <a:r>
              <a:rPr lang="ru-RU" dirty="0"/>
              <a:t>компании: </a:t>
            </a:r>
            <a:r>
              <a:rPr lang="ru-RU" dirty="0" smtClean="0"/>
              <a:t>Инвестируют </a:t>
            </a:r>
            <a:r>
              <a:rPr lang="ru-RU" dirty="0"/>
              <a:t>в НИОКР для разработки новых продуктов, услуг, технологий, оптимизации производства</a:t>
            </a:r>
            <a:r>
              <a:rPr lang="ru-RU" dirty="0" smtClean="0"/>
              <a:t>.  Могут </a:t>
            </a:r>
            <a:r>
              <a:rPr lang="ru-RU" dirty="0"/>
              <a:t>иметь собственные научно-исследовательские подразделения или сотрудничать с внешними организациями. </a:t>
            </a:r>
            <a:br>
              <a:rPr lang="ru-RU" dirty="0"/>
            </a:br>
            <a:endParaRPr lang="ru-RU" dirty="0">
              <a:solidFill>
                <a:prstClr val="black">
                  <a:lumMod val="50000"/>
                  <a:lumOff val="50000"/>
                </a:prstClr>
              </a:solidFill>
            </a:endParaRPr>
          </a:p>
          <a:p>
            <a:pPr lvl="0"/>
            <a:r>
              <a:rPr lang="ru-RU" sz="3600" dirty="0">
                <a:solidFill>
                  <a:prstClr val="black">
                    <a:lumMod val="50000"/>
                    <a:lumOff val="50000"/>
                  </a:prstClr>
                </a:solidFill>
              </a:rPr>
              <a:t>Субъективная сторона:</a:t>
            </a:r>
          </a:p>
          <a:p>
            <a:pPr marL="0" lvl="0" indent="0">
              <a:buNone/>
            </a:pPr>
            <a:r>
              <a:rPr lang="ru-RU" dirty="0"/>
              <a:t>Умысел - Исполнитель сознательно и преднамеренно искажает результаты исследований, фальсифицирует данные, нарушает методики исследования, чтобы получить желаемый результат. </a:t>
            </a:r>
            <a:r>
              <a:rPr lang="ru-RU" i="1" dirty="0" smtClean="0"/>
              <a:t>Пример</a:t>
            </a:r>
            <a:r>
              <a:rPr lang="ru-RU" dirty="0"/>
              <a:t>: </a:t>
            </a:r>
          </a:p>
          <a:p>
            <a:pPr lvl="0">
              <a:buFont typeface="Courier New" pitchFamily="49" charset="0"/>
              <a:buChar char="o"/>
            </a:pPr>
            <a:r>
              <a:rPr lang="ru-RU" dirty="0"/>
              <a:t>Ученый вводит ложные данные в научную статью, чтобы получить грант или публикацию. </a:t>
            </a:r>
            <a:endParaRPr lang="ru-RU" dirty="0" smtClean="0"/>
          </a:p>
          <a:p>
            <a:pPr lvl="0">
              <a:buFont typeface="Courier New" pitchFamily="49" charset="0"/>
              <a:buChar char="o"/>
            </a:pPr>
            <a:endParaRPr lang="ru-RU" dirty="0" smtClean="0"/>
          </a:p>
          <a:p>
            <a:pPr marL="0" lvl="0" indent="0">
              <a:buNone/>
            </a:pPr>
            <a:r>
              <a:rPr lang="ru-RU" dirty="0" smtClean="0"/>
              <a:t>Неосторожность </a:t>
            </a:r>
            <a:r>
              <a:rPr lang="ru-RU" dirty="0"/>
              <a:t>- Исполнитель нарушает методики исследований, допускает ошибки в расчетах, небрежно относится к процедурам, не предвидя или не желая предвидеть негативные последствия своих действий.</a:t>
            </a:r>
          </a:p>
          <a:p>
            <a:pPr marL="0" lvl="0" indent="0">
              <a:buNone/>
            </a:pPr>
            <a:r>
              <a:rPr lang="ru-RU" i="1" dirty="0"/>
              <a:t>Пример</a:t>
            </a:r>
            <a:r>
              <a:rPr lang="ru-RU" dirty="0"/>
              <a:t>: </a:t>
            </a:r>
          </a:p>
          <a:p>
            <a:pPr lvl="0">
              <a:buFont typeface="Courier New" pitchFamily="49" charset="0"/>
              <a:buChar char="o"/>
            </a:pPr>
            <a:r>
              <a:rPr lang="ru-RU" dirty="0"/>
              <a:t>Исследователь не проверил правильность настроек прибора, что привело к получению неверных результатов.</a:t>
            </a:r>
          </a:p>
        </p:txBody>
      </p:sp>
    </p:spTree>
    <p:extLst>
      <p:ext uri="{BB962C8B-B14F-4D97-AF65-F5344CB8AC3E}">
        <p14:creationId xmlns:p14="http://schemas.microsoft.com/office/powerpoint/2010/main" val="2059785933"/>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67" y="260648"/>
            <a:ext cx="9144000" cy="1600200"/>
          </a:xfrm>
        </p:spPr>
        <p:txBody>
          <a:bodyPr/>
          <a:lstStyle/>
          <a:p>
            <a:pPr>
              <a:lnSpc>
                <a:spcPct val="100000"/>
              </a:lnSpc>
            </a:pPr>
            <a:r>
              <a:rPr lang="ru-RU" sz="2800" dirty="0">
                <a:solidFill>
                  <a:srgbClr val="323232"/>
                </a:solidFill>
                <a:effectLst>
                  <a:outerShdw blurRad="38100" dist="38100" dir="2700000" algn="tl">
                    <a:srgbClr val="000000">
                      <a:alpha val="43137"/>
                    </a:srgbClr>
                  </a:outerShdw>
                </a:effectLst>
              </a:rPr>
              <a:t>43. Выполнение научно-исследовательских, опытно-конструкторских и технологических работ</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052736"/>
            <a:ext cx="9144000" cy="5805264"/>
          </a:xfrm>
        </p:spPr>
        <p:txBody>
          <a:bodyPr>
            <a:normAutofit fontScale="70000" lnSpcReduction="20000"/>
          </a:bodyPr>
          <a:lstStyle/>
          <a:p>
            <a:pPr marL="0" indent="0" algn="ctr">
              <a:buNone/>
            </a:pPr>
            <a:r>
              <a:rPr lang="ru-RU" sz="3600" u="sng" dirty="0"/>
              <a:t>Судебная практика</a:t>
            </a:r>
          </a:p>
          <a:p>
            <a:pPr marL="0" indent="0">
              <a:buNone/>
            </a:pPr>
            <a:endParaRPr lang="ru-RU" sz="3600" u="sng" dirty="0" smtClean="0"/>
          </a:p>
          <a:p>
            <a:r>
              <a:rPr lang="ru-RU" sz="2800" dirty="0"/>
              <a:t>Несоответствие техническому заданию</a:t>
            </a:r>
            <a:endParaRPr lang="ru-RU" sz="3600" u="sng" dirty="0"/>
          </a:p>
          <a:p>
            <a:pPr marL="0" indent="0">
              <a:buNone/>
            </a:pPr>
            <a:r>
              <a:rPr lang="ru-RU" u="sng" dirty="0"/>
              <a:t>Суть спора: </a:t>
            </a:r>
          </a:p>
          <a:p>
            <a:pPr marL="0" indent="0">
              <a:buNone/>
            </a:pPr>
            <a:r>
              <a:rPr lang="ru-RU" dirty="0"/>
              <a:t>Компания заказала у научного института разработку новой технологии. Институт предоставил прототип технологии, которая не соответствовала требованиям технического задания. Компания понесла убытки, так как не могла использовать разработку по назначению</a:t>
            </a:r>
            <a:r>
              <a:rPr lang="ru-RU" dirty="0" smtClean="0"/>
              <a:t>.</a:t>
            </a:r>
          </a:p>
          <a:p>
            <a:pPr marL="0" indent="0">
              <a:buNone/>
            </a:pPr>
            <a:r>
              <a:rPr lang="ru-RU" u="sng" dirty="0" smtClean="0"/>
              <a:t>Судебные </a:t>
            </a:r>
            <a:r>
              <a:rPr lang="ru-RU" u="sng" dirty="0"/>
              <a:t>решения:</a:t>
            </a:r>
          </a:p>
          <a:p>
            <a:pPr marL="0" indent="0">
              <a:buNone/>
            </a:pPr>
            <a:r>
              <a:rPr lang="ru-RU" dirty="0"/>
              <a:t>Суд признал институт виновным в нарушении договора и обязал его доработать технологию до соответствия техническому заданию. Институт также был обязан возместить компании убытки</a:t>
            </a:r>
            <a:r>
              <a:rPr lang="ru-RU" dirty="0" smtClean="0"/>
              <a:t>.</a:t>
            </a:r>
          </a:p>
          <a:p>
            <a:pPr marL="0" indent="0">
              <a:buNone/>
            </a:pPr>
            <a:endParaRPr lang="ru-RU" u="sng" dirty="0" smtClean="0"/>
          </a:p>
          <a:p>
            <a:pPr algn="r"/>
            <a:r>
              <a:rPr lang="ru-RU" dirty="0"/>
              <a:t>Плагиат и нарушение авторских прав</a:t>
            </a:r>
            <a:endParaRPr lang="ru-RU" u="sng" dirty="0"/>
          </a:p>
          <a:p>
            <a:pPr marL="0" indent="0" algn="r">
              <a:buNone/>
            </a:pPr>
            <a:r>
              <a:rPr lang="ru-RU" u="sng" dirty="0"/>
              <a:t>Суть спора: </a:t>
            </a:r>
            <a:endParaRPr lang="ru-RU" dirty="0"/>
          </a:p>
          <a:p>
            <a:pPr marL="0" indent="0" algn="r">
              <a:buNone/>
            </a:pPr>
            <a:r>
              <a:rPr lang="ru-RU" dirty="0"/>
              <a:t>Ученый опубликовал научную статью, в которой использовал идеи и результаты исследования другого ученого без его разрешения. Обманутый ученый подал в суд, обвиняя коллегу в плагиате и нарушении авторских прав</a:t>
            </a:r>
            <a:r>
              <a:rPr lang="ru-RU" dirty="0" smtClean="0"/>
              <a:t>.</a:t>
            </a:r>
          </a:p>
          <a:p>
            <a:pPr marL="0" indent="0" algn="r">
              <a:buNone/>
            </a:pPr>
            <a:r>
              <a:rPr lang="ru-RU" u="sng" dirty="0" smtClean="0"/>
              <a:t>Судебные </a:t>
            </a:r>
            <a:r>
              <a:rPr lang="ru-RU" u="sng" dirty="0"/>
              <a:t>решения: </a:t>
            </a:r>
          </a:p>
          <a:p>
            <a:pPr marL="0" indent="0" algn="r">
              <a:buNone/>
            </a:pPr>
            <a:r>
              <a:rPr lang="ru-RU" dirty="0"/>
              <a:t>Суд признал нарушенными авторские права и обязал плагиатора убрать статью и компенсировать ущерб пострадавшему ученому.</a:t>
            </a:r>
          </a:p>
        </p:txBody>
      </p:sp>
    </p:spTree>
    <p:extLst>
      <p:ext uri="{BB962C8B-B14F-4D97-AF65-F5344CB8AC3E}">
        <p14:creationId xmlns:p14="http://schemas.microsoft.com/office/powerpoint/2010/main" val="4247860557"/>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1600200"/>
          </a:xfrm>
        </p:spPr>
        <p:txBody>
          <a:bodyPr/>
          <a:lstStyle/>
          <a:p>
            <a:pPr>
              <a:lnSpc>
                <a:spcPct val="100000"/>
              </a:lnSpc>
            </a:pPr>
            <a:r>
              <a:rPr lang="ru-RU" sz="2800" dirty="0">
                <a:solidFill>
                  <a:srgbClr val="323232"/>
                </a:solidFill>
                <a:effectLst>
                  <a:outerShdw blurRad="38100" dist="38100" dir="2700000" algn="tl">
                    <a:srgbClr val="000000">
                      <a:alpha val="43137"/>
                    </a:srgbClr>
                  </a:outerShdw>
                </a:effectLst>
              </a:rPr>
              <a:t>43. Выполнение научно-исследовательских, опытно-конструкторских и технологических работ</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052736"/>
            <a:ext cx="9144000" cy="5805264"/>
          </a:xfrm>
        </p:spPr>
        <p:txBody>
          <a:bodyPr>
            <a:normAutofit fontScale="55000" lnSpcReduction="20000"/>
          </a:bodyPr>
          <a:lstStyle/>
          <a:p>
            <a:pPr marL="0" indent="0">
              <a:buNone/>
            </a:pPr>
            <a:r>
              <a:rPr lang="ru-RU" sz="2600" b="1" dirty="0"/>
              <a:t>ГК РФ Статья 777. Ответственность исполнителя за нарушение </a:t>
            </a:r>
            <a:r>
              <a:rPr lang="ru-RU" sz="2600" b="1" dirty="0" smtClean="0"/>
              <a:t>договора</a:t>
            </a:r>
          </a:p>
          <a:p>
            <a:r>
              <a:rPr lang="ru-RU" sz="2500" u="sng" dirty="0" smtClean="0">
                <a:solidFill>
                  <a:prstClr val="black">
                    <a:lumMod val="50000"/>
                    <a:lumOff val="50000"/>
                  </a:prstClr>
                </a:solidFill>
              </a:rPr>
              <a:t>Объект</a:t>
            </a:r>
            <a:r>
              <a:rPr lang="ru-RU" dirty="0">
                <a:solidFill>
                  <a:prstClr val="black">
                    <a:lumMod val="50000"/>
                    <a:lumOff val="50000"/>
                  </a:prstClr>
                </a:solidFill>
              </a:rPr>
              <a:t>: Сфера ответственности исполнителя за нарушение договора</a:t>
            </a:r>
          </a:p>
          <a:p>
            <a:r>
              <a:rPr lang="ru-RU" u="sng" dirty="0" smtClean="0">
                <a:solidFill>
                  <a:prstClr val="black">
                    <a:lumMod val="50000"/>
                    <a:lumOff val="50000"/>
                  </a:prstClr>
                </a:solidFill>
              </a:rPr>
              <a:t>Объективная </a:t>
            </a:r>
            <a:r>
              <a:rPr lang="ru-RU" u="sng" dirty="0">
                <a:solidFill>
                  <a:prstClr val="black">
                    <a:lumMod val="50000"/>
                    <a:lumOff val="50000"/>
                  </a:prstClr>
                </a:solidFill>
              </a:rPr>
              <a:t>сторона: </a:t>
            </a:r>
          </a:p>
          <a:p>
            <a:pPr marL="0" indent="0">
              <a:buNone/>
            </a:pPr>
            <a:r>
              <a:rPr lang="ru-RU" dirty="0" smtClean="0"/>
              <a:t>Исполнитель </a:t>
            </a:r>
            <a:r>
              <a:rPr lang="ru-RU" dirty="0"/>
              <a:t>несет ответственность перед заказчиком за нарушение договоров на выполнение научно-исследовательских работ, опытно-конструкторских и технологических работ, если не докажет, что такое нарушение произошло не по вине исполнителя </a:t>
            </a:r>
            <a:r>
              <a:rPr lang="ru-RU" dirty="0" smtClean="0"/>
              <a:t>(п.1 ст. 401).</a:t>
            </a:r>
            <a:endParaRPr lang="ru-RU" dirty="0"/>
          </a:p>
          <a:p>
            <a:pPr marL="0" indent="0">
              <a:buNone/>
            </a:pPr>
            <a:r>
              <a:rPr lang="ru-RU" dirty="0" smtClean="0"/>
              <a:t>Исполнитель </a:t>
            </a:r>
            <a:r>
              <a:rPr lang="ru-RU" dirty="0"/>
              <a:t>обязан возместить убытки, причиненные им заказчику, в пределах стоимости работ, в которых выявлены недостатки, если договором предусмотрено, что они подлежат возмещению в пределах общей стоимости работ по договору. Упущенная выгода подлежит возмещению в случаях, предусмотренных договором.</a:t>
            </a:r>
          </a:p>
          <a:p>
            <a:r>
              <a:rPr lang="ru-RU" u="sng" dirty="0">
                <a:solidFill>
                  <a:prstClr val="black">
                    <a:lumMod val="50000"/>
                    <a:lumOff val="50000"/>
                  </a:prstClr>
                </a:solidFill>
              </a:rPr>
              <a:t>Субъект: </a:t>
            </a:r>
          </a:p>
          <a:p>
            <a:pPr lvl="0">
              <a:buFont typeface="Courier New" pitchFamily="49" charset="0"/>
              <a:buChar char="o"/>
            </a:pPr>
            <a:r>
              <a:rPr lang="ru-RU" dirty="0"/>
              <a:t>Исполнитель: Непосредственно несущий ответственность за нарушение договора. </a:t>
            </a:r>
            <a:endParaRPr lang="ru-RU" dirty="0" smtClean="0"/>
          </a:p>
          <a:p>
            <a:pPr lvl="0">
              <a:buFont typeface="Courier New" pitchFamily="49" charset="0"/>
              <a:buChar char="o"/>
            </a:pPr>
            <a:r>
              <a:rPr lang="ru-RU" dirty="0" smtClean="0"/>
              <a:t>Руководитель </a:t>
            </a:r>
            <a:r>
              <a:rPr lang="ru-RU" dirty="0"/>
              <a:t>исполнителя: Может нести ответственность за нарушение договора, если он знал о нарушении и не предпринял мер к его предотвращению. </a:t>
            </a:r>
            <a:endParaRPr lang="ru-RU" dirty="0" smtClean="0"/>
          </a:p>
          <a:p>
            <a:pPr lvl="0">
              <a:buFont typeface="Courier New" pitchFamily="49" charset="0"/>
              <a:buChar char="o"/>
            </a:pPr>
            <a:r>
              <a:rPr lang="ru-RU" dirty="0" smtClean="0"/>
              <a:t>Сотрудники </a:t>
            </a:r>
            <a:r>
              <a:rPr lang="ru-RU" dirty="0"/>
              <a:t>исполнителя: Могут нести ответственность за нарушение договора, если они умышленно или неосторожно совершили действия, приведшие к нарушению</a:t>
            </a:r>
            <a:r>
              <a:rPr lang="ru-RU" dirty="0" smtClean="0"/>
              <a:t>.</a:t>
            </a:r>
          </a:p>
          <a:p>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marL="0" indent="0">
              <a:buNone/>
            </a:pPr>
            <a:r>
              <a:rPr lang="ru-RU" dirty="0"/>
              <a:t>Умысел</a:t>
            </a:r>
          </a:p>
          <a:p>
            <a:pPr marL="0" indent="0">
              <a:buNone/>
            </a:pPr>
            <a:r>
              <a:rPr lang="ru-RU" i="1" dirty="0"/>
              <a:t>Пример:</a:t>
            </a:r>
          </a:p>
          <a:p>
            <a:pPr>
              <a:buFont typeface="Courier New" pitchFamily="49" charset="0"/>
              <a:buChar char="o"/>
            </a:pPr>
            <a:r>
              <a:rPr lang="ru-RU" dirty="0"/>
              <a:t>НИИ умышленно искажает результаты исследований, чтобы получить оплату за работу, не выполняя ее в полном объеме.</a:t>
            </a:r>
          </a:p>
          <a:p>
            <a:pPr marL="0" indent="0">
              <a:buNone/>
            </a:pPr>
            <a:r>
              <a:rPr lang="ru-RU" dirty="0"/>
              <a:t>Неосторожность </a:t>
            </a:r>
          </a:p>
          <a:p>
            <a:pPr marL="0" indent="0">
              <a:buNone/>
            </a:pPr>
            <a:r>
              <a:rPr lang="ru-RU" i="1" dirty="0"/>
              <a:t>Пример:</a:t>
            </a:r>
          </a:p>
          <a:p>
            <a:pPr>
              <a:buFont typeface="Courier New" pitchFamily="49" charset="0"/>
              <a:buChar char="o"/>
            </a:pPr>
            <a:r>
              <a:rPr lang="ru-RU" dirty="0"/>
              <a:t>НИИ не проверил правильность настроек оборудования, что привело к неправильным результатам исследований</a:t>
            </a:r>
            <a:r>
              <a:rPr lang="ru-RU" dirty="0" smtClean="0"/>
              <a:t>.</a:t>
            </a:r>
          </a:p>
          <a:p>
            <a:pPr lvl="0"/>
            <a:r>
              <a:rPr lang="ru-RU" u="sng" dirty="0" smtClean="0"/>
              <a:t>Предмет</a:t>
            </a:r>
            <a:r>
              <a:rPr lang="ru-RU" dirty="0"/>
              <a:t>: результат выполнения научно-исследовательских, опытно-конструкторских и технологических работ</a:t>
            </a:r>
          </a:p>
          <a:p>
            <a:endParaRPr lang="ru-RU" dirty="0"/>
          </a:p>
        </p:txBody>
      </p:sp>
    </p:spTree>
    <p:extLst>
      <p:ext uri="{BB962C8B-B14F-4D97-AF65-F5344CB8AC3E}">
        <p14:creationId xmlns:p14="http://schemas.microsoft.com/office/powerpoint/2010/main" val="2703522081"/>
      </p:ext>
    </p:extLst>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1600200"/>
          </a:xfrm>
        </p:spPr>
        <p:txBody>
          <a:bodyPr/>
          <a:lstStyle/>
          <a:p>
            <a:pPr>
              <a:lnSpc>
                <a:spcPct val="100000"/>
              </a:lnSpc>
            </a:pPr>
            <a:r>
              <a:rPr lang="ru-RU" sz="2800" dirty="0">
                <a:solidFill>
                  <a:srgbClr val="323232"/>
                </a:solidFill>
                <a:effectLst>
                  <a:outerShdw blurRad="38100" dist="38100" dir="2700000" algn="tl">
                    <a:srgbClr val="000000">
                      <a:alpha val="43137"/>
                    </a:srgbClr>
                  </a:outerShdw>
                </a:effectLst>
              </a:rPr>
              <a:t>43. Выполнение научно-исследовательских, опытно-конструкторских и технологических работ</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92500" lnSpcReduction="20000"/>
          </a:bodyPr>
          <a:lstStyle/>
          <a:p>
            <a:pPr marL="0" indent="0">
              <a:buNone/>
            </a:pPr>
            <a:r>
              <a:rPr lang="ru-RU" sz="1600" b="1" dirty="0"/>
              <a:t>ГК РФ Статья 777. Ответственность исполнителя за нарушение договора</a:t>
            </a:r>
          </a:p>
          <a:p>
            <a:r>
              <a:rPr lang="ru-RU" dirty="0"/>
              <a:t>За нарушение положений договоров на выполнение научно-исследовательских работ, опытно-конструкторских и технологических работ, допущенных по вине исполнителя, несет, соответственно, исполнитель, если не докажет, что такое нарушение произошло не по его вине. В качестве форм ответственности ГК РФ устанавливает в отношении исполнителя следующие:</a:t>
            </a:r>
          </a:p>
          <a:p>
            <a:pPr marL="0" indent="0">
              <a:buNone/>
            </a:pPr>
            <a:r>
              <a:rPr lang="ru-RU" dirty="0"/>
              <a:t>- возмещение убытков. По общему правилу такие убытки возмещаются в размере, соответствующем стоимости работ, в отношении которых были допущены нарушения. Однако договором может быть предусмотрена и полная ответственность исполнителя, то есть его обязанность возместить убытки в полном объеме, то есть в пределах общей стоимости всех проводимых по договору работ. </a:t>
            </a:r>
            <a:r>
              <a:rPr lang="ru-RU" dirty="0" smtClean="0"/>
              <a:t>Такое </a:t>
            </a:r>
            <a:r>
              <a:rPr lang="ru-RU" dirty="0"/>
              <a:t>условие может быть указано в договоре в зависимости от степени важности и значения проводимых </a:t>
            </a:r>
            <a:r>
              <a:rPr lang="ru-RU" dirty="0" smtClean="0"/>
              <a:t>работ;</a:t>
            </a:r>
            <a:endParaRPr lang="ru-RU" dirty="0"/>
          </a:p>
          <a:p>
            <a:pPr marL="0" indent="0">
              <a:buNone/>
            </a:pPr>
            <a:r>
              <a:rPr lang="ru-RU" dirty="0"/>
              <a:t>- возмещение упущенной выгоды - в случае, если такое возмещение предусмотрено договором.</a:t>
            </a:r>
          </a:p>
          <a:p>
            <a:endParaRPr lang="ru-RU" dirty="0"/>
          </a:p>
        </p:txBody>
      </p:sp>
    </p:spTree>
    <p:extLst>
      <p:ext uri="{BB962C8B-B14F-4D97-AF65-F5344CB8AC3E}">
        <p14:creationId xmlns:p14="http://schemas.microsoft.com/office/powerpoint/2010/main" val="2494564959"/>
      </p:ext>
    </p:extLst>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9144000" cy="1600200"/>
          </a:xfrm>
        </p:spPr>
        <p:txBody>
          <a:bodyPr/>
          <a:lstStyle/>
          <a:p>
            <a:pPr>
              <a:lnSpc>
                <a:spcPct val="100000"/>
              </a:lnSpc>
            </a:pPr>
            <a:r>
              <a:rPr lang="ru-RU" sz="2800" dirty="0">
                <a:solidFill>
                  <a:srgbClr val="323232"/>
                </a:solidFill>
                <a:effectLst>
                  <a:outerShdw blurRad="38100" dist="38100" dir="2700000" algn="tl">
                    <a:srgbClr val="000000">
                      <a:alpha val="43137"/>
                    </a:srgbClr>
                  </a:outerShdw>
                </a:effectLst>
              </a:rPr>
              <a:t>43. Выполнение научно-исследовательских, опытно-конструкторских и технологических работ</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80728"/>
            <a:ext cx="9144000" cy="5877272"/>
          </a:xfrm>
        </p:spPr>
        <p:txBody>
          <a:bodyPr>
            <a:normAutofit fontScale="70000" lnSpcReduction="2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800" b="1" dirty="0">
                <a:solidFill>
                  <a:prstClr val="black">
                    <a:lumMod val="50000"/>
                    <a:lumOff val="50000"/>
                  </a:prstClr>
                </a:solidFill>
              </a:rPr>
              <a:t>ГК РФ Статья </a:t>
            </a:r>
            <a:r>
              <a:rPr lang="ru-RU" sz="2100" b="1" dirty="0">
                <a:solidFill>
                  <a:prstClr val="black">
                    <a:lumMod val="50000"/>
                    <a:lumOff val="50000"/>
                  </a:prstClr>
                </a:solidFill>
              </a:rPr>
              <a:t>777</a:t>
            </a:r>
            <a:endParaRPr lang="ru-RU" sz="2000" b="1" dirty="0"/>
          </a:p>
          <a:p>
            <a:pPr marL="0" lvl="0" indent="0" algn="ctr">
              <a:buNone/>
            </a:pPr>
            <a:endParaRPr lang="ru-RU" dirty="0"/>
          </a:p>
          <a:p>
            <a:r>
              <a:rPr lang="ru-RU" dirty="0"/>
              <a:t>Несоответствие техническому </a:t>
            </a:r>
            <a:r>
              <a:rPr lang="ru-RU" dirty="0" smtClean="0"/>
              <a:t>заданию</a:t>
            </a:r>
          </a:p>
          <a:p>
            <a:pPr mar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Компания заказала у научного института разработку новой технологии. Институт предоставил прототип, который не соответствовал требованиям технического задания. Компания понесла убытки, так как не могла использовать разработку по назначению</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 Суд признал институт виновным в нарушении договора. Однако, суд установил, что институт не действовал умышленно, а допустил ошибки в процессе разработки. </a:t>
            </a:r>
            <a:endParaRPr lang="ru-RU" dirty="0" smtClean="0"/>
          </a:p>
          <a:p>
            <a:pPr marL="0" lvl="0" indent="0">
              <a:buNone/>
            </a:pPr>
            <a:endParaRPr lang="ru-RU" dirty="0">
              <a:solidFill>
                <a:prstClr val="black">
                  <a:lumMod val="50000"/>
                  <a:lumOff val="50000"/>
                </a:prstClr>
              </a:solidFill>
            </a:endParaRPr>
          </a:p>
          <a:p>
            <a:pPr algn="r"/>
            <a:r>
              <a:rPr lang="ru-RU" dirty="0"/>
              <a:t>Плагиат и нарушение авторских </a:t>
            </a:r>
            <a:r>
              <a:rPr lang="ru-RU" dirty="0" smtClean="0"/>
              <a:t>прав</a:t>
            </a:r>
          </a:p>
          <a:p>
            <a:pPr mar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solidFill>
                <a:prstClr val="black">
                  <a:lumMod val="50000"/>
                  <a:lumOff val="50000"/>
                </a:prstClr>
              </a:solidFill>
            </a:endParaRPr>
          </a:p>
          <a:p>
            <a:pPr marL="0" indent="0" algn="r">
              <a:buNone/>
            </a:pPr>
            <a:r>
              <a:rPr lang="ru-RU" dirty="0"/>
              <a:t>Ученый опубликовал научную статью, в которой использовал идеи и результаты исследования другого ученого без его разрешения. Обманутый ученый подал в суд, обвиняя коллегу в плагиате и нарушении авторских прав</a:t>
            </a:r>
            <a:r>
              <a:rPr lang="ru-RU" dirty="0" smtClean="0"/>
              <a:t>.</a:t>
            </a:r>
          </a:p>
          <a:p>
            <a:pPr mar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вину ученого в плагиате, установив его умышленный характер.</a:t>
            </a:r>
          </a:p>
          <a:p>
            <a:pPr marL="0" lvl="0" indent="0" algn="r">
              <a:buNone/>
            </a:pPr>
            <a:r>
              <a:rPr lang="ru-RU" dirty="0" smtClean="0"/>
              <a:t>Суд </a:t>
            </a:r>
            <a:r>
              <a:rPr lang="ru-RU" dirty="0"/>
              <a:t>обязал плагиатора убрать статью, выплатить компенсацию пострадавшему ученому, а также возместить моральный вред.</a:t>
            </a:r>
          </a:p>
          <a:p>
            <a:endParaRPr lang="ru-RU" dirty="0"/>
          </a:p>
        </p:txBody>
      </p:sp>
    </p:spTree>
    <p:extLst>
      <p:ext uri="{BB962C8B-B14F-4D97-AF65-F5344CB8AC3E}">
        <p14:creationId xmlns:p14="http://schemas.microsoft.com/office/powerpoint/2010/main" val="3944836303"/>
      </p:ext>
    </p:extLst>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indent="450215">
              <a:spcAft>
                <a:spcPts val="0"/>
              </a:spcAft>
            </a:pPr>
            <a:r>
              <a:rPr lang="ru-RU" sz="4000" dirty="0">
                <a:effectLst>
                  <a:outerShdw blurRad="38100" dist="38100" dir="2700000" algn="tl">
                    <a:srgbClr val="000000">
                      <a:alpha val="43137"/>
                    </a:srgbClr>
                  </a:outerShdw>
                </a:effectLst>
                <a:latin typeface="Times New Roman"/>
                <a:ea typeface="Times New Roman"/>
              </a:rPr>
              <a:t>44.  Возмездное оказание услуг</a:t>
            </a:r>
            <a:br>
              <a:rPr lang="ru-RU" sz="4000" dirty="0">
                <a:effectLst>
                  <a:outerShdw blurRad="38100" dist="38100" dir="2700000" algn="tl">
                    <a:srgbClr val="000000">
                      <a:alpha val="43137"/>
                    </a:srgbClr>
                  </a:outerShdw>
                </a:effectLst>
                <a:latin typeface="Times New Roman"/>
                <a:ea typeface="Times New Roman"/>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908720"/>
            <a:ext cx="9144000" cy="5949280"/>
          </a:xfrm>
        </p:spPr>
        <p:txBody>
          <a:bodyPr>
            <a:normAutofit fontScale="775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договора возмездного оказания услуг</a:t>
            </a:r>
          </a:p>
          <a:p>
            <a:pPr lvl="0"/>
            <a:endParaRPr lang="ru-RU" dirty="0" smtClean="0">
              <a:solidFill>
                <a:prstClr val="black">
                  <a:lumMod val="50000"/>
                  <a:lumOff val="50000"/>
                </a:prstClr>
              </a:solidFill>
            </a:endParaRPr>
          </a:p>
          <a:p>
            <a:pPr lvl="0"/>
            <a:r>
              <a:rPr lang="ru-RU" dirty="0" smtClean="0">
                <a:solidFill>
                  <a:prstClr val="black">
                    <a:lumMod val="50000"/>
                    <a:lumOff val="50000"/>
                  </a:prstClr>
                </a:solidFill>
              </a:rPr>
              <a:t>Объективная </a:t>
            </a:r>
            <a:r>
              <a:rPr lang="ru-RU" dirty="0">
                <a:solidFill>
                  <a:prstClr val="black">
                    <a:lumMod val="50000"/>
                    <a:lumOff val="50000"/>
                  </a:prstClr>
                </a:solidFill>
              </a:rPr>
              <a:t>сторона: </a:t>
            </a:r>
          </a:p>
          <a:p>
            <a:pPr marL="0" indent="0">
              <a:buNone/>
            </a:pPr>
            <a:r>
              <a:rPr lang="ru-RU" dirty="0"/>
              <a:t>По договору возмездного оказания услуг исполнитель обязуется по заданию заказчика оказать услуги (совершить определенные действия или осуществить определенную деятельность), а заказчик обязуется оплатить эти услуги</a:t>
            </a:r>
            <a:r>
              <a:rPr lang="ru-RU" dirty="0" smtClean="0"/>
              <a:t>.</a:t>
            </a:r>
          </a:p>
          <a:p>
            <a:pPr marL="0" indent="0">
              <a:buNone/>
            </a:pPr>
            <a:r>
              <a:rPr lang="ru-RU" dirty="0"/>
              <a:t>Если иное не предусмотрено договором возмездного оказания услуг, исполнитель обязан оказать услуги лично</a:t>
            </a:r>
            <a:r>
              <a:rPr lang="ru-RU" dirty="0" smtClean="0"/>
              <a:t>.</a:t>
            </a:r>
          </a:p>
          <a:p>
            <a:pPr marL="0" indent="0">
              <a:buNone/>
            </a:pPr>
            <a:r>
              <a:rPr lang="ru-RU" dirty="0"/>
              <a:t>Заказчик обязан оплатить оказанные ему услуги в сроки и в порядке, которые указаны в договоре возмездного оказания услуг.</a:t>
            </a:r>
          </a:p>
          <a:p>
            <a:pPr marL="0" indent="0">
              <a:buNone/>
            </a:pPr>
            <a:r>
              <a:rPr lang="ru-RU" dirty="0" smtClean="0"/>
              <a:t>В </a:t>
            </a:r>
            <a:r>
              <a:rPr lang="ru-RU" dirty="0"/>
              <a:t>случае невозможности исполнения, возникшей по вине заказчика, услуги подлежат оплате в полном объеме, если иное не предусмотрено законом или договором возмездного оказания услуг.</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Физическое </a:t>
            </a:r>
            <a:r>
              <a:rPr lang="ru-RU" dirty="0" smtClean="0"/>
              <a:t>лицо, Юридическое лицо, Государственные органы</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результат </a:t>
            </a:r>
            <a:r>
              <a:rPr lang="ru-RU" dirty="0" smtClean="0"/>
              <a:t>оказанной услуги( дом, техника, книги, одежда и др.)</a:t>
            </a:r>
            <a:endParaRPr lang="ru-RU" dirty="0"/>
          </a:p>
        </p:txBody>
      </p:sp>
    </p:spTree>
    <p:extLst>
      <p:ext uri="{BB962C8B-B14F-4D97-AF65-F5344CB8AC3E}">
        <p14:creationId xmlns:p14="http://schemas.microsoft.com/office/powerpoint/2010/main" val="3116475674"/>
      </p:ext>
    </p:extLst>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600200"/>
          </a:xfrm>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44.  Возмездное оказание услуг</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836712"/>
            <a:ext cx="9144000" cy="6021288"/>
          </a:xfrm>
        </p:spPr>
        <p:txBody>
          <a:bodyPr>
            <a:normAutofit fontScale="85000" lnSpcReduction="20000"/>
          </a:bodyPr>
          <a:lstStyle/>
          <a:p>
            <a:pPr lvl="0"/>
            <a:r>
              <a:rPr lang="ru-RU" sz="2800" dirty="0">
                <a:solidFill>
                  <a:prstClr val="black">
                    <a:lumMod val="50000"/>
                    <a:lumOff val="50000"/>
                  </a:prstClr>
                </a:solidFill>
              </a:rPr>
              <a:t>Объект: </a:t>
            </a:r>
          </a:p>
          <a:p>
            <a:pPr marL="0" indent="0">
              <a:buNone/>
            </a:pPr>
            <a:r>
              <a:rPr lang="ru-RU" dirty="0">
                <a:solidFill>
                  <a:prstClr val="black">
                    <a:lumMod val="50000"/>
                    <a:lumOff val="50000"/>
                  </a:prstClr>
                </a:solidFill>
              </a:rPr>
              <a:t>Объектом является сфера договора возмездного оказания услуг</a:t>
            </a:r>
          </a:p>
          <a:p>
            <a:pPr marL="0" lvl="0" indent="0">
              <a:buNone/>
            </a:pPr>
            <a:endParaRPr lang="ru-RU" sz="18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sz="2800" dirty="0"/>
          </a:p>
          <a:p>
            <a:pPr marL="0" indent="0">
              <a:buNone/>
            </a:pPr>
            <a:r>
              <a:rPr lang="ru-RU" dirty="0"/>
              <a:t>В случае, когда невозможность исполнения возникла по обстоятельствам, за которые ни одна из сторон не отвечает, заказчик возмещает исполнителю фактически понесенные им расходы, если иное не предусмотрено законом или договором возмездного оказания услуг</a:t>
            </a:r>
            <a:r>
              <a:rPr lang="ru-RU" dirty="0" smtClean="0"/>
              <a:t>.</a:t>
            </a:r>
          </a:p>
          <a:p>
            <a:pPr marL="0" indent="0">
              <a:buNone/>
            </a:pPr>
            <a:r>
              <a:rPr lang="ru-RU" dirty="0" smtClean="0"/>
              <a:t>Заказчик</a:t>
            </a:r>
            <a:r>
              <a:rPr lang="ru-RU" dirty="0"/>
              <a:t> </a:t>
            </a:r>
            <a:r>
              <a:rPr lang="ru-RU" dirty="0" smtClean="0"/>
              <a:t>вправе отказаться</a:t>
            </a:r>
            <a:r>
              <a:rPr lang="ru-RU" dirty="0"/>
              <a:t> от исполнения договора возмездного оказания услуг при условии оплаты исполнителю фактически понесенных им расходов.</a:t>
            </a:r>
          </a:p>
          <a:p>
            <a:pPr marL="0" indent="0">
              <a:buNone/>
            </a:pPr>
            <a:r>
              <a:rPr lang="ru-RU" dirty="0" smtClean="0"/>
              <a:t>Исполнитель </a:t>
            </a:r>
            <a:r>
              <a:rPr lang="ru-RU" dirty="0"/>
              <a:t>вправе отказаться от исполнения обязательств по договору возмездного оказания услуг лишь при условии полного возмещения заказчику убытков</a:t>
            </a:r>
            <a:r>
              <a:rPr lang="ru-RU" dirty="0" smtClean="0"/>
              <a:t>.</a:t>
            </a:r>
          </a:p>
          <a:p>
            <a:pPr marL="0" indent="0">
              <a:buNone/>
            </a:pPr>
            <a:r>
              <a:rPr lang="ru-RU" dirty="0"/>
              <a:t>Договором, в силу которого исполнитель обязуется совершить действия по предоставлению определенной информации заказчику (договор об оказании услуг по предоставлению информации), может быть предусмотрена обязанность одной из сторон или обеих сторон не совершать в течение определенного периода действий, в результате которых информация может быть раскрыта третьим лицам.</a:t>
            </a:r>
          </a:p>
        </p:txBody>
      </p:sp>
    </p:spTree>
    <p:extLst>
      <p:ext uri="{BB962C8B-B14F-4D97-AF65-F5344CB8AC3E}">
        <p14:creationId xmlns:p14="http://schemas.microsoft.com/office/powerpoint/2010/main" val="2480885988"/>
      </p:ext>
    </p:extLst>
  </p:cSld>
  <p:clrMapOvr>
    <a:masterClrMapping/>
  </p:clrMapOvr>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44.  Возмездное оказание услуг</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smtClean="0"/>
          </a:p>
          <a:p>
            <a:pPr marL="457200" lvl="0" indent="-457200">
              <a:buAutoNum type="arabicPeriod"/>
            </a:pPr>
            <a:r>
              <a:rPr lang="ru-RU" dirty="0" smtClean="0"/>
              <a:t>Исполнитель</a:t>
            </a:r>
            <a:r>
              <a:rPr lang="ru-RU" dirty="0"/>
              <a:t>: </a:t>
            </a:r>
            <a:endParaRPr lang="ru-RU" dirty="0" smtClean="0"/>
          </a:p>
          <a:p>
            <a:pPr lvl="0">
              <a:buFont typeface="Courier New" pitchFamily="49" charset="0"/>
              <a:buChar char="o"/>
            </a:pPr>
            <a:r>
              <a:rPr lang="ru-RU" dirty="0" smtClean="0"/>
              <a:t>Физическое </a:t>
            </a:r>
            <a:r>
              <a:rPr lang="ru-RU" dirty="0"/>
              <a:t>лицо: Может оказывать услуги, если это не противоречит законодательству и не требует специальной лицензии. </a:t>
            </a:r>
            <a:endParaRPr lang="ru-RU" dirty="0" smtClean="0"/>
          </a:p>
          <a:p>
            <a:pPr lvl="0">
              <a:buFont typeface="Courier New" pitchFamily="49" charset="0"/>
              <a:buChar char="o"/>
            </a:pPr>
            <a:r>
              <a:rPr lang="ru-RU" dirty="0" smtClean="0"/>
              <a:t>Юридическое </a:t>
            </a:r>
            <a:r>
              <a:rPr lang="ru-RU" dirty="0"/>
              <a:t>лицо: Компании, организации, предприятия, ИП. </a:t>
            </a:r>
            <a:endParaRPr lang="ru-RU" dirty="0" smtClean="0"/>
          </a:p>
          <a:p>
            <a:pPr lvl="0">
              <a:buFont typeface="Courier New" pitchFamily="49" charset="0"/>
              <a:buChar char="o"/>
            </a:pPr>
            <a:r>
              <a:rPr lang="ru-RU" dirty="0" smtClean="0"/>
              <a:t>Государственные </a:t>
            </a:r>
            <a:r>
              <a:rPr lang="ru-RU" dirty="0"/>
              <a:t>органы: Могут оказывать услуги на возмездной основе в соответствии с законодательством</a:t>
            </a:r>
            <a:r>
              <a:rPr lang="ru-RU" dirty="0" smtClean="0"/>
              <a:t>.</a:t>
            </a:r>
          </a:p>
          <a:p>
            <a:pPr marL="0" lvl="0" indent="0">
              <a:buNone/>
            </a:pPr>
            <a:r>
              <a:rPr lang="ru-RU" dirty="0" smtClean="0"/>
              <a:t> </a:t>
            </a:r>
            <a:r>
              <a:rPr lang="ru-RU" dirty="0"/>
              <a:t>2. </a:t>
            </a:r>
            <a:r>
              <a:rPr lang="ru-RU" dirty="0" smtClean="0"/>
              <a:t>     Заказчик</a:t>
            </a:r>
            <a:r>
              <a:rPr lang="ru-RU" dirty="0"/>
              <a:t>: </a:t>
            </a:r>
            <a:endParaRPr lang="ru-RU" dirty="0" smtClean="0"/>
          </a:p>
          <a:p>
            <a:pPr lvl="0">
              <a:buFont typeface="Courier New" pitchFamily="49" charset="0"/>
              <a:buChar char="o"/>
            </a:pPr>
            <a:r>
              <a:rPr lang="ru-RU" dirty="0" smtClean="0"/>
              <a:t>Физическое </a:t>
            </a:r>
            <a:r>
              <a:rPr lang="ru-RU" dirty="0"/>
              <a:t>лицо: Заказывает услуги для собственных нужд. </a:t>
            </a:r>
            <a:endParaRPr lang="ru-RU" dirty="0" smtClean="0"/>
          </a:p>
          <a:p>
            <a:pPr lvl="0">
              <a:buFont typeface="Courier New" pitchFamily="49" charset="0"/>
              <a:buChar char="o"/>
            </a:pPr>
            <a:r>
              <a:rPr lang="ru-RU" dirty="0" smtClean="0"/>
              <a:t> </a:t>
            </a:r>
            <a:r>
              <a:rPr lang="ru-RU" dirty="0"/>
              <a:t>Юридическое лицо: Компании, организации, предприятия. </a:t>
            </a:r>
            <a:endParaRPr lang="ru-RU" dirty="0" smtClean="0"/>
          </a:p>
          <a:p>
            <a:pPr lvl="0">
              <a:buFont typeface="Courier New" pitchFamily="49" charset="0"/>
              <a:buChar char="o"/>
            </a:pPr>
            <a:r>
              <a:rPr lang="ru-RU" dirty="0" smtClean="0"/>
              <a:t> </a:t>
            </a:r>
            <a:r>
              <a:rPr lang="ru-RU" dirty="0"/>
              <a:t>Государственные органы: Заказывают услуги для реализации своих функций</a:t>
            </a:r>
            <a:r>
              <a:rPr lang="ru-RU" dirty="0" smtClean="0"/>
              <a:t>.</a:t>
            </a:r>
          </a:p>
          <a:p>
            <a:pPr marL="0" indent="0">
              <a:buNone/>
            </a:pPr>
            <a:endParaRPr lang="ru-RU" dirty="0" smtClean="0"/>
          </a:p>
          <a:p>
            <a:r>
              <a:rPr lang="ru-RU" sz="3600" dirty="0" smtClean="0">
                <a:solidFill>
                  <a:prstClr val="black">
                    <a:lumMod val="50000"/>
                    <a:lumOff val="50000"/>
                  </a:prstClr>
                </a:solidFill>
              </a:rPr>
              <a:t>Субъективная </a:t>
            </a:r>
            <a:r>
              <a:rPr lang="ru-RU" sz="3600" dirty="0">
                <a:solidFill>
                  <a:prstClr val="black">
                    <a:lumMod val="50000"/>
                    <a:lumOff val="50000"/>
                  </a:prstClr>
                </a:solidFill>
              </a:rPr>
              <a:t>сторона:</a:t>
            </a:r>
          </a:p>
          <a:p>
            <a:pPr marL="0" lvl="0" indent="0">
              <a:buNone/>
            </a:pPr>
            <a:r>
              <a:rPr lang="ru-RU" dirty="0"/>
              <a:t>Умысел - Исполнитель сознательно нарушает условия договора, предвидя негативные последствия своих действий. </a:t>
            </a:r>
            <a:endParaRPr lang="ru-RU" dirty="0" smtClean="0"/>
          </a:p>
          <a:p>
            <a:pPr marL="0" lvl="0" indent="0">
              <a:buNone/>
            </a:pPr>
            <a:r>
              <a:rPr lang="ru-RU" i="1" dirty="0" smtClean="0"/>
              <a:t>Пример</a:t>
            </a:r>
            <a:r>
              <a:rPr lang="ru-RU" dirty="0"/>
              <a:t>: </a:t>
            </a:r>
          </a:p>
          <a:p>
            <a:pPr lvl="0">
              <a:buFont typeface="Courier New" pitchFamily="49" charset="0"/>
              <a:buChar char="o"/>
            </a:pPr>
            <a:r>
              <a:rPr lang="ru-RU" dirty="0"/>
              <a:t>Ремонтная компания, зная, что работы выполнены некачественно, скрывает этот факт от заказчика, чтобы получить оплату</a:t>
            </a:r>
            <a:r>
              <a:rPr lang="ru-RU" dirty="0" smtClean="0"/>
              <a:t>.</a:t>
            </a:r>
          </a:p>
          <a:p>
            <a:pPr lvl="0">
              <a:buFont typeface="Courier New" pitchFamily="49" charset="0"/>
              <a:buChar char="o"/>
            </a:pPr>
            <a:endParaRPr lang="ru-RU" dirty="0"/>
          </a:p>
          <a:p>
            <a:pPr marL="0" lvl="0" indent="0">
              <a:buNone/>
            </a:pPr>
            <a:r>
              <a:rPr lang="ru-RU" dirty="0"/>
              <a:t>Неосторожность - Исполнитель нарушает условия договора, не предвидя или не желая предвидеть негативные последствия своих действий</a:t>
            </a:r>
            <a:r>
              <a:rPr lang="ru-RU" dirty="0" smtClean="0"/>
              <a:t>.</a:t>
            </a:r>
          </a:p>
          <a:p>
            <a:pPr marL="0" lvl="0" indent="0">
              <a:buNone/>
            </a:pPr>
            <a:r>
              <a:rPr lang="ru-RU" i="1" dirty="0" smtClean="0"/>
              <a:t>Пример</a:t>
            </a:r>
            <a:r>
              <a:rPr lang="ru-RU" dirty="0"/>
              <a:t>: </a:t>
            </a:r>
          </a:p>
          <a:p>
            <a:pPr lvl="0">
              <a:buFont typeface="Courier New" pitchFamily="49" charset="0"/>
              <a:buChar char="o"/>
            </a:pPr>
            <a:r>
              <a:rPr lang="ru-RU" dirty="0"/>
              <a:t>Парикмахер, не проверив качество ножниц, случайно порезал клиенту волосы, испортив прическу.</a:t>
            </a:r>
          </a:p>
        </p:txBody>
      </p:sp>
    </p:spTree>
    <p:extLst>
      <p:ext uri="{BB962C8B-B14F-4D97-AF65-F5344CB8AC3E}">
        <p14:creationId xmlns:p14="http://schemas.microsoft.com/office/powerpoint/2010/main" val="456049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400" dirty="0"/>
              <a:t>1. Гражданское законодательство</a:t>
            </a:r>
          </a:p>
        </p:txBody>
      </p:sp>
      <p:sp>
        <p:nvSpPr>
          <p:cNvPr id="3" name="Объект 2"/>
          <p:cNvSpPr>
            <a:spLocks noGrp="1"/>
          </p:cNvSpPr>
          <p:nvPr>
            <p:ph idx="1"/>
          </p:nvPr>
        </p:nvSpPr>
        <p:spPr>
          <a:xfrm>
            <a:off x="77835" y="1628800"/>
            <a:ext cx="8886002" cy="4968552"/>
          </a:xfrm>
        </p:spPr>
        <p:txBody>
          <a:bodyPr>
            <a:normAutofit fontScale="70000" lnSpcReduction="20000"/>
          </a:bodyPr>
          <a:lstStyle/>
          <a:p>
            <a:r>
              <a:rPr lang="ru-RU" dirty="0"/>
              <a:t>Объект: </a:t>
            </a:r>
            <a:endParaRPr lang="ru-RU" dirty="0" smtClean="0"/>
          </a:p>
          <a:p>
            <a:pPr marL="0" indent="0">
              <a:buNone/>
            </a:pPr>
            <a:r>
              <a:rPr lang="ru-RU" sz="2600" dirty="0" smtClean="0"/>
              <a:t>Объектом является сфера </a:t>
            </a:r>
            <a:r>
              <a:rPr lang="ru-RU" sz="2600" dirty="0"/>
              <a:t>гражданского законодательства</a:t>
            </a:r>
            <a:r>
              <a:rPr lang="ru-RU" sz="2600" dirty="0" smtClean="0"/>
              <a:t>.</a:t>
            </a:r>
          </a:p>
          <a:p>
            <a:endParaRPr lang="ru-RU" dirty="0"/>
          </a:p>
          <a:p>
            <a:r>
              <a:rPr lang="ru-RU" dirty="0"/>
              <a:t>Объективная сторона</a:t>
            </a:r>
            <a:r>
              <a:rPr lang="ru-RU" dirty="0" smtClean="0"/>
              <a:t>: </a:t>
            </a:r>
          </a:p>
          <a:p>
            <a:pPr marL="0" indent="0">
              <a:buNone/>
            </a:pPr>
            <a:r>
              <a:rPr lang="ru-RU" dirty="0" smtClean="0"/>
              <a:t>Гражданское </a:t>
            </a:r>
            <a:r>
              <a:rPr lang="ru-RU" dirty="0"/>
              <a:t>законодательство — это одна из отраслей права, которая регулирует отношения между физическими и юридическими лицами в области частноправовых отношений. </a:t>
            </a:r>
            <a:endParaRPr lang="ru-RU" dirty="0" smtClean="0"/>
          </a:p>
          <a:p>
            <a:pPr marL="0" indent="0">
              <a:buNone/>
            </a:pPr>
            <a:r>
              <a:rPr lang="ru-RU" dirty="0"/>
              <a:t>Главная цель гражданского законодательства состоит в установлении прав и обязанностей граждан и юридических лиц, а также регулировании гражданских отношений, возникающих в результате их деятельности</a:t>
            </a:r>
            <a:r>
              <a:rPr lang="ru-RU" dirty="0" smtClean="0"/>
              <a:t>.</a:t>
            </a:r>
          </a:p>
          <a:p>
            <a:pPr marL="0" indent="0">
              <a:buNone/>
            </a:pPr>
            <a:r>
              <a:rPr lang="ru-RU" dirty="0"/>
              <a:t>Акты гражданского законодательства не имеют обратной силы и применяются к отношениям, возникшим после введения их в действие</a:t>
            </a:r>
            <a:r>
              <a:rPr lang="ru-RU" dirty="0" smtClean="0"/>
              <a:t>.</a:t>
            </a:r>
          </a:p>
          <a:p>
            <a:pPr marL="0" indent="0">
              <a:buNone/>
            </a:pPr>
            <a:r>
              <a:rPr lang="ru-RU" dirty="0"/>
              <a:t>Гражданское законодательство определяет правовое положение участников гражданского оборота, основания возникновения и порядок осуществления права собственности и других вещных прав, прав на результаты интеллектуальной деятельности и приравненные к ним средства индивидуализации (интеллектуальных прав), регулирует отношения, связанные с участием в корпоративных организациях или с управлением ими (корпоративные отношения), договорные и иные обязательства, а также другие имущественные и личные неимущественные отношения, основанные на равенстве, автономии воли и имущественной самостоятельности участников.</a:t>
            </a:r>
          </a:p>
          <a:p>
            <a:endParaRPr lang="ru-RU" dirty="0"/>
          </a:p>
          <a:p>
            <a:pPr marL="0" indent="0">
              <a:buNone/>
            </a:pPr>
            <a:endParaRPr lang="ru-RU" dirty="0"/>
          </a:p>
        </p:txBody>
      </p:sp>
    </p:spTree>
    <p:extLst>
      <p:ext uri="{BB962C8B-B14F-4D97-AF65-F5344CB8AC3E}">
        <p14:creationId xmlns:p14="http://schemas.microsoft.com/office/powerpoint/2010/main" val="38271667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4.  Юридические лица</a:t>
            </a:r>
            <a:endParaRPr lang="ru-RU" sz="48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692696"/>
            <a:ext cx="9144000" cy="6165304"/>
          </a:xfrm>
        </p:spPr>
        <p:txBody>
          <a:bodyPr>
            <a:normAutofit lnSpcReduction="1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000" b="1" dirty="0">
                <a:solidFill>
                  <a:prstClr val="black">
                    <a:lumMod val="50000"/>
                    <a:lumOff val="50000"/>
                  </a:prstClr>
                </a:solidFill>
              </a:rPr>
              <a:t>ГК РФ Статья </a:t>
            </a:r>
            <a:r>
              <a:rPr lang="ru-RU" sz="1600" b="1" dirty="0"/>
              <a:t>57</a:t>
            </a:r>
            <a:endParaRPr lang="ru-RU" sz="1600" dirty="0">
              <a:solidFill>
                <a:prstClr val="black">
                  <a:lumMod val="50000"/>
                  <a:lumOff val="50000"/>
                </a:prstClr>
              </a:solidFill>
            </a:endParaRPr>
          </a:p>
          <a:p>
            <a:pPr lvl="0"/>
            <a:r>
              <a:rPr lang="ru-RU" sz="1600" dirty="0"/>
              <a:t>Искусственное банкротство </a:t>
            </a:r>
            <a:endParaRPr lang="ru-RU" sz="1600" dirty="0" smtClean="0"/>
          </a:p>
          <a:p>
            <a:pPr marL="0" lvl="0" indent="0">
              <a:buNone/>
            </a:pPr>
            <a:r>
              <a:rPr lang="ru-RU" sz="1600" u="sng" dirty="0" smtClean="0">
                <a:solidFill>
                  <a:prstClr val="black">
                    <a:lumMod val="50000"/>
                    <a:lumOff val="50000"/>
                  </a:prstClr>
                </a:solidFill>
              </a:rPr>
              <a:t>Суть </a:t>
            </a:r>
            <a:r>
              <a:rPr lang="ru-RU" sz="1600" u="sng" dirty="0">
                <a:solidFill>
                  <a:prstClr val="black">
                    <a:lumMod val="50000"/>
                    <a:lumOff val="50000"/>
                  </a:prstClr>
                </a:solidFill>
              </a:rPr>
              <a:t>спора:</a:t>
            </a:r>
          </a:p>
          <a:p>
            <a:pPr marL="0" lvl="0" indent="0">
              <a:buNone/>
            </a:pPr>
            <a:r>
              <a:rPr lang="ru-RU" sz="1600" dirty="0"/>
              <a:t>ООО "Альфа" находилось в сложном финансовом положении и имело значительные долги. Руководство ООО "Альфа" решило провести реорганизацию в форме выделения нового ЮЛ (ООО "Бета"), переведя в него все активы и прибыльную часть бизнеса. ООО "Альфа" осталось с долгами и в скором времени было объявлено банкротом. </a:t>
            </a:r>
            <a:endParaRPr lang="ru-RU" sz="1600" dirty="0" smtClean="0"/>
          </a:p>
          <a:p>
            <a:pPr marL="0" lvl="0" indent="0">
              <a:buNone/>
            </a:pPr>
            <a:r>
              <a:rPr lang="ru-RU" sz="1600" u="sng" dirty="0" smtClean="0">
                <a:solidFill>
                  <a:prstClr val="black">
                    <a:lumMod val="50000"/>
                    <a:lumOff val="50000"/>
                  </a:prstClr>
                </a:solidFill>
              </a:rPr>
              <a:t>Судебные </a:t>
            </a:r>
            <a:r>
              <a:rPr lang="ru-RU" sz="1600" u="sng" dirty="0">
                <a:solidFill>
                  <a:prstClr val="black">
                    <a:lumMod val="50000"/>
                    <a:lumOff val="50000"/>
                  </a:prstClr>
                </a:solidFill>
              </a:rPr>
              <a:t>решения: </a:t>
            </a:r>
          </a:p>
          <a:p>
            <a:pPr marL="0" lvl="0" indent="0">
              <a:buNone/>
            </a:pPr>
            <a:r>
              <a:rPr lang="ru-RU" sz="1600" dirty="0"/>
              <a:t>Суд установил, что реорганизация ООО "Альфа" была искусственной и проводилась с целью избежать уплаты долгов. Суд признал реорганизацию недействительной, а руководство ООО "Альфа" было привлечено к уголовной ответственности за финансовые махинации.</a:t>
            </a:r>
            <a:endParaRPr lang="ru-RU" sz="1600" dirty="0">
              <a:solidFill>
                <a:prstClr val="black">
                  <a:lumMod val="50000"/>
                  <a:lumOff val="50000"/>
                </a:prstClr>
              </a:solidFill>
            </a:endParaRPr>
          </a:p>
          <a:p>
            <a:pPr marL="0" lvl="0" indent="0">
              <a:buNone/>
            </a:pPr>
            <a:endParaRPr lang="ru-RU" sz="1600" dirty="0">
              <a:solidFill>
                <a:prstClr val="black">
                  <a:lumMod val="50000"/>
                  <a:lumOff val="50000"/>
                </a:prstClr>
              </a:solidFill>
            </a:endParaRPr>
          </a:p>
          <a:p>
            <a:pPr lvl="0" algn="r"/>
            <a:r>
              <a:rPr lang="ru-RU" sz="1600" dirty="0"/>
              <a:t>Несоблюдение процедур реорганизации </a:t>
            </a:r>
            <a:endParaRPr lang="ru-RU" sz="1600" dirty="0" smtClean="0"/>
          </a:p>
          <a:p>
            <a:pPr marL="0" lvl="0" indent="0" algn="r">
              <a:buNone/>
            </a:pPr>
            <a:r>
              <a:rPr lang="ru-RU" sz="1600" dirty="0"/>
              <a:t>ООО "</a:t>
            </a:r>
            <a:r>
              <a:rPr lang="ru-RU" sz="1600" dirty="0" err="1"/>
              <a:t>Иота</a:t>
            </a:r>
            <a:r>
              <a:rPr lang="ru-RU" sz="1600" dirty="0"/>
              <a:t>" реорганизовалось в форме преобразования в АО. Однако при этом не были соблюдены установленные законодательством процедуры реорганизации. В результате реорганизация была признана </a:t>
            </a:r>
            <a:r>
              <a:rPr lang="ru-RU" sz="1600" dirty="0" smtClean="0"/>
              <a:t>недействительной</a:t>
            </a:r>
            <a:r>
              <a:rPr lang="ru-RU" sz="1600" dirty="0" smtClean="0">
                <a:solidFill>
                  <a:prstClr val="black">
                    <a:lumMod val="50000"/>
                    <a:lumOff val="50000"/>
                  </a:prstClr>
                </a:solidFill>
              </a:rPr>
              <a:t>.</a:t>
            </a:r>
            <a:endParaRPr lang="ru-RU" sz="1600" dirty="0">
              <a:solidFill>
                <a:prstClr val="black">
                  <a:lumMod val="50000"/>
                  <a:lumOff val="50000"/>
                </a:prstClr>
              </a:solidFill>
            </a:endParaRPr>
          </a:p>
          <a:p>
            <a:pPr marL="0" lvl="0" indent="0" algn="r">
              <a:buNone/>
            </a:pPr>
            <a:r>
              <a:rPr lang="ru-RU" sz="1600" u="sng" dirty="0">
                <a:solidFill>
                  <a:prstClr val="black">
                    <a:lumMod val="50000"/>
                    <a:lumOff val="50000"/>
                  </a:prstClr>
                </a:solidFill>
              </a:rPr>
              <a:t>Судебные решения:</a:t>
            </a:r>
            <a:endParaRPr lang="ru-RU" sz="1600" dirty="0">
              <a:solidFill>
                <a:prstClr val="black">
                  <a:lumMod val="50000"/>
                  <a:lumOff val="50000"/>
                </a:prstClr>
              </a:solidFill>
            </a:endParaRPr>
          </a:p>
          <a:p>
            <a:pPr marL="0" lvl="0" indent="0" algn="r">
              <a:buNone/>
            </a:pPr>
            <a:r>
              <a:rPr lang="ru-RU" sz="1600" dirty="0"/>
              <a:t>Суд установил, что ООО "</a:t>
            </a:r>
            <a:r>
              <a:rPr lang="ru-RU" sz="1600" dirty="0" err="1"/>
              <a:t>Иота</a:t>
            </a:r>
            <a:r>
              <a:rPr lang="ru-RU" sz="1600" dirty="0"/>
              <a:t>" не соблюдало установленные законодательством требования к процедуре реорганизации. В результате реорганизация была признана недействительной, а ООО "</a:t>
            </a:r>
            <a:r>
              <a:rPr lang="ru-RU" sz="1600" dirty="0" err="1"/>
              <a:t>Иота</a:t>
            </a:r>
            <a:r>
              <a:rPr lang="ru-RU" sz="1600" dirty="0"/>
              <a:t>" было обязано вернуться к своей прежней организационно-правовой форме.</a:t>
            </a:r>
            <a:endParaRPr lang="ru-RU" sz="1800" dirty="0"/>
          </a:p>
        </p:txBody>
      </p:sp>
    </p:spTree>
    <p:extLst>
      <p:ext uri="{BB962C8B-B14F-4D97-AF65-F5344CB8AC3E}">
        <p14:creationId xmlns:p14="http://schemas.microsoft.com/office/powerpoint/2010/main" val="3312089505"/>
      </p:ext>
    </p:extLst>
  </p:cSld>
  <p:clrMapOvr>
    <a:masterClrMapping/>
  </p:clrMapOvr>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44.  Возмездное оказание услуг</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lgn="ctr">
              <a:buNone/>
            </a:pPr>
            <a:r>
              <a:rPr lang="ru-RU" sz="3600" u="sng" dirty="0"/>
              <a:t>Судебная </a:t>
            </a:r>
            <a:r>
              <a:rPr lang="ru-RU" sz="3600" u="sng" dirty="0" smtClean="0"/>
              <a:t>практика</a:t>
            </a:r>
          </a:p>
          <a:p>
            <a:pPr marL="0" indent="0" algn="ctr">
              <a:buNone/>
            </a:pPr>
            <a:endParaRPr lang="ru-RU" sz="3600" u="sng" dirty="0"/>
          </a:p>
          <a:p>
            <a:r>
              <a:rPr lang="ru-RU" sz="2600" dirty="0"/>
              <a:t>Некачественное оказание услуг по ремонту (нарушение сроков и качества</a:t>
            </a:r>
            <a:r>
              <a:rPr lang="ru-RU" sz="2600" dirty="0" smtClean="0"/>
              <a:t>)</a:t>
            </a:r>
          </a:p>
          <a:p>
            <a:pPr marL="0" indent="0">
              <a:buNone/>
            </a:pPr>
            <a:r>
              <a:rPr lang="ru-RU" u="sng" dirty="0" smtClean="0"/>
              <a:t>Суть </a:t>
            </a:r>
            <a:r>
              <a:rPr lang="ru-RU" u="sng" dirty="0"/>
              <a:t>спора: </a:t>
            </a:r>
          </a:p>
          <a:p>
            <a:pPr marL="0" indent="0">
              <a:buNone/>
            </a:pPr>
            <a:r>
              <a:rPr lang="ru-RU" dirty="0"/>
              <a:t>Физическое лицо (Петров Петр Петрович) заключил договор с ООО "</a:t>
            </a:r>
            <a:r>
              <a:rPr lang="ru-RU" dirty="0" err="1"/>
              <a:t>РемонтПро</a:t>
            </a:r>
            <a:r>
              <a:rPr lang="ru-RU" dirty="0"/>
              <a:t>" на оказание услуг по ремонту квартиры. В договоре были указаны сроки выполнения работ и гарантии качества. Однако, ООО "</a:t>
            </a:r>
            <a:r>
              <a:rPr lang="ru-RU" dirty="0" err="1"/>
              <a:t>РемонтПро</a:t>
            </a:r>
            <a:r>
              <a:rPr lang="ru-RU" dirty="0"/>
              <a:t>" нарушило сроки выполнения работ и выполнило их некачественно. Петров обратился в суд с иском к ООО "</a:t>
            </a:r>
            <a:r>
              <a:rPr lang="ru-RU" dirty="0" err="1"/>
              <a:t>РемонтПро</a:t>
            </a:r>
            <a:r>
              <a:rPr lang="ru-RU" dirty="0"/>
              <a:t>" о расторжении договора и возмещении убытков</a:t>
            </a:r>
            <a:r>
              <a:rPr lang="ru-RU" dirty="0" smtClean="0"/>
              <a:t>.</a:t>
            </a:r>
          </a:p>
          <a:p>
            <a:pPr marL="0" indent="0">
              <a:buNone/>
            </a:pPr>
            <a:r>
              <a:rPr lang="ru-RU" u="sng" dirty="0" smtClean="0"/>
              <a:t>Судебные </a:t>
            </a:r>
            <a:r>
              <a:rPr lang="ru-RU" u="sng" dirty="0"/>
              <a:t>решения:</a:t>
            </a:r>
          </a:p>
          <a:p>
            <a:pPr marL="0" indent="0">
              <a:buNone/>
            </a:pPr>
            <a:r>
              <a:rPr lang="ru-RU" dirty="0"/>
              <a:t>Суд признал ООО "</a:t>
            </a:r>
            <a:r>
              <a:rPr lang="ru-RU" dirty="0" err="1"/>
              <a:t>РемонтПро</a:t>
            </a:r>
            <a:r>
              <a:rPr lang="ru-RU" dirty="0"/>
              <a:t>" ответственным за нарушение условий договора и обязал их возместить убытки Петрову. В решении суд указал, что ООО "</a:t>
            </a:r>
            <a:r>
              <a:rPr lang="ru-RU" dirty="0" err="1"/>
              <a:t>РемонтПро</a:t>
            </a:r>
            <a:r>
              <a:rPr lang="ru-RU" dirty="0"/>
              <a:t>" должно было выполнить работы в соответствии с условиями договора и гарантировать качество своих услуг</a:t>
            </a:r>
            <a:r>
              <a:rPr lang="ru-RU" dirty="0" smtClean="0"/>
              <a:t>.</a:t>
            </a:r>
          </a:p>
          <a:p>
            <a:pPr marL="0" indent="0">
              <a:buNone/>
            </a:pPr>
            <a:endParaRPr lang="ru-RU" u="sng" dirty="0"/>
          </a:p>
          <a:p>
            <a:pPr algn="r"/>
            <a:r>
              <a:rPr lang="ru-RU" dirty="0"/>
              <a:t>Отказ от оказания услуг (неисполнение обязательств</a:t>
            </a:r>
            <a:r>
              <a:rPr lang="ru-RU" dirty="0" smtClean="0"/>
              <a:t>)</a:t>
            </a:r>
          </a:p>
          <a:p>
            <a:pPr marL="0" indent="0" algn="r">
              <a:buNone/>
            </a:pPr>
            <a:r>
              <a:rPr lang="ru-RU" u="sng" dirty="0" smtClean="0"/>
              <a:t>Суть </a:t>
            </a:r>
            <a:r>
              <a:rPr lang="ru-RU" u="sng" dirty="0"/>
              <a:t>спора: </a:t>
            </a:r>
            <a:endParaRPr lang="ru-RU" dirty="0"/>
          </a:p>
          <a:p>
            <a:pPr marL="0" indent="0" algn="r">
              <a:buNone/>
            </a:pPr>
            <a:r>
              <a:rPr lang="ru-RU" dirty="0"/>
              <a:t>Компания "Альтаир" заключила договор с ООО "Маркетинг+" на оказание услуг по проведению рекламной кампании. ООО "Маркетинг+" получило предоплату за услуги, но впоследствии отказалось от их оказания без уважительной причины. "Альтаир" обратилась в суд с иском к ООО "Маркетинг+" о взыскании неустойки и возмещении убытков</a:t>
            </a:r>
            <a:r>
              <a:rPr lang="ru-RU" dirty="0" smtClean="0"/>
              <a:t>.</a:t>
            </a:r>
          </a:p>
          <a:p>
            <a:pPr marL="0" indent="0" algn="r">
              <a:buNone/>
            </a:pPr>
            <a:r>
              <a:rPr lang="ru-RU" u="sng" dirty="0" smtClean="0"/>
              <a:t>Судебные </a:t>
            </a:r>
            <a:r>
              <a:rPr lang="ru-RU" u="sng" dirty="0"/>
              <a:t>решения: </a:t>
            </a:r>
          </a:p>
          <a:p>
            <a:pPr marL="0" indent="0" algn="r">
              <a:buNone/>
            </a:pPr>
            <a:r>
              <a:rPr lang="ru-RU" dirty="0"/>
              <a:t>Суд признал ООО "Маркетинг+" ответственным за неисполнение обязательств по договору и обязал их возместить убытки "Альтаир". В решении суд указал, что ООО "Маркетинг+" должно было выполнить условия договора и оказать услуги в соответствии с его условиями.</a:t>
            </a:r>
          </a:p>
        </p:txBody>
      </p:sp>
    </p:spTree>
    <p:extLst>
      <p:ext uri="{BB962C8B-B14F-4D97-AF65-F5344CB8AC3E}">
        <p14:creationId xmlns:p14="http://schemas.microsoft.com/office/powerpoint/2010/main" val="2344381099"/>
      </p:ext>
    </p:extLst>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44.  Возмездное оказание услуг</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buNone/>
            </a:pPr>
            <a:r>
              <a:rPr lang="ru-RU" sz="2600" b="1" dirty="0"/>
              <a:t>ГК РФ Статья 782. Односторонний отказ от исполнения договора возмездного оказания </a:t>
            </a:r>
            <a:r>
              <a:rPr lang="ru-RU" sz="2600" b="1" dirty="0" smtClean="0"/>
              <a:t>услуг</a:t>
            </a:r>
          </a:p>
          <a:p>
            <a:r>
              <a:rPr lang="ru-RU" sz="2500" u="sng" dirty="0" smtClean="0">
                <a:solidFill>
                  <a:prstClr val="black">
                    <a:lumMod val="50000"/>
                    <a:lumOff val="50000"/>
                  </a:prstClr>
                </a:solidFill>
              </a:rPr>
              <a:t>Объект</a:t>
            </a:r>
            <a:r>
              <a:rPr lang="ru-RU" dirty="0">
                <a:solidFill>
                  <a:prstClr val="black">
                    <a:lumMod val="50000"/>
                    <a:lumOff val="50000"/>
                  </a:prstClr>
                </a:solidFill>
              </a:rPr>
              <a:t>: Сфера </a:t>
            </a:r>
            <a:r>
              <a:rPr lang="ru-RU" dirty="0" smtClean="0">
                <a:solidFill>
                  <a:prstClr val="black">
                    <a:lumMod val="50000"/>
                    <a:lumOff val="50000"/>
                  </a:prstClr>
                </a:solidFill>
              </a:rPr>
              <a:t>одностороннего отказа </a:t>
            </a:r>
            <a:r>
              <a:rPr lang="ru-RU" dirty="0">
                <a:solidFill>
                  <a:prstClr val="black">
                    <a:lumMod val="50000"/>
                    <a:lumOff val="50000"/>
                  </a:prstClr>
                </a:solidFill>
              </a:rPr>
              <a:t>от исполнения договора возмездного оказания </a:t>
            </a:r>
            <a:r>
              <a:rPr lang="ru-RU" dirty="0" smtClean="0">
                <a:solidFill>
                  <a:prstClr val="black">
                    <a:lumMod val="50000"/>
                    <a:lumOff val="50000"/>
                  </a:prstClr>
                </a:solidFill>
              </a:rPr>
              <a:t>услуг</a:t>
            </a:r>
            <a:endParaRPr lang="ru-RU" dirty="0">
              <a:solidFill>
                <a:prstClr val="black">
                  <a:lumMod val="50000"/>
                  <a:lumOff val="50000"/>
                </a:prstClr>
              </a:solidFill>
            </a:endParaRPr>
          </a:p>
          <a:p>
            <a:r>
              <a:rPr lang="ru-RU" u="sng" dirty="0">
                <a:solidFill>
                  <a:prstClr val="black">
                    <a:lumMod val="50000"/>
                    <a:lumOff val="50000"/>
                  </a:prstClr>
                </a:solidFill>
              </a:rPr>
              <a:t>Объективная сторона: </a:t>
            </a:r>
          </a:p>
          <a:p>
            <a:pPr marL="0" indent="0">
              <a:buNone/>
            </a:pPr>
            <a:r>
              <a:rPr lang="ru-RU" dirty="0"/>
              <a:t>Заказчик </a:t>
            </a:r>
            <a:r>
              <a:rPr lang="ru-RU" dirty="0" smtClean="0"/>
              <a:t>вправе отказаться</a:t>
            </a:r>
            <a:r>
              <a:rPr lang="ru-RU" dirty="0"/>
              <a:t> от исполнения договора возмездного оказания услуг при условии оплаты исполнителю фактически понесенных им расходов.</a:t>
            </a:r>
          </a:p>
          <a:p>
            <a:pPr marL="0" indent="0">
              <a:buNone/>
            </a:pPr>
            <a:r>
              <a:rPr lang="ru-RU" dirty="0" smtClean="0"/>
              <a:t>Исполнитель </a:t>
            </a:r>
            <a:r>
              <a:rPr lang="ru-RU" dirty="0"/>
              <a:t>вправе отказаться от исполнения обязательств по договору возмездного оказания услуг лишь при условии полного возмещения заказчику </a:t>
            </a:r>
            <a:r>
              <a:rPr lang="ru-RU" dirty="0" smtClean="0"/>
              <a:t>убытков.</a:t>
            </a:r>
          </a:p>
          <a:p>
            <a:pPr marL="0" indent="0">
              <a:buNone/>
            </a:pPr>
            <a:r>
              <a:rPr lang="ru-RU" u="sng" dirty="0" smtClean="0">
                <a:solidFill>
                  <a:prstClr val="black">
                    <a:lumMod val="50000"/>
                    <a:lumOff val="50000"/>
                  </a:prstClr>
                </a:solidFill>
              </a:rPr>
              <a:t>Субъект</a:t>
            </a:r>
            <a:r>
              <a:rPr lang="ru-RU" u="sng" dirty="0">
                <a:solidFill>
                  <a:prstClr val="black">
                    <a:lumMod val="50000"/>
                    <a:lumOff val="50000"/>
                  </a:prstClr>
                </a:solidFill>
              </a:rPr>
              <a:t>: </a:t>
            </a:r>
          </a:p>
          <a:p>
            <a:pPr lvl="0">
              <a:buFont typeface="Courier New" pitchFamily="49" charset="0"/>
              <a:buChar char="o"/>
            </a:pPr>
            <a:r>
              <a:rPr lang="ru-RU" dirty="0" smtClean="0"/>
              <a:t>Исполнитель</a:t>
            </a:r>
          </a:p>
          <a:p>
            <a:pPr lvl="0">
              <a:buFont typeface="Courier New" pitchFamily="49" charset="0"/>
              <a:buChar char="o"/>
            </a:pPr>
            <a:r>
              <a:rPr lang="ru-RU" dirty="0" smtClean="0"/>
              <a:t>Заказчик</a:t>
            </a:r>
          </a:p>
          <a:p>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marL="0" indent="0">
              <a:buNone/>
            </a:pPr>
            <a:r>
              <a:rPr lang="ru-RU" dirty="0"/>
              <a:t>Умысел</a:t>
            </a:r>
          </a:p>
          <a:p>
            <a:pPr marL="0" indent="0">
              <a:buNone/>
            </a:pPr>
            <a:r>
              <a:rPr lang="ru-RU" i="1" dirty="0"/>
              <a:t>Пример:</a:t>
            </a:r>
          </a:p>
          <a:p>
            <a:pPr>
              <a:buFont typeface="Courier New" pitchFamily="49" charset="0"/>
              <a:buChar char="o"/>
            </a:pPr>
            <a:r>
              <a:rPr lang="ru-RU" dirty="0"/>
              <a:t>Намеренное нарушение условий </a:t>
            </a:r>
            <a:r>
              <a:rPr lang="ru-RU" dirty="0" smtClean="0"/>
              <a:t>договора: </a:t>
            </a:r>
          </a:p>
          <a:p>
            <a:pPr>
              <a:buFont typeface="Courier New" pitchFamily="49" charset="0"/>
              <a:buChar char="o"/>
            </a:pPr>
            <a:r>
              <a:rPr lang="ru-RU" dirty="0" smtClean="0"/>
              <a:t>Злоупотребление </a:t>
            </a:r>
            <a:r>
              <a:rPr lang="ru-RU" dirty="0" err="1" smtClean="0"/>
              <a:t>правомобязательств</a:t>
            </a:r>
            <a:r>
              <a:rPr lang="ru-RU" dirty="0"/>
              <a:t>. </a:t>
            </a:r>
            <a:endParaRPr lang="ru-RU" dirty="0" smtClean="0"/>
          </a:p>
          <a:p>
            <a:pPr>
              <a:buFont typeface="Courier New" pitchFamily="49" charset="0"/>
              <a:buChar char="o"/>
            </a:pPr>
            <a:r>
              <a:rPr lang="ru-RU" dirty="0" smtClean="0"/>
              <a:t>Мошенничество</a:t>
            </a:r>
          </a:p>
          <a:p>
            <a:pPr marL="0" indent="0">
              <a:buNone/>
            </a:pPr>
            <a:r>
              <a:rPr lang="ru-RU" dirty="0" smtClean="0"/>
              <a:t>Неосторожность </a:t>
            </a:r>
            <a:endParaRPr lang="ru-RU" dirty="0"/>
          </a:p>
          <a:p>
            <a:pPr marL="0" indent="0">
              <a:buNone/>
            </a:pPr>
            <a:r>
              <a:rPr lang="ru-RU" i="1" dirty="0"/>
              <a:t>Пример:</a:t>
            </a:r>
          </a:p>
          <a:p>
            <a:pPr>
              <a:buFont typeface="Courier New" pitchFamily="49" charset="0"/>
              <a:buChar char="o"/>
            </a:pPr>
            <a:r>
              <a:rPr lang="ru-RU" dirty="0"/>
              <a:t>Незнание условий </a:t>
            </a:r>
            <a:r>
              <a:rPr lang="ru-RU" dirty="0" smtClean="0"/>
              <a:t>договора</a:t>
            </a:r>
          </a:p>
          <a:p>
            <a:pPr>
              <a:buFont typeface="Courier New" pitchFamily="49" charset="0"/>
              <a:buChar char="o"/>
            </a:pPr>
            <a:r>
              <a:rPr lang="ru-RU" dirty="0" smtClean="0"/>
              <a:t> </a:t>
            </a:r>
            <a:r>
              <a:rPr lang="ru-RU" dirty="0"/>
              <a:t>Ошибка в оценке </a:t>
            </a:r>
            <a:r>
              <a:rPr lang="ru-RU" dirty="0" smtClean="0"/>
              <a:t>ситуации</a:t>
            </a:r>
          </a:p>
          <a:p>
            <a:pPr>
              <a:buFont typeface="Courier New" pitchFamily="49" charset="0"/>
              <a:buChar char="o"/>
            </a:pPr>
            <a:r>
              <a:rPr lang="ru-RU" dirty="0" smtClean="0"/>
              <a:t>Небрежность</a:t>
            </a:r>
          </a:p>
          <a:p>
            <a:pPr lvl="0"/>
            <a:r>
              <a:rPr lang="ru-RU" u="sng" dirty="0" smtClean="0"/>
              <a:t>Предмет</a:t>
            </a:r>
            <a:r>
              <a:rPr lang="ru-RU" dirty="0"/>
              <a:t>: результат оказанной услуги( дом, техника, книги, одежда и др.)</a:t>
            </a:r>
          </a:p>
          <a:p>
            <a:endParaRPr lang="ru-RU" dirty="0"/>
          </a:p>
          <a:p>
            <a:endParaRPr lang="ru-RU" dirty="0"/>
          </a:p>
        </p:txBody>
      </p:sp>
    </p:spTree>
    <p:extLst>
      <p:ext uri="{BB962C8B-B14F-4D97-AF65-F5344CB8AC3E}">
        <p14:creationId xmlns:p14="http://schemas.microsoft.com/office/powerpoint/2010/main" val="592098489"/>
      </p:ext>
    </p:extLst>
  </p:cSld>
  <p:clrMapOvr>
    <a:masterClrMapping/>
  </p:clrMapOvr>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44.  Возмездное оказание услуг</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indent="0">
              <a:buNone/>
            </a:pPr>
            <a:r>
              <a:rPr lang="ru-RU" sz="2100" b="1" dirty="0"/>
              <a:t>ГК РФ Статья 782. Односторонний отказ от исполнения договора возмездного оказания услуг</a:t>
            </a:r>
          </a:p>
          <a:p>
            <a:r>
              <a:rPr lang="ru-RU" dirty="0"/>
              <a:t>Односторонний отказ от исполнения договора возмездного оказания означает, по существу, расторжение договора. Каких-либо оснований для расторжения такого договора, то есть добровольных или принудительных, ГК РФ не устанавливает. Отказ от такого договора возможен как со стороны заказчика, так и со стороны исполнителя. При этом сторона, отказавшаяся от исполнения договора возмездного оказания услуг, обязана возместить другой стороне причиненные убытки и понесенные расходы как некоторую компенсацию за </a:t>
            </a:r>
            <a:r>
              <a:rPr lang="ru-RU" dirty="0" err="1"/>
              <a:t>недостижение</a:t>
            </a:r>
            <a:r>
              <a:rPr lang="ru-RU" dirty="0"/>
              <a:t> целей договора.</a:t>
            </a:r>
          </a:p>
          <a:p>
            <a:r>
              <a:rPr lang="ru-RU" dirty="0"/>
              <a:t>Соответственно, если от договора отказался заказчик, то он возмещает исполнителю понесенные расходы, то есть, например, затраты на приобретение материалов, затраты на энергосбережение, на водоснабжение, если таковые были необходимы для оказания услуг. А если от договора отказывается исполнитель, то он возмещает заказчику убытки. Например, если предметом договора оказания услуг явились юридические услуги, а исполнитель (юрист) отказался от представительства в суде перед самым судебным заседанием, в результате чего решение не было вынесено в пользу заказчика, то исполнитель возмещает причиненный заказчику таким образом ущерб.</a:t>
            </a:r>
          </a:p>
          <a:p>
            <a:r>
              <a:rPr lang="ru-RU" dirty="0"/>
              <a:t>На практике же возможны ситуации, когда отказ от договора осуществляется по соглашению сторон. Полагаем, что в этом случае также по соглашению сторон каждая из сторон обязана возместить другой стороне понесенные расходы и причиненные убытки.</a:t>
            </a:r>
          </a:p>
          <a:p>
            <a:endParaRPr lang="ru-RU" dirty="0"/>
          </a:p>
        </p:txBody>
      </p:sp>
    </p:spTree>
    <p:extLst>
      <p:ext uri="{BB962C8B-B14F-4D97-AF65-F5344CB8AC3E}">
        <p14:creationId xmlns:p14="http://schemas.microsoft.com/office/powerpoint/2010/main" val="4124923012"/>
      </p:ext>
    </p:extLst>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44.  Возмездное оказание услуг</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908720"/>
            <a:ext cx="9144000" cy="5949280"/>
          </a:xfrm>
        </p:spPr>
        <p:txBody>
          <a:bodyPr>
            <a:normAutofit fontScale="62500" lnSpcReduction="2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800" b="1" dirty="0">
                <a:solidFill>
                  <a:prstClr val="black">
                    <a:lumMod val="50000"/>
                    <a:lumOff val="50000"/>
                  </a:prstClr>
                </a:solidFill>
              </a:rPr>
              <a:t>ГК РФ Статья </a:t>
            </a:r>
            <a:r>
              <a:rPr lang="ru-RU" sz="2600" b="1" dirty="0"/>
              <a:t>782</a:t>
            </a:r>
            <a:endParaRPr lang="ru-RU" sz="2000" b="1" dirty="0"/>
          </a:p>
          <a:p>
            <a:pPr marL="0" lvl="0" indent="0" algn="ctr">
              <a:buNone/>
            </a:pPr>
            <a:endParaRPr lang="ru-RU" dirty="0"/>
          </a:p>
          <a:p>
            <a:r>
              <a:rPr lang="ru-RU" dirty="0"/>
              <a:t>Некачественное оказание услуг (нарушение сроков и качества</a:t>
            </a:r>
            <a:r>
              <a:rPr lang="ru-RU" dirty="0" smtClean="0"/>
              <a:t>)</a:t>
            </a:r>
          </a:p>
          <a:p>
            <a:pPr mar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Физическое лицо (Петров Петр Петрович) заключил договор с ООО "</a:t>
            </a:r>
            <a:r>
              <a:rPr lang="ru-RU" dirty="0" err="1"/>
              <a:t>РемонтПро</a:t>
            </a:r>
            <a:r>
              <a:rPr lang="ru-RU" dirty="0"/>
              <a:t>" на оказание услуг по ремонту квартиры. В договоре были указаны сроки выполнения работ и гарантии качества. Однако, ООО "</a:t>
            </a:r>
            <a:r>
              <a:rPr lang="ru-RU" dirty="0" err="1"/>
              <a:t>РемонтПро</a:t>
            </a:r>
            <a:r>
              <a:rPr lang="ru-RU" dirty="0"/>
              <a:t>" нарушило сроки выполнения работ и выполнило их некачественно. Петров обратился в суд с иском к ООО "</a:t>
            </a:r>
            <a:r>
              <a:rPr lang="ru-RU" dirty="0" err="1"/>
              <a:t>РемонтПро</a:t>
            </a:r>
            <a:r>
              <a:rPr lang="ru-RU" dirty="0"/>
              <a:t>" о расторжении договора и возмещении убытков.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ООО "</a:t>
            </a:r>
            <a:r>
              <a:rPr lang="ru-RU" dirty="0" err="1"/>
              <a:t>РемонтПро</a:t>
            </a:r>
            <a:r>
              <a:rPr lang="ru-RU" dirty="0"/>
              <a:t>" ответственным за нарушение условий договора и обязал их возместить убытки Петрову. В решении суд указал, что ООО "</a:t>
            </a:r>
            <a:r>
              <a:rPr lang="ru-RU" dirty="0" err="1"/>
              <a:t>РемонтПро</a:t>
            </a:r>
            <a:r>
              <a:rPr lang="ru-RU" dirty="0"/>
              <a:t>" должно было выполнить работы в соответствии с условиями договора и гарантировать качество своих услуг. Петров правомерно расторг договор из-за существенного нарушения его условий исполнителем</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Отказ от оказания услуг (неисполнение обязательств</a:t>
            </a:r>
            <a:r>
              <a:rPr lang="ru-RU" dirty="0" smtClean="0"/>
              <a:t>)</a:t>
            </a:r>
          </a:p>
          <a:p>
            <a:pPr marL="0" indent="0" algn="r">
              <a:buNone/>
            </a:pPr>
            <a:r>
              <a:rPr lang="ru-RU" dirty="0" smtClean="0"/>
              <a:t> </a:t>
            </a: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solidFill>
                <a:prstClr val="black">
                  <a:lumMod val="50000"/>
                  <a:lumOff val="50000"/>
                </a:prstClr>
              </a:solidFill>
            </a:endParaRPr>
          </a:p>
          <a:p>
            <a:pPr marL="0" indent="0" algn="r">
              <a:buNone/>
            </a:pPr>
            <a:r>
              <a:rPr lang="ru-RU" dirty="0"/>
              <a:t>Компания "Альтаир" заключила договор с ООО "Маркетинг+" на оказание услуг по проведению рекламной кампании. ООО "Маркетинг+" получило предоплату за услуги, но впоследствии отказалось от их оказания без уважительной причины. "Альтаир" обратилась в суд с иском к ООО "Маркетинг+" о взыскании неустойки и возмещении убытков. </a:t>
            </a:r>
            <a:endParaRPr lang="ru-RU" dirty="0" smtClean="0"/>
          </a:p>
          <a:p>
            <a:pPr mar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ООО "Маркетинг+" ответственным за неисполнение обязательств по договору и обязал их возместить убытки "Альтаир". В решении суд указал, что ООО "Маркетинг+" должно было выполнить условия договора и оказать услуги в соответствии с его условиями. "Альтаир" имела право расторгнуть договор из-за неисполнения обязательств исполнителя.</a:t>
            </a:r>
          </a:p>
        </p:txBody>
      </p:sp>
    </p:spTree>
    <p:extLst>
      <p:ext uri="{BB962C8B-B14F-4D97-AF65-F5344CB8AC3E}">
        <p14:creationId xmlns:p14="http://schemas.microsoft.com/office/powerpoint/2010/main" val="4076633130"/>
      </p:ext>
    </p:extLst>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45.  Перевозка</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908720"/>
            <a:ext cx="9144000" cy="5949280"/>
          </a:xfrm>
        </p:spPr>
        <p:txBody>
          <a:bodyPr>
            <a:normAutofit fontScale="85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договора перевозки</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Перевозка грузов, пассажиров и багажа осуществляется на основании договора перевозки.</a:t>
            </a:r>
          </a:p>
          <a:p>
            <a:pPr marL="0" indent="0">
              <a:buNone/>
            </a:pPr>
            <a:r>
              <a:rPr lang="ru-RU" dirty="0" smtClean="0"/>
              <a:t>Общие </a:t>
            </a:r>
            <a:r>
              <a:rPr lang="ru-RU" dirty="0"/>
              <a:t>условия перевозки определяются транспортными </a:t>
            </a:r>
            <a:r>
              <a:rPr lang="ru-RU" dirty="0" smtClean="0"/>
              <a:t>уставами</a:t>
            </a:r>
            <a:r>
              <a:rPr lang="ru-RU" dirty="0"/>
              <a:t> и </a:t>
            </a:r>
            <a:r>
              <a:rPr lang="ru-RU" dirty="0" smtClean="0"/>
              <a:t>кодексами, </a:t>
            </a:r>
            <a:r>
              <a:rPr lang="ru-RU" dirty="0"/>
              <a:t>иными </a:t>
            </a:r>
            <a:r>
              <a:rPr lang="ru-RU" dirty="0" smtClean="0"/>
              <a:t>законами</a:t>
            </a:r>
            <a:r>
              <a:rPr lang="ru-RU" dirty="0"/>
              <a:t> и издаваемыми в соответствии с ними правилами.</a:t>
            </a:r>
          </a:p>
          <a:p>
            <a:pPr marL="0" indent="0">
              <a:buNone/>
            </a:pPr>
            <a:r>
              <a:rPr lang="ru-RU" dirty="0"/>
              <a:t>Условия перевозки грузов, пассажиров и багажа отдельными видами транспорта, а также ответственность сторон по этим перевозкам определяются соглашением сторон, если настоящим Кодексом, транспортными уставами и кодексами, иными законами и издаваемыми в соответствии с ними правилами не установлено иное</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Физическое лицо, Юридическое лицо, Государственные органы</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smtClean="0"/>
              <a:t>пассажир, груз, багаж</a:t>
            </a:r>
            <a:endParaRPr lang="ru-RU" dirty="0"/>
          </a:p>
        </p:txBody>
      </p:sp>
    </p:spTree>
    <p:extLst>
      <p:ext uri="{BB962C8B-B14F-4D97-AF65-F5344CB8AC3E}">
        <p14:creationId xmlns:p14="http://schemas.microsoft.com/office/powerpoint/2010/main" val="1525764557"/>
      </p:ext>
    </p:extLst>
  </p:cSld>
  <p:clrMapOvr>
    <a:masterClrMapping/>
  </p:clrMapOvr>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45.  Перевозка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47500" lnSpcReduction="20000"/>
          </a:bodyPr>
          <a:lstStyle/>
          <a:p>
            <a:pPr lvl="0"/>
            <a:r>
              <a:rPr lang="ru-RU" sz="2800" dirty="0">
                <a:solidFill>
                  <a:prstClr val="black">
                    <a:lumMod val="50000"/>
                    <a:lumOff val="50000"/>
                  </a:prstClr>
                </a:solidFill>
              </a:rPr>
              <a:t>Объект: </a:t>
            </a:r>
          </a:p>
          <a:p>
            <a:pPr marL="0" lvl="0" indent="0">
              <a:buNone/>
            </a:pPr>
            <a:r>
              <a:rPr lang="ru-RU" dirty="0">
                <a:solidFill>
                  <a:prstClr val="black">
                    <a:lumMod val="50000"/>
                    <a:lumOff val="50000"/>
                  </a:prstClr>
                </a:solidFill>
              </a:rPr>
              <a:t>Объектом является сфера договора перевозки</a:t>
            </a:r>
          </a:p>
          <a:p>
            <a:pPr marL="0" lvl="0" indent="0">
              <a:buNone/>
            </a:pPr>
            <a:endParaRPr lang="ru-RU" sz="18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sz="2800" dirty="0"/>
          </a:p>
          <a:p>
            <a:pPr marL="0" indent="0">
              <a:buNone/>
            </a:pPr>
            <a:r>
              <a:rPr lang="ru-RU" dirty="0"/>
              <a:t>По договору перевозки груза перевозчик обязуется доставить вверенный ему отправителем груз в пункт назначения и выдать его </a:t>
            </a:r>
            <a:r>
              <a:rPr lang="ru-RU" dirty="0" err="1"/>
              <a:t>управомоченному</a:t>
            </a:r>
            <a:r>
              <a:rPr lang="ru-RU" dirty="0"/>
              <a:t> на получение груза лицу (получателю), а отправитель обязуется уплатить за перевозку груза установленную плату.</a:t>
            </a:r>
          </a:p>
          <a:p>
            <a:pPr marL="0" indent="0">
              <a:buNone/>
            </a:pPr>
            <a:r>
              <a:rPr lang="ru-RU" dirty="0" smtClean="0"/>
              <a:t>Заключение </a:t>
            </a:r>
            <a:r>
              <a:rPr lang="ru-RU" dirty="0"/>
              <a:t>договора перевозки груза </a:t>
            </a:r>
            <a:r>
              <a:rPr lang="ru-RU" dirty="0" smtClean="0"/>
              <a:t>подтверждается</a:t>
            </a:r>
            <a:r>
              <a:rPr lang="ru-RU" dirty="0"/>
              <a:t> составлением и выдачей отправителю груза транспортной накладной (коносамента или иного документа на груз, предусмотренного соответствующим транспортным уставом или кодексом</a:t>
            </a:r>
            <a:r>
              <a:rPr lang="ru-RU" dirty="0" smtClean="0"/>
              <a:t>).</a:t>
            </a:r>
          </a:p>
          <a:p>
            <a:pPr marL="0" indent="0">
              <a:buNone/>
            </a:pPr>
            <a:r>
              <a:rPr lang="ru-RU" dirty="0"/>
              <a:t>По договору перевозки пассажира перевозчик обязуется перевезти пассажира в пункт назначения, а в случае сдачи пассажиром багажа также доставить багаж в пункт назначения и выдать его </a:t>
            </a:r>
            <a:r>
              <a:rPr lang="ru-RU" dirty="0" err="1"/>
              <a:t>управомоченному</a:t>
            </a:r>
            <a:r>
              <a:rPr lang="ru-RU" dirty="0"/>
              <a:t> на получение багажа лицу; пассажир обязуется уплатить установленную плату за проезд, а при сдаче багажа и за провоз багажа.</a:t>
            </a:r>
          </a:p>
          <a:p>
            <a:pPr marL="0" indent="0">
              <a:buNone/>
            </a:pPr>
            <a:r>
              <a:rPr lang="ru-RU" dirty="0" smtClean="0"/>
              <a:t>Заключение </a:t>
            </a:r>
            <a:r>
              <a:rPr lang="ru-RU" dirty="0"/>
              <a:t>договора перевозки пассажира удостоверяется билетом, а сдача пассажиром багажа багажной квитанцией</a:t>
            </a:r>
            <a:r>
              <a:rPr lang="ru-RU" dirty="0" smtClean="0"/>
              <a:t>.</a:t>
            </a:r>
          </a:p>
          <a:p>
            <a:pPr marL="0" indent="0">
              <a:buNone/>
            </a:pPr>
            <a:r>
              <a:rPr lang="ru-RU" dirty="0"/>
              <a:t>По договору фрахтования (чартер) одна сторона (фрахтовщик) обязуется предоставить другой стороне (фрахтователю) за плату всю или часть вместимости одного или нескольких транспортных средств на один или несколько рейсов для перевозки грузов, пассажиров и багажа</a:t>
            </a:r>
            <a:r>
              <a:rPr lang="ru-RU" dirty="0" smtClean="0"/>
              <a:t>.</a:t>
            </a:r>
          </a:p>
          <a:p>
            <a:pPr marL="0" indent="0">
              <a:buNone/>
            </a:pPr>
            <a:r>
              <a:rPr lang="ru-RU" dirty="0"/>
              <a:t>Перевозчик обязан доставить груз, пассажира или багаж в пункт назначения в сроки, определенные в </a:t>
            </a:r>
            <a:r>
              <a:rPr lang="ru-RU" dirty="0" smtClean="0"/>
              <a:t>порядке, </a:t>
            </a:r>
            <a:r>
              <a:rPr lang="ru-RU" dirty="0"/>
              <a:t>предусмотренном транспортными уставами, кодексами и иными законами, а при отсутствии таких сроков в разумный срок</a:t>
            </a:r>
            <a:r>
              <a:rPr lang="ru-RU" dirty="0" smtClean="0"/>
              <a:t>.</a:t>
            </a:r>
          </a:p>
          <a:p>
            <a:pPr marL="0" indent="0">
              <a:buNone/>
            </a:pPr>
            <a:r>
              <a:rPr lang="ru-RU" dirty="0"/>
              <a:t> За перевозку грузов, пассажиров и багажа взимается провозная плата, установленная соглашением сторон, если иное не предусмотрено законом или иными правовыми актами.</a:t>
            </a:r>
          </a:p>
          <a:p>
            <a:pPr marL="0" indent="0">
              <a:buNone/>
            </a:pPr>
            <a:r>
              <a:rPr lang="ru-RU" dirty="0" smtClean="0"/>
              <a:t>Плата </a:t>
            </a:r>
            <a:r>
              <a:rPr lang="ru-RU" dirty="0"/>
              <a:t>за перевозку грузов, пассажиров и багажа транспортом общего пользования определяется на основании тарифов, утверждаемых в </a:t>
            </a:r>
            <a:r>
              <a:rPr lang="ru-RU" sz="2300" dirty="0">
                <a:solidFill>
                  <a:prstClr val="black">
                    <a:lumMod val="50000"/>
                    <a:lumOff val="50000"/>
                  </a:prstClr>
                </a:solidFill>
              </a:rPr>
              <a:t> порядке</a:t>
            </a:r>
            <a:r>
              <a:rPr lang="ru-RU" dirty="0" smtClean="0"/>
              <a:t>, </a:t>
            </a:r>
            <a:r>
              <a:rPr lang="ru-RU" dirty="0"/>
              <a:t>установленном транспортными уставами и кодексами.</a:t>
            </a:r>
          </a:p>
          <a:p>
            <a:pPr marL="0" indent="0">
              <a:buNone/>
            </a:pPr>
            <a:r>
              <a:rPr lang="ru-RU" dirty="0" smtClean="0"/>
              <a:t>Работы </a:t>
            </a:r>
            <a:r>
              <a:rPr lang="ru-RU" dirty="0"/>
              <a:t>и услуги, выполняемые перевозчиком по требованию грузовладельца и не предусмотренные тарифами, оплачиваются по соглашению сторон</a:t>
            </a:r>
            <a:r>
              <a:rPr lang="ru-RU" dirty="0" smtClean="0"/>
              <a:t>.</a:t>
            </a:r>
          </a:p>
          <a:p>
            <a:pPr marL="0" indent="0">
              <a:buNone/>
            </a:pPr>
            <a:r>
              <a:rPr lang="ru-RU" dirty="0"/>
              <a:t>До предъявления к перевозчику иска, вытекающего из перевозки груза, обязательно предъявление ему претензии в </a:t>
            </a:r>
            <a:r>
              <a:rPr lang="ru-RU" sz="2300" dirty="0">
                <a:solidFill>
                  <a:prstClr val="black">
                    <a:lumMod val="50000"/>
                    <a:lumOff val="50000"/>
                  </a:prstClr>
                </a:solidFill>
              </a:rPr>
              <a:t> порядке</a:t>
            </a:r>
            <a:r>
              <a:rPr lang="ru-RU" dirty="0" smtClean="0"/>
              <a:t>, </a:t>
            </a:r>
            <a:r>
              <a:rPr lang="ru-RU" dirty="0"/>
              <a:t>предусмотренном соответствующим транспортным уставом или кодексом.</a:t>
            </a:r>
          </a:p>
          <a:p>
            <a:pPr marL="0" indent="0">
              <a:buNone/>
            </a:pPr>
            <a:r>
              <a:rPr lang="ru-RU" dirty="0" smtClean="0"/>
              <a:t>Иск </a:t>
            </a:r>
            <a:r>
              <a:rPr lang="ru-RU" dirty="0"/>
              <a:t>к перевозчику может быть предъявлен грузоотправителем или грузополучателем в случае полного или частичного отказа перевозчика удовлетворить претензию либо неполучения от перевозчика ответа в тридцатидневный срок</a:t>
            </a:r>
            <a:r>
              <a:rPr lang="ru-RU" dirty="0" smtClean="0"/>
              <a:t>.</a:t>
            </a:r>
          </a:p>
          <a:p>
            <a:pPr marL="0" indent="0">
              <a:buNone/>
            </a:pPr>
            <a:r>
              <a:rPr lang="ru-RU" dirty="0"/>
              <a:t>Между организациями различных видов транспорта могут заключаться договоры об организации работы по обеспечению перевозок грузов (узловые соглашения, договоры на централизованный завоз (вывоз) грузов и другие</a:t>
            </a:r>
            <a:r>
              <a:rPr lang="ru-RU" dirty="0" smtClean="0"/>
              <a:t>).</a:t>
            </a:r>
          </a:p>
          <a:p>
            <a:pPr marL="0" indent="0">
              <a:buNone/>
            </a:pPr>
            <a:r>
              <a:rPr lang="ru-RU" dirty="0"/>
              <a:t>Перевозчик и грузовладелец при необходимости осуществления систематических перевозок грузов могут заключать долгосрочные договоры об </a:t>
            </a:r>
            <a:r>
              <a:rPr lang="ru-RU" dirty="0" smtClean="0"/>
              <a:t>организации перевозок.</a:t>
            </a:r>
            <a:endParaRPr lang="ru-RU" dirty="0"/>
          </a:p>
          <a:p>
            <a:pPr marL="0" indent="0">
              <a:buNone/>
            </a:pPr>
            <a:r>
              <a:rPr lang="ru-RU" dirty="0"/>
              <a:t>По договору об организации перевозки грузов перевозчик обязуется в установленные сроки принимать, а грузовладелец - предъявлять к перевозке грузы в обусловленном объеме. В договоре об организации перевозки грузов определяются объемы, сроки и другие условия предоставления транспортных средств и предъявления грузов для перевозки, порядок расчетов, а также иные условия организации перевозки.</a:t>
            </a:r>
          </a:p>
        </p:txBody>
      </p:sp>
    </p:spTree>
    <p:extLst>
      <p:ext uri="{BB962C8B-B14F-4D97-AF65-F5344CB8AC3E}">
        <p14:creationId xmlns:p14="http://schemas.microsoft.com/office/powerpoint/2010/main" val="2409720606"/>
      </p:ext>
    </p:extLst>
  </p:cSld>
  <p:clrMapOvr>
    <a:masterClrMapping/>
  </p:clrMapOvr>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45.  Перевозка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marL="0" lvl="0" indent="0">
              <a:buNone/>
            </a:pPr>
            <a:r>
              <a:rPr lang="ru-RU" dirty="0" smtClean="0"/>
              <a:t>1. Перевозчик</a:t>
            </a:r>
            <a:r>
              <a:rPr lang="ru-RU" dirty="0"/>
              <a:t>: </a:t>
            </a:r>
            <a:endParaRPr lang="ru-RU" dirty="0" smtClean="0"/>
          </a:p>
          <a:p>
            <a:pPr lvl="0">
              <a:buFont typeface="Courier New" pitchFamily="49" charset="0"/>
              <a:buChar char="o"/>
            </a:pPr>
            <a:r>
              <a:rPr lang="ru-RU" dirty="0" smtClean="0"/>
              <a:t>Юридическое </a:t>
            </a:r>
            <a:r>
              <a:rPr lang="ru-RU" dirty="0"/>
              <a:t>лицо: Компании, организации, предприятия, специализирующиеся на перевозках. </a:t>
            </a:r>
            <a:endParaRPr lang="ru-RU" dirty="0" smtClean="0"/>
          </a:p>
          <a:p>
            <a:pPr marL="0" lvl="0" indent="0">
              <a:buNone/>
            </a:pPr>
            <a:r>
              <a:rPr lang="ru-RU" i="1" dirty="0" smtClean="0"/>
              <a:t>Например</a:t>
            </a:r>
            <a:r>
              <a:rPr lang="ru-RU" dirty="0"/>
              <a:t>: </a:t>
            </a:r>
            <a:endParaRPr lang="ru-RU" dirty="0" smtClean="0"/>
          </a:p>
          <a:p>
            <a:pPr marL="0" lvl="0" indent="0">
              <a:buNone/>
            </a:pPr>
            <a:r>
              <a:rPr lang="ru-RU" dirty="0" smtClean="0"/>
              <a:t>Автотранспортные </a:t>
            </a:r>
            <a:r>
              <a:rPr lang="ru-RU" dirty="0"/>
              <a:t>компании (перевозка грузов и пассажиров автомобильным транспортом</a:t>
            </a:r>
            <a:r>
              <a:rPr lang="ru-RU" dirty="0" smtClean="0"/>
              <a:t>).</a:t>
            </a:r>
          </a:p>
          <a:p>
            <a:pPr marL="0" lvl="0" indent="0">
              <a:buNone/>
            </a:pPr>
            <a:r>
              <a:rPr lang="ru-RU" dirty="0" smtClean="0"/>
              <a:t>ЖД-компании </a:t>
            </a:r>
            <a:r>
              <a:rPr lang="ru-RU" dirty="0"/>
              <a:t>(перевозка грузов и пассажиров железнодорожным транспортом). </a:t>
            </a:r>
            <a:endParaRPr lang="ru-RU" dirty="0" smtClean="0"/>
          </a:p>
          <a:p>
            <a:pPr marL="0" lvl="0" indent="0">
              <a:buNone/>
            </a:pPr>
            <a:r>
              <a:rPr lang="ru-RU" dirty="0" smtClean="0"/>
              <a:t>Авиакомпании </a:t>
            </a:r>
            <a:r>
              <a:rPr lang="ru-RU" dirty="0"/>
              <a:t>(перевозка грузов и пассажиров воздушным транспортом</a:t>
            </a:r>
            <a:r>
              <a:rPr lang="ru-RU" dirty="0" smtClean="0"/>
              <a:t>).</a:t>
            </a:r>
          </a:p>
          <a:p>
            <a:pPr marL="0" lvl="0" indent="0">
              <a:buNone/>
            </a:pPr>
            <a:r>
              <a:rPr lang="ru-RU" dirty="0" smtClean="0"/>
              <a:t>Морские </a:t>
            </a:r>
            <a:r>
              <a:rPr lang="ru-RU" dirty="0"/>
              <a:t>и речные компании (перевозка грузов и пассажиров водным транспортом). </a:t>
            </a:r>
          </a:p>
          <a:p>
            <a:pPr lvl="0">
              <a:buFont typeface="Courier New" pitchFamily="49" charset="0"/>
              <a:buChar char="o"/>
            </a:pPr>
            <a:r>
              <a:rPr lang="ru-RU" dirty="0" smtClean="0"/>
              <a:t> </a:t>
            </a:r>
            <a:r>
              <a:rPr lang="ru-RU" dirty="0"/>
              <a:t>Физическое лицо: Может выступать перевозчиком, если это не противоречит законодательству и не требует специальной лицензии (например, частный извозчик с лицензией). </a:t>
            </a:r>
            <a:endParaRPr lang="ru-RU" dirty="0" smtClean="0"/>
          </a:p>
          <a:p>
            <a:pPr marL="0" lvl="0" indent="0">
              <a:buNone/>
            </a:pPr>
            <a:endParaRPr lang="ru-RU" dirty="0"/>
          </a:p>
          <a:p>
            <a:pPr marL="0" lvl="0" indent="0">
              <a:buNone/>
            </a:pPr>
            <a:r>
              <a:rPr lang="ru-RU" dirty="0" smtClean="0"/>
              <a:t> </a:t>
            </a:r>
            <a:r>
              <a:rPr lang="ru-RU" dirty="0"/>
              <a:t>2. Грузоотправитель/Пассажир: </a:t>
            </a:r>
            <a:endParaRPr lang="ru-RU" dirty="0" smtClean="0"/>
          </a:p>
          <a:p>
            <a:pPr lvl="0">
              <a:buFont typeface="Courier New" pitchFamily="49" charset="0"/>
              <a:buChar char="o"/>
            </a:pPr>
            <a:r>
              <a:rPr lang="ru-RU" dirty="0" smtClean="0"/>
              <a:t>Физическое </a:t>
            </a:r>
            <a:r>
              <a:rPr lang="ru-RU" dirty="0"/>
              <a:t>лицо: Заказывает перевозку для собственных нужд (например, отправка посылки или покупка билета на поезд</a:t>
            </a:r>
            <a:r>
              <a:rPr lang="ru-RU" dirty="0" smtClean="0"/>
              <a:t>).</a:t>
            </a:r>
          </a:p>
          <a:p>
            <a:pPr lvl="0">
              <a:buFont typeface="Courier New" pitchFamily="49" charset="0"/>
              <a:buChar char="o"/>
            </a:pPr>
            <a:r>
              <a:rPr lang="ru-RU" dirty="0" smtClean="0"/>
              <a:t>Юридическое </a:t>
            </a:r>
            <a:r>
              <a:rPr lang="ru-RU" dirty="0"/>
              <a:t>лицо: Компании, организации, предприятия (например, перевозка товаров от поставщика к клиенту). </a:t>
            </a:r>
            <a:br>
              <a:rPr lang="ru-RU" dirty="0"/>
            </a:br>
            <a:endParaRPr lang="ru-RU" dirty="0"/>
          </a:p>
          <a:p>
            <a:r>
              <a:rPr lang="ru-RU" sz="3600" dirty="0">
                <a:solidFill>
                  <a:prstClr val="black">
                    <a:lumMod val="50000"/>
                    <a:lumOff val="50000"/>
                  </a:prstClr>
                </a:solidFill>
              </a:rPr>
              <a:t>Субъективная сторона:</a:t>
            </a:r>
          </a:p>
          <a:p>
            <a:pPr marL="0" lvl="0" indent="0">
              <a:buNone/>
            </a:pPr>
            <a:r>
              <a:rPr lang="ru-RU" dirty="0"/>
              <a:t>Умысел - Перевозчик сознательно нарушает условия договора, предвидя негативные последствия своих действий. </a:t>
            </a:r>
            <a:endParaRPr lang="ru-RU" dirty="0" smtClean="0"/>
          </a:p>
          <a:p>
            <a:pPr marL="0" lvl="0" indent="0">
              <a:buNone/>
            </a:pPr>
            <a:r>
              <a:rPr lang="ru-RU" i="1" dirty="0" smtClean="0"/>
              <a:t>Пример</a:t>
            </a:r>
            <a:r>
              <a:rPr lang="ru-RU" dirty="0"/>
              <a:t>: </a:t>
            </a:r>
          </a:p>
          <a:p>
            <a:pPr lvl="0">
              <a:buFont typeface="Courier New" pitchFamily="49" charset="0"/>
              <a:buChar char="o"/>
            </a:pPr>
            <a:r>
              <a:rPr lang="ru-RU" dirty="0"/>
              <a:t>Перевозчик, зная о неисправности тормозной системы грузовика, все равно отправляется в рейс, чтобы не терять время и деньги, что приводит к аварии и повреждению груза</a:t>
            </a:r>
            <a:r>
              <a:rPr lang="ru-RU" dirty="0" smtClean="0"/>
              <a:t>.</a:t>
            </a:r>
          </a:p>
          <a:p>
            <a:pPr lvl="0">
              <a:buFont typeface="Courier New" pitchFamily="49" charset="0"/>
              <a:buChar char="o"/>
            </a:pPr>
            <a:endParaRPr lang="ru-RU" dirty="0"/>
          </a:p>
          <a:p>
            <a:pPr marL="0" lvl="0" indent="0">
              <a:buNone/>
            </a:pPr>
            <a:r>
              <a:rPr lang="ru-RU" dirty="0"/>
              <a:t>Неосторожность - Перевозчик нарушает условия договора, не предвидя или не желая предвидеть негативные последствия своих действий. </a:t>
            </a:r>
            <a:endParaRPr lang="ru-RU" dirty="0" smtClean="0"/>
          </a:p>
          <a:p>
            <a:pPr marL="0" lvl="0" indent="0">
              <a:buNone/>
            </a:pPr>
            <a:r>
              <a:rPr lang="ru-RU" i="1" dirty="0" smtClean="0"/>
              <a:t>Пример</a:t>
            </a:r>
            <a:r>
              <a:rPr lang="ru-RU" dirty="0"/>
              <a:t>: </a:t>
            </a:r>
          </a:p>
          <a:p>
            <a:pPr lvl="0">
              <a:buFont typeface="Courier New" pitchFamily="49" charset="0"/>
              <a:buChar char="o"/>
            </a:pPr>
            <a:r>
              <a:rPr lang="ru-RU" dirty="0"/>
              <a:t>Водитель, не соблюдая скоростной режим, не успевает затормозить перед поворотом, что приводит к незначительному повреждению груза.</a:t>
            </a:r>
          </a:p>
        </p:txBody>
      </p:sp>
    </p:spTree>
    <p:extLst>
      <p:ext uri="{BB962C8B-B14F-4D97-AF65-F5344CB8AC3E}">
        <p14:creationId xmlns:p14="http://schemas.microsoft.com/office/powerpoint/2010/main" val="2211914622"/>
      </p:ext>
    </p:extLst>
  </p:cSld>
  <p:clrMapOvr>
    <a:masterClrMapping/>
  </p:clrMapOvr>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45.  Перевозка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7500" lnSpcReduction="20000"/>
          </a:bodyPr>
          <a:lstStyle/>
          <a:p>
            <a:pPr marL="0" indent="0" algn="ctr">
              <a:buNone/>
            </a:pPr>
            <a:r>
              <a:rPr lang="ru-RU" sz="3600" u="sng" dirty="0"/>
              <a:t>Судебная практика</a:t>
            </a:r>
          </a:p>
          <a:p>
            <a:pPr marL="0" indent="0" algn="ctr">
              <a:buNone/>
            </a:pPr>
            <a:endParaRPr lang="ru-RU" sz="3600" u="sng" dirty="0"/>
          </a:p>
          <a:p>
            <a:r>
              <a:rPr lang="ru-RU" sz="2600" dirty="0"/>
              <a:t>Дело о недоставке груза </a:t>
            </a:r>
            <a:endParaRPr lang="ru-RU" sz="2600" dirty="0" smtClean="0"/>
          </a:p>
          <a:p>
            <a:pPr marL="0" indent="0">
              <a:buNone/>
            </a:pPr>
            <a:r>
              <a:rPr lang="ru-RU" u="sng" dirty="0" smtClean="0"/>
              <a:t>Суть </a:t>
            </a:r>
            <a:r>
              <a:rPr lang="ru-RU" u="sng" dirty="0"/>
              <a:t>спора: </a:t>
            </a:r>
          </a:p>
          <a:p>
            <a:pPr marL="0" indent="0">
              <a:buNone/>
            </a:pPr>
            <a:r>
              <a:rPr lang="ru-RU" dirty="0"/>
              <a:t>Перевозчик умышленно изменил маршрут перевозки, чтобы получить дополнительную прибыль. В результате груз не был доставлен вовремя, и грузоотправитель понес убытки. </a:t>
            </a:r>
            <a:endParaRPr lang="ru-RU" dirty="0" smtClean="0"/>
          </a:p>
          <a:p>
            <a:pPr marL="0" indent="0">
              <a:buNone/>
            </a:pPr>
            <a:r>
              <a:rPr lang="ru-RU" u="sng" dirty="0" smtClean="0"/>
              <a:t>Судебные </a:t>
            </a:r>
            <a:r>
              <a:rPr lang="ru-RU" u="sng" dirty="0"/>
              <a:t>решения:</a:t>
            </a:r>
          </a:p>
          <a:p>
            <a:pPr marL="0" indent="0">
              <a:buNone/>
            </a:pPr>
            <a:r>
              <a:rPr lang="ru-RU" dirty="0"/>
              <a:t>Суд признал перевозчика виновным в умышленном нарушении договора перевозки и обязал его возместить ущерб в полном объеме, а также наложить штраф за нарушение условий договора</a:t>
            </a:r>
            <a:r>
              <a:rPr lang="ru-RU" dirty="0" smtClean="0"/>
              <a:t>.</a:t>
            </a:r>
          </a:p>
          <a:p>
            <a:pPr marL="0" indent="0">
              <a:buNone/>
            </a:pPr>
            <a:endParaRPr lang="ru-RU" u="sng" dirty="0"/>
          </a:p>
          <a:p>
            <a:pPr marL="0" indent="0">
              <a:buNone/>
            </a:pPr>
            <a:endParaRPr lang="ru-RU" u="sng" dirty="0"/>
          </a:p>
          <a:p>
            <a:pPr algn="r"/>
            <a:r>
              <a:rPr lang="ru-RU" dirty="0"/>
              <a:t>Дело о повреждении груза в результате аварии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Водитель не соблюдал скоростной режим и не успел затормозить перед поворотом, что привело к аварии и повреждению груза. </a:t>
            </a:r>
            <a:r>
              <a:rPr lang="ru-RU" u="sng" dirty="0" smtClean="0"/>
              <a:t>Судебные </a:t>
            </a:r>
            <a:r>
              <a:rPr lang="ru-RU" u="sng" dirty="0"/>
              <a:t>решения: </a:t>
            </a:r>
          </a:p>
          <a:p>
            <a:pPr marL="0" indent="0" algn="r">
              <a:buNone/>
            </a:pPr>
            <a:r>
              <a:rPr lang="ru-RU" dirty="0"/>
              <a:t>Суд признал перевозчика виновным в неосторожном нарушении договора перевозки и обязал его возместить ущерб в части, соответствующей степени вины.</a:t>
            </a:r>
          </a:p>
        </p:txBody>
      </p:sp>
    </p:spTree>
    <p:extLst>
      <p:ext uri="{BB962C8B-B14F-4D97-AF65-F5344CB8AC3E}">
        <p14:creationId xmlns:p14="http://schemas.microsoft.com/office/powerpoint/2010/main" val="317955357"/>
      </p:ext>
    </p:extLst>
  </p:cSld>
  <p:clrMapOvr>
    <a:masterClrMapping/>
  </p:clrMapOvr>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45.  Перевозка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17384"/>
            <a:ext cx="9144000" cy="6021288"/>
          </a:xfrm>
        </p:spPr>
        <p:txBody>
          <a:bodyPr>
            <a:normAutofit fontScale="55000" lnSpcReduction="20000"/>
          </a:bodyPr>
          <a:lstStyle/>
          <a:p>
            <a:pPr marL="0" indent="0">
              <a:buNone/>
            </a:pPr>
            <a:r>
              <a:rPr lang="ru-RU" sz="2600" b="1" dirty="0"/>
              <a:t>ГК РФ Статья 796. Ответственность перевозчика за утрату, недостачу и повреждение (порчу) груза или багажа </a:t>
            </a:r>
            <a:endParaRPr lang="ru-RU" sz="2600" b="1" dirty="0" smtClean="0"/>
          </a:p>
          <a:p>
            <a:r>
              <a:rPr lang="ru-RU" sz="2500" u="sng" dirty="0" smtClean="0">
                <a:solidFill>
                  <a:prstClr val="black">
                    <a:lumMod val="50000"/>
                    <a:lumOff val="50000"/>
                  </a:prstClr>
                </a:solidFill>
              </a:rPr>
              <a:t>Объект</a:t>
            </a:r>
            <a:r>
              <a:rPr lang="ru-RU" dirty="0" smtClean="0">
                <a:solidFill>
                  <a:prstClr val="black">
                    <a:lumMod val="50000"/>
                    <a:lumOff val="50000"/>
                  </a:prstClr>
                </a:solidFill>
              </a:rPr>
              <a:t>: </a:t>
            </a:r>
            <a:r>
              <a:rPr lang="ru-RU" dirty="0">
                <a:solidFill>
                  <a:prstClr val="black">
                    <a:lumMod val="50000"/>
                    <a:lumOff val="50000"/>
                  </a:prstClr>
                </a:solidFill>
              </a:rPr>
              <a:t>Сфера </a:t>
            </a:r>
            <a:r>
              <a:rPr lang="ru-RU" dirty="0" smtClean="0">
                <a:solidFill>
                  <a:prstClr val="black">
                    <a:lumMod val="50000"/>
                    <a:lumOff val="50000"/>
                  </a:prstClr>
                </a:solidFill>
              </a:rPr>
              <a:t>ответственности </a:t>
            </a:r>
            <a:r>
              <a:rPr lang="ru-RU" dirty="0">
                <a:solidFill>
                  <a:prstClr val="black">
                    <a:lumMod val="50000"/>
                    <a:lumOff val="50000"/>
                  </a:prstClr>
                </a:solidFill>
              </a:rPr>
              <a:t>перевозчика за утрату, недостачу и повреждение (порчу) груза или багажа </a:t>
            </a:r>
          </a:p>
          <a:p>
            <a:r>
              <a:rPr lang="ru-RU" u="sng" dirty="0" smtClean="0">
                <a:solidFill>
                  <a:prstClr val="black">
                    <a:lumMod val="50000"/>
                    <a:lumOff val="50000"/>
                  </a:prstClr>
                </a:solidFill>
              </a:rPr>
              <a:t>Объективная </a:t>
            </a:r>
            <a:r>
              <a:rPr lang="ru-RU" u="sng" dirty="0">
                <a:solidFill>
                  <a:prstClr val="black">
                    <a:lumMod val="50000"/>
                    <a:lumOff val="50000"/>
                  </a:prstClr>
                </a:solidFill>
              </a:rPr>
              <a:t>сторона: </a:t>
            </a:r>
          </a:p>
          <a:p>
            <a:pPr marL="0" indent="0">
              <a:buNone/>
            </a:pPr>
            <a:r>
              <a:rPr lang="ru-RU" dirty="0"/>
              <a:t>Перевозчик несет </a:t>
            </a:r>
            <a:r>
              <a:rPr lang="ru-RU" dirty="0" smtClean="0"/>
              <a:t>ответственность</a:t>
            </a:r>
            <a:r>
              <a:rPr lang="ru-RU" dirty="0"/>
              <a:t> за </a:t>
            </a:r>
            <a:r>
              <a:rPr lang="ru-RU" dirty="0" err="1"/>
              <a:t>несохранность</a:t>
            </a:r>
            <a:r>
              <a:rPr lang="ru-RU" dirty="0"/>
              <a:t> груза или багажа, происшедшую после принятия его к перевозке и до выдачи грузополучателю, </a:t>
            </a:r>
            <a:r>
              <a:rPr lang="ru-RU" dirty="0" err="1"/>
              <a:t>управомоченному</a:t>
            </a:r>
            <a:r>
              <a:rPr lang="ru-RU" dirty="0"/>
              <a:t> им лицу или лицу, </a:t>
            </a:r>
            <a:r>
              <a:rPr lang="ru-RU" dirty="0" err="1"/>
              <a:t>управомоченному</a:t>
            </a:r>
            <a:r>
              <a:rPr lang="ru-RU" dirty="0"/>
              <a:t> на получение багажа, если не докажет, что утрата, недостача или повреждение (порча) груза или багажа произошли вследствие обстоятельств, которые перевозчик не мог предотвратить и устранение которых от него не зависело</a:t>
            </a:r>
            <a:r>
              <a:rPr lang="ru-RU" dirty="0" smtClean="0"/>
              <a:t>.</a:t>
            </a:r>
          </a:p>
          <a:p>
            <a:pPr marL="0" indent="0">
              <a:buNone/>
            </a:pPr>
            <a:r>
              <a:rPr lang="ru-RU" dirty="0"/>
              <a:t>Стоимость груза или багажа </a:t>
            </a:r>
            <a:r>
              <a:rPr lang="ru-RU" dirty="0" smtClean="0"/>
              <a:t>отправляется</a:t>
            </a:r>
            <a:r>
              <a:rPr lang="ru-RU" dirty="0"/>
              <a:t> исходя из его цены, указанной в счете продавца или предусмотренной договором, а при отсутствии счета или указания цены в договоре исходя из цены, которая при сравнимых обстоятельствах обычно взимается за аналогичные товары</a:t>
            </a:r>
            <a:r>
              <a:rPr lang="ru-RU" dirty="0" smtClean="0"/>
              <a:t>.</a:t>
            </a:r>
          </a:p>
          <a:p>
            <a:pPr marL="0" indent="0">
              <a:buNone/>
            </a:pPr>
            <a:r>
              <a:rPr lang="ru-RU" dirty="0"/>
              <a:t>Перевозчик наряду с возмещением установленного ущерба, вызванного утратой, недостачей или повреждением (порчей) груза или багажа, возвращает отправителю (получателю) провозную плату, взысканную за перевозку утраченного, недостающего, испорченного или поврежденного груза или багажа, если эта плата не входит в стоимость груза.</a:t>
            </a:r>
            <a:endParaRPr lang="ru-RU" dirty="0" smtClean="0"/>
          </a:p>
          <a:p>
            <a:r>
              <a:rPr lang="ru-RU" u="sng" dirty="0" smtClean="0">
                <a:solidFill>
                  <a:prstClr val="black">
                    <a:lumMod val="50000"/>
                    <a:lumOff val="50000"/>
                  </a:prstClr>
                </a:solidFill>
              </a:rPr>
              <a:t>Субъект</a:t>
            </a:r>
            <a:r>
              <a:rPr lang="ru-RU" u="sng" dirty="0">
                <a:solidFill>
                  <a:prstClr val="black">
                    <a:lumMod val="50000"/>
                    <a:lumOff val="50000"/>
                  </a:prstClr>
                </a:solidFill>
              </a:rPr>
              <a:t>: </a:t>
            </a:r>
          </a:p>
          <a:p>
            <a:pPr lvl="0">
              <a:buFont typeface="Courier New" pitchFamily="49" charset="0"/>
              <a:buChar char="o"/>
            </a:pPr>
            <a:r>
              <a:rPr lang="ru-RU" dirty="0"/>
              <a:t>Физическое </a:t>
            </a:r>
            <a:r>
              <a:rPr lang="ru-RU" dirty="0" smtClean="0"/>
              <a:t>лицо</a:t>
            </a:r>
          </a:p>
          <a:p>
            <a:pPr lvl="0">
              <a:buFont typeface="Courier New" pitchFamily="49" charset="0"/>
              <a:buChar char="o"/>
            </a:pPr>
            <a:r>
              <a:rPr lang="ru-RU" dirty="0" smtClean="0"/>
              <a:t>Юридическое лицо</a:t>
            </a:r>
          </a:p>
          <a:p>
            <a:r>
              <a:rPr lang="ru-RU" u="sng" dirty="0" smtClean="0">
                <a:solidFill>
                  <a:prstClr val="black">
                    <a:lumMod val="50000"/>
                    <a:lumOff val="50000"/>
                  </a:prstClr>
                </a:solidFill>
              </a:rPr>
              <a:t>Субъективная </a:t>
            </a:r>
            <a:r>
              <a:rPr lang="ru-RU" u="sng" dirty="0">
                <a:solidFill>
                  <a:prstClr val="black">
                    <a:lumMod val="50000"/>
                    <a:lumOff val="50000"/>
                  </a:prstClr>
                </a:solidFill>
              </a:rPr>
              <a:t>сторона:</a:t>
            </a:r>
          </a:p>
          <a:p>
            <a:pPr marL="0" indent="0">
              <a:buNone/>
            </a:pPr>
            <a:r>
              <a:rPr lang="ru-RU" dirty="0"/>
              <a:t>Умысел</a:t>
            </a:r>
          </a:p>
          <a:p>
            <a:pPr marL="0" indent="0">
              <a:buNone/>
            </a:pPr>
            <a:r>
              <a:rPr lang="ru-RU" i="1" dirty="0"/>
              <a:t>Пример:</a:t>
            </a:r>
          </a:p>
          <a:p>
            <a:pPr>
              <a:buFont typeface="Courier New" pitchFamily="49" charset="0"/>
              <a:buChar char="o"/>
            </a:pPr>
            <a:r>
              <a:rPr lang="ru-RU" dirty="0"/>
              <a:t>Перевозчик, зная о неисправности кузова грузовика, все равно берет груз на перевозку, что приводит к его повреждению</a:t>
            </a:r>
            <a:r>
              <a:rPr lang="ru-RU" dirty="0" smtClean="0"/>
              <a:t>.</a:t>
            </a:r>
            <a:endParaRPr lang="ru-RU" dirty="0"/>
          </a:p>
          <a:p>
            <a:pPr marL="0" indent="0">
              <a:buNone/>
            </a:pPr>
            <a:r>
              <a:rPr lang="ru-RU" dirty="0" smtClean="0"/>
              <a:t>Неосторожность </a:t>
            </a:r>
            <a:endParaRPr lang="ru-RU" dirty="0"/>
          </a:p>
          <a:p>
            <a:pPr marL="0" indent="0">
              <a:buNone/>
            </a:pPr>
            <a:r>
              <a:rPr lang="ru-RU" i="1" dirty="0"/>
              <a:t>Пример:</a:t>
            </a:r>
          </a:p>
          <a:p>
            <a:pPr>
              <a:buFont typeface="Courier New" pitchFamily="49" charset="0"/>
              <a:buChar char="o"/>
            </a:pPr>
            <a:r>
              <a:rPr lang="ru-RU" dirty="0"/>
              <a:t>Водитель, не соблюдая скоростной режим, попадает в аварию, что приводит к повреждению груза</a:t>
            </a:r>
            <a:r>
              <a:rPr lang="ru-RU" dirty="0" smtClean="0"/>
              <a:t>.</a:t>
            </a:r>
          </a:p>
          <a:p>
            <a:r>
              <a:rPr lang="ru-RU" u="sng" dirty="0" smtClean="0"/>
              <a:t>Предмет</a:t>
            </a:r>
            <a:r>
              <a:rPr lang="ru-RU" dirty="0"/>
              <a:t>: </a:t>
            </a:r>
            <a:r>
              <a:rPr lang="ru-RU" dirty="0" smtClean="0"/>
              <a:t>груз, багаж</a:t>
            </a:r>
            <a:endParaRPr lang="ru-RU" dirty="0"/>
          </a:p>
          <a:p>
            <a:endParaRPr lang="ru-RU" dirty="0"/>
          </a:p>
        </p:txBody>
      </p:sp>
    </p:spTree>
    <p:extLst>
      <p:ext uri="{BB962C8B-B14F-4D97-AF65-F5344CB8AC3E}">
        <p14:creationId xmlns:p14="http://schemas.microsoft.com/office/powerpoint/2010/main" val="3028007171"/>
      </p:ext>
    </p:extLst>
  </p:cSld>
  <p:clrMapOvr>
    <a:masterClrMapping/>
  </p:clrMapOvr>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45.  Перевозка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buNone/>
            </a:pPr>
            <a:r>
              <a:rPr lang="ru-RU" sz="2200" b="1" dirty="0"/>
              <a:t>ГК РФ Статья 796. Ответственность перевозчика за утрату, недостачу и повреждение (порчу) груза или </a:t>
            </a:r>
            <a:r>
              <a:rPr lang="ru-RU" sz="2200" b="1" dirty="0" smtClean="0"/>
              <a:t>багаж</a:t>
            </a:r>
            <a:r>
              <a:rPr lang="ru-RU" sz="2200" b="1" dirty="0"/>
              <a:t>а</a:t>
            </a:r>
            <a:endParaRPr lang="ru-RU" sz="2200" b="1" dirty="0" smtClean="0"/>
          </a:p>
          <a:p>
            <a:r>
              <a:rPr lang="ru-RU" sz="1900" dirty="0"/>
              <a:t>Под </a:t>
            </a:r>
            <a:r>
              <a:rPr lang="ru-RU" sz="1900" dirty="0" err="1"/>
              <a:t>несохранностью</a:t>
            </a:r>
            <a:r>
              <a:rPr lang="ru-RU" sz="1900" dirty="0"/>
              <a:t> понимают утрату, недостачу, повреждение (порчу) груза или багажа. Утрата груза (багажа) не означает его фактической гибели, поскольку он может быть ошибочно выдан другому лицу, задержаться в пути следования или затеряться на складе перевозчика. Пассажир вправе считать багаж утраченным и потребовать возмещения стоимости его от железной дороги либо автоперевозчика, если багаж не прибудет в пункт назначения по истечении 10 суток после окончания срока доставки багажа (ст. 91 УЖТ РФ). На внутреннем водном транспорте багаж считается утраченным, если не прибудет в порт назначения по истечении 30 суток после окончания срока доставки (ст. 117 КВВТ РФ). Если багаж, за утрату или недостачу которого перевозчик выплатил соответствующее возмещение, будет впоследствии найден, грузополучатель вправе потребовать выдачи этого груза или багажа, возвратив полученное за его утрату или недостачу возмещение (ст. 91 УЖТ РФ, ст. 117 КВВТ РФ, ст. 796 ГК РФ</a:t>
            </a:r>
            <a:r>
              <a:rPr lang="ru-RU" sz="1900" dirty="0" smtClean="0"/>
              <a:t>).</a:t>
            </a:r>
          </a:p>
          <a:p>
            <a:r>
              <a:rPr lang="ru-RU" sz="1900" dirty="0"/>
              <a:t>Правила о размере ущерба, подлежащего возмещению перевозчиком, воспроизведены и в действующих транспортных уставах и кодексах (ст. ст. 96 УЖТ РФ, 117 КВВТ РФ, 169 КТМ РФ, 119 </a:t>
            </a:r>
            <a:r>
              <a:rPr lang="ru-RU" sz="1900" dirty="0" err="1"/>
              <a:t>ВзК</a:t>
            </a:r>
            <a:r>
              <a:rPr lang="ru-RU" sz="1900" dirty="0"/>
              <a:t> РФ, 34 </a:t>
            </a:r>
            <a:r>
              <a:rPr lang="ru-RU" sz="1900" dirty="0" err="1"/>
              <a:t>УАТиНГЭТ</a:t>
            </a:r>
            <a:r>
              <a:rPr lang="ru-RU" sz="1900" dirty="0"/>
              <a:t>). Размер возмещения ущерба зависит от условий принятия груза к перевозке - с объявленной ценностью или без нее. Перевозчик несет ограниченную ответственность за </a:t>
            </a:r>
            <a:r>
              <a:rPr lang="ru-RU" sz="1900" dirty="0" err="1"/>
              <a:t>несохранность</a:t>
            </a:r>
            <a:r>
              <a:rPr lang="ru-RU" sz="1900" dirty="0"/>
              <a:t> груза, поскольку контрагент перевозчика не может требовать возмещения упущенной выгоды на основании ст. 15 ГК РФ. Обусловлено это тем, что использование транспортных средств, представляющих собой источник повышенной опасности, сопряжено с повышенным предпринимательским риском перевозчика, включая риск повреждения или уничтожения как перевозимого груза, так и транспортного средства. При этом он должен учитывать фактические обстоятельства, такие как пространственная </a:t>
            </a:r>
            <a:r>
              <a:rPr lang="ru-RU" sz="1900" dirty="0" err="1"/>
              <a:t>рассредоточенность</a:t>
            </a:r>
            <a:r>
              <a:rPr lang="ru-RU" sz="1900" dirty="0"/>
              <a:t> основных средств транспорта и зависимость исполнения транспортных обязательств от погодных условий, а также юридические обстоятельства: при перевозках грузов и багажа на основании публичного договора перевозки его условия характеризуются стандартностью и однотипностью для всех потребителей транспортных услуг</a:t>
            </a:r>
            <a:r>
              <a:rPr lang="ru-RU" sz="1900" dirty="0" smtClean="0"/>
              <a:t>.</a:t>
            </a:r>
          </a:p>
          <a:p>
            <a:r>
              <a:rPr lang="ru-RU" sz="1900" dirty="0"/>
              <a:t>Наряду с мерами гражданско-правовой ответственности транспортные уставы и кодексы предусматривают правила, направленные против неосновательного обогащения перевозчика. Так, перевозчик наряду с возмещением установленного ущерба, вызванного утратой, недостачей или повреждением (порчей) груза, должен возвратить отправителю (получателю) провозную плату, взысканную за перевозку утраченного, недостающего, испорченного или поврежденного груза, если эта плата не входит в стоимость груза (ст. ст. 96 УЖТ РФ, 34 </a:t>
            </a:r>
            <a:r>
              <a:rPr lang="ru-RU" sz="1900" dirty="0" err="1"/>
              <a:t>УАТиНГЭТ</a:t>
            </a:r>
            <a:r>
              <a:rPr lang="ru-RU" sz="1900" dirty="0"/>
              <a:t>, 119 КВВТ РФ, 169 КТМ РФ</a:t>
            </a:r>
            <a:r>
              <a:rPr lang="ru-RU" sz="1900" dirty="0" smtClean="0"/>
              <a:t>).</a:t>
            </a:r>
          </a:p>
          <a:p>
            <a:r>
              <a:rPr lang="ru-RU" sz="1900" dirty="0"/>
              <a:t>При необходимости проведения экспертизы перевозчик по своей инициативе или по требованию грузополучателя приглашает экспертов и (или) специалистов в соответствующей области. Результаты экспертизы, проведенной без участия перевозчика или грузополучателя, являются недействительными. Выводы экспертизы должны отвечать на вопрос о причинах повреждения (порчи) груза, их размерах, а также на какую сумму понизилась стоимость груза.</a:t>
            </a:r>
          </a:p>
        </p:txBody>
      </p:sp>
    </p:spTree>
    <p:extLst>
      <p:ext uri="{BB962C8B-B14F-4D97-AF65-F5344CB8AC3E}">
        <p14:creationId xmlns:p14="http://schemas.microsoft.com/office/powerpoint/2010/main" val="7848331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2536" y="332656"/>
            <a:ext cx="9704071" cy="1600200"/>
          </a:xfrm>
        </p:spPr>
        <p:txBody>
          <a:bodyPr/>
          <a:lstStyle/>
          <a:p>
            <a:pPr>
              <a:lnSpc>
                <a:spcPct val="150000"/>
              </a:lnSpc>
            </a:pPr>
            <a:r>
              <a:rPr lang="ru-RU" sz="2000" dirty="0">
                <a:effectLst>
                  <a:outerShdw blurRad="38100" dist="38100" dir="2700000" algn="tl">
                    <a:srgbClr val="000000">
                      <a:alpha val="43137"/>
                    </a:srgbClr>
                  </a:outerShdw>
                </a:effectLst>
              </a:rPr>
              <a:t>5.  Участие Российской Федерации, субъектов Российской Федерации, </a:t>
            </a:r>
            <a:r>
              <a:rPr lang="ru-RU" sz="2000" dirty="0" smtClean="0">
                <a:effectLst>
                  <a:outerShdw blurRad="38100" dist="38100" dir="2700000" algn="tl">
                    <a:srgbClr val="000000">
                      <a:alpha val="43137"/>
                    </a:srgbClr>
                  </a:outerShdw>
                </a:effectLst>
              </a:rPr>
              <a:t/>
            </a:r>
            <a:br>
              <a:rPr lang="ru-RU" sz="2000" dirty="0" smtClean="0">
                <a:effectLst>
                  <a:outerShdw blurRad="38100" dist="38100" dir="2700000" algn="tl">
                    <a:srgbClr val="000000">
                      <a:alpha val="43137"/>
                    </a:srgbClr>
                  </a:outerShdw>
                </a:effectLst>
              </a:rPr>
            </a:br>
            <a:r>
              <a:rPr lang="ru-RU" sz="2000" dirty="0" smtClean="0">
                <a:effectLst>
                  <a:outerShdw blurRad="38100" dist="38100" dir="2700000" algn="tl">
                    <a:srgbClr val="000000">
                      <a:alpha val="43137"/>
                    </a:srgbClr>
                  </a:outerShdw>
                </a:effectLst>
              </a:rPr>
              <a:t>муниципальных </a:t>
            </a:r>
            <a:r>
              <a:rPr lang="ru-RU" sz="2000" dirty="0">
                <a:effectLst>
                  <a:outerShdw blurRad="38100" dist="38100" dir="2700000" algn="tl">
                    <a:srgbClr val="000000">
                      <a:alpha val="43137"/>
                    </a:srgbClr>
                  </a:outerShdw>
                </a:effectLst>
              </a:rPr>
              <a:t>образований в отношениях, регулируемых гражданским законодательством</a:t>
            </a:r>
            <a:r>
              <a:rPr lang="ru-RU" sz="1400" dirty="0">
                <a:effectLst>
                  <a:outerShdw blurRad="38100" dist="38100" dir="2700000" algn="tl">
                    <a:srgbClr val="000000">
                      <a:alpha val="43137"/>
                    </a:srgbClr>
                  </a:outerShdw>
                </a:effectLst>
              </a:rPr>
              <a:t/>
            </a:r>
            <a:br>
              <a:rPr lang="ru-RU" sz="1400" dirty="0">
                <a:effectLst>
                  <a:outerShdw blurRad="38100" dist="38100" dir="2700000" algn="tl">
                    <a:srgbClr val="000000">
                      <a:alpha val="43137"/>
                    </a:srgbClr>
                  </a:outerShdw>
                </a:effectLst>
              </a:rPr>
            </a:br>
            <a:endParaRPr lang="ru-RU" sz="14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07504" y="1670301"/>
            <a:ext cx="8928992" cy="5184576"/>
          </a:xfrm>
        </p:spPr>
        <p:txBody>
          <a:bodyPr>
            <a:normAutofit/>
          </a:bodyPr>
          <a:lstStyle/>
          <a:p>
            <a:r>
              <a:rPr lang="ru-RU" sz="1800" dirty="0"/>
              <a:t>Объект: </a:t>
            </a:r>
            <a:r>
              <a:rPr lang="ru-RU" sz="1800" dirty="0" smtClean="0"/>
              <a:t>сфера  </a:t>
            </a:r>
            <a:r>
              <a:rPr lang="ru-RU" sz="1800" dirty="0"/>
              <a:t>участия Российской Федерации, субъектов Российской Федерации, </a:t>
            </a:r>
            <a:r>
              <a:rPr lang="ru-RU" sz="1800" dirty="0" smtClean="0"/>
              <a:t> муниципальных </a:t>
            </a:r>
            <a:r>
              <a:rPr lang="ru-RU" sz="1800" dirty="0"/>
              <a:t>образований в отношениях, регулируемых гражданским законодательством</a:t>
            </a:r>
            <a:r>
              <a:rPr lang="ru-RU" sz="1800" dirty="0" smtClean="0"/>
              <a:t>.</a:t>
            </a:r>
          </a:p>
          <a:p>
            <a:pPr marL="0" indent="0">
              <a:buNone/>
            </a:pPr>
            <a:endParaRPr lang="ru-RU" sz="1800" dirty="0"/>
          </a:p>
          <a:p>
            <a:r>
              <a:rPr lang="ru-RU" sz="1800" dirty="0" smtClean="0"/>
              <a:t>Объективная </a:t>
            </a:r>
            <a:r>
              <a:rPr lang="ru-RU" sz="1800" dirty="0"/>
              <a:t>сторона: Российская Федерация, субъекты Российской Федерации: республики, края, области, города федерального значения, автономная область, автономные округа, а также городские, сельские поселения и другие муниципальные образования выступают в отношениях, регулируемых гражданским законодательством, на равных началах с иными участниками этих отношений - гражданами и юридическими лицами.</a:t>
            </a:r>
          </a:p>
          <a:p>
            <a:endParaRPr lang="ru-RU" sz="1800" dirty="0"/>
          </a:p>
          <a:p>
            <a:r>
              <a:rPr lang="ru-RU" sz="1800" dirty="0"/>
              <a:t>Субъект: Российская </a:t>
            </a:r>
            <a:r>
              <a:rPr lang="ru-RU" sz="1800" dirty="0" smtClean="0"/>
              <a:t>Федерация, Субъект </a:t>
            </a:r>
            <a:r>
              <a:rPr lang="ru-RU" sz="1800" dirty="0"/>
              <a:t>Российской </a:t>
            </a:r>
            <a:r>
              <a:rPr lang="ru-RU" sz="1800" dirty="0" smtClean="0"/>
              <a:t>Федерации, Муниципальное </a:t>
            </a:r>
            <a:r>
              <a:rPr lang="ru-RU" sz="1800" dirty="0"/>
              <a:t>образование</a:t>
            </a:r>
            <a:r>
              <a:rPr lang="ru-RU" sz="1800" dirty="0" smtClean="0"/>
              <a:t>.</a:t>
            </a:r>
            <a:endParaRPr lang="ru-RU" sz="1800" dirty="0"/>
          </a:p>
          <a:p>
            <a:endParaRPr lang="ru-RU" sz="1800" dirty="0"/>
          </a:p>
          <a:p>
            <a:r>
              <a:rPr lang="ru-RU" sz="1800" dirty="0"/>
              <a:t>Субъективная сторона: умысел и неосторожность.</a:t>
            </a:r>
          </a:p>
          <a:p>
            <a:endParaRPr lang="ru-RU" sz="1800" dirty="0"/>
          </a:p>
          <a:p>
            <a:endParaRPr lang="ru-RU" sz="1800" dirty="0"/>
          </a:p>
        </p:txBody>
      </p:sp>
    </p:spTree>
    <p:extLst>
      <p:ext uri="{BB962C8B-B14F-4D97-AF65-F5344CB8AC3E}">
        <p14:creationId xmlns:p14="http://schemas.microsoft.com/office/powerpoint/2010/main" val="3771029522"/>
      </p:ext>
    </p:extLst>
  </p:cSld>
  <p:clrMapOvr>
    <a:masterClrMapping/>
  </p:clrMapOvr>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45.  Перевозка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70000" lnSpcReduction="2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800" b="1" dirty="0">
                <a:solidFill>
                  <a:prstClr val="black">
                    <a:lumMod val="50000"/>
                    <a:lumOff val="50000"/>
                  </a:prstClr>
                </a:solidFill>
              </a:rPr>
              <a:t>ГК РФ Статья </a:t>
            </a:r>
            <a:r>
              <a:rPr lang="ru-RU" sz="2900" b="1" dirty="0"/>
              <a:t>796</a:t>
            </a:r>
            <a:endParaRPr lang="ru-RU" sz="2000" b="1" dirty="0"/>
          </a:p>
          <a:p>
            <a:pPr marL="0" lvl="0" indent="0" algn="ctr">
              <a:buNone/>
            </a:pPr>
            <a:endParaRPr lang="ru-RU" dirty="0"/>
          </a:p>
          <a:p>
            <a:r>
              <a:rPr lang="ru-RU" dirty="0"/>
              <a:t>Дело о подмене </a:t>
            </a:r>
            <a:r>
              <a:rPr lang="ru-RU" dirty="0" smtClean="0"/>
              <a:t>груза</a:t>
            </a:r>
          </a:p>
          <a:p>
            <a:pPr mar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Перевозчик умышленно подменил ценный груз на дешевый аналог, чтобы получить дополнительную прибыль. Грузоотправитель, обнаружив подмену, подал в суд</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перевозчика виновным в умышленном мошенничестве и обязал его возместить стоимость оригинального груза, а также наложить штраф за нарушение договора перевозки.</a:t>
            </a: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Дело о недоставке </a:t>
            </a:r>
            <a:r>
              <a:rPr lang="ru-RU" dirty="0" smtClean="0"/>
              <a:t>груза</a:t>
            </a:r>
          </a:p>
          <a:p>
            <a:pPr marL="0" indent="0" algn="r">
              <a:buNone/>
            </a:pPr>
            <a:r>
              <a:rPr lang="ru-RU" dirty="0" smtClean="0"/>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indent="0" algn="r">
              <a:buNone/>
            </a:pPr>
            <a:r>
              <a:rPr lang="ru-RU" dirty="0"/>
              <a:t>Водитель, не проверив исправность тормозной системы, отправился в рейс. Из-за поломки тормозов, он попал в аварию, и груз не был доставлен вовремя. </a:t>
            </a:r>
            <a:endParaRPr lang="ru-RU" dirty="0" smtClean="0"/>
          </a:p>
          <a:p>
            <a:pPr mar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перевозчика виновным в неосторожном нарушении договора перевозки, так как он не предпринял необходимых мер по обеспечению безопасности перевозки.</a:t>
            </a:r>
          </a:p>
        </p:txBody>
      </p:sp>
    </p:spTree>
    <p:extLst>
      <p:ext uri="{BB962C8B-B14F-4D97-AF65-F5344CB8AC3E}">
        <p14:creationId xmlns:p14="http://schemas.microsoft.com/office/powerpoint/2010/main" val="2264852752"/>
      </p:ext>
    </p:extLst>
  </p:cSld>
  <p:clrMapOvr>
    <a:masterClrMapping/>
  </p:clrMapOvr>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46.  Транспортная экспедиция</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908720"/>
            <a:ext cx="9144000" cy="5949280"/>
          </a:xfrm>
        </p:spPr>
        <p:txBody>
          <a:bodyPr>
            <a:normAutofit fontScale="62500" lnSpcReduction="20000"/>
          </a:bodyPr>
          <a:lstStyle/>
          <a:p>
            <a:pPr lvl="0"/>
            <a:r>
              <a:rPr lang="ru-RU" dirty="0">
                <a:solidFill>
                  <a:prstClr val="black">
                    <a:lumMod val="50000"/>
                    <a:lumOff val="50000"/>
                  </a:prstClr>
                </a:solidFill>
              </a:rPr>
              <a:t>Объект: сфера договора </a:t>
            </a:r>
            <a:r>
              <a:rPr lang="ru-RU" dirty="0"/>
              <a:t>транспортной </a:t>
            </a:r>
            <a:r>
              <a:rPr lang="ru-RU" dirty="0" smtClean="0"/>
              <a:t>экспедиции</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smtClean="0"/>
              <a:t>По </a:t>
            </a:r>
            <a:r>
              <a:rPr lang="ru-RU" dirty="0"/>
              <a:t>договору транспортной экспедиции одна сторона (экспедитор) обязуется за вознаграждение и за счет другой стороны (клиента-грузоотправителя или грузополучателя) выполнить или организовать выполнение определенных договором экспедиции услуг, связанных с перевозкой груза.</a:t>
            </a:r>
          </a:p>
          <a:p>
            <a:pPr marL="0" indent="0">
              <a:buNone/>
            </a:pPr>
            <a:r>
              <a:rPr lang="ru-RU" dirty="0"/>
              <a:t>Договором транспортной экспедиции могут быть предусмотрены обязанности экспедитора организовать перевозку груза транспортом и по маршруту, избранными экспедитором или клиентом, обязанность экспедитора заключить от имени клиента или от своего имени договор (договоры) перевозки груза, обеспечить отправку и получение груза, а также другие обязанности, связанные с перевозкой.</a:t>
            </a:r>
          </a:p>
          <a:p>
            <a:pPr marL="0" indent="0">
              <a:buNone/>
            </a:pPr>
            <a:r>
              <a:rPr lang="ru-RU" dirty="0"/>
              <a:t>В качестве дополнительных услуг договором транспортной экспедиции может быть предусмотрено осуществление таких необходимых для доставки груза операций, как получение требующихся для экспорта или импорта документов, выполнение таможенных и иных формальностей, проверка количества и состояния груза, его погрузка и выгрузка, уплата пошлин, сборов и других расходов, возлагаемых на клиента, хранение груза, его получение в пункте назначения, а также выполнение иных операций и услуг, предусмотренных договором</a:t>
            </a:r>
            <a:r>
              <a:rPr lang="ru-RU" dirty="0" smtClean="0"/>
              <a:t>.</a:t>
            </a:r>
          </a:p>
          <a:p>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Физическое лицо, Юридическое лицо, Государственные органы</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smtClean="0">
                <a:solidFill>
                  <a:prstClr val="black">
                    <a:lumMod val="50000"/>
                    <a:lumOff val="50000"/>
                  </a:prstClr>
                </a:solidFill>
              </a:rPr>
              <a:t>Предмет: </a:t>
            </a:r>
            <a:r>
              <a:rPr lang="ru-RU" dirty="0" smtClean="0"/>
              <a:t>груз</a:t>
            </a:r>
            <a:endParaRPr lang="ru-RU" dirty="0"/>
          </a:p>
          <a:p>
            <a:endParaRPr lang="ru-RU" dirty="0"/>
          </a:p>
        </p:txBody>
      </p:sp>
    </p:spTree>
    <p:extLst>
      <p:ext uri="{BB962C8B-B14F-4D97-AF65-F5344CB8AC3E}">
        <p14:creationId xmlns:p14="http://schemas.microsoft.com/office/powerpoint/2010/main" val="1949659571"/>
      </p:ext>
    </p:extLst>
  </p:cSld>
  <p:clrMapOvr>
    <a:masterClrMapping/>
  </p:clrMapOvr>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46.  Транспортная экспедиция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55000" lnSpcReduction="20000"/>
          </a:bodyPr>
          <a:lstStyle/>
          <a:p>
            <a:pPr lvl="0"/>
            <a:r>
              <a:rPr lang="ru-RU" sz="2800" dirty="0">
                <a:solidFill>
                  <a:prstClr val="black">
                    <a:lumMod val="50000"/>
                    <a:lumOff val="50000"/>
                  </a:prstClr>
                </a:solidFill>
              </a:rPr>
              <a:t>Объект: </a:t>
            </a:r>
          </a:p>
          <a:p>
            <a:pPr marL="0" lvl="0" indent="0">
              <a:buNone/>
            </a:pPr>
            <a:r>
              <a:rPr lang="ru-RU" dirty="0">
                <a:solidFill>
                  <a:prstClr val="black">
                    <a:lumMod val="50000"/>
                    <a:lumOff val="50000"/>
                  </a:prstClr>
                </a:solidFill>
              </a:rPr>
              <a:t>Объектом является сфера договора </a:t>
            </a:r>
            <a:r>
              <a:rPr lang="ru-RU" dirty="0"/>
              <a:t>транспортной экспедиции</a:t>
            </a:r>
          </a:p>
          <a:p>
            <a:pPr marL="0" lvl="0" indent="0">
              <a:buNone/>
            </a:pPr>
            <a:endParaRPr lang="ru-RU" sz="18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sz="2800" dirty="0"/>
          </a:p>
          <a:p>
            <a:pPr marL="0" indent="0">
              <a:buNone/>
            </a:pPr>
            <a:r>
              <a:rPr lang="ru-RU" dirty="0"/>
              <a:t>Договор транспортной экспедиции заключается в письменной форме.</a:t>
            </a:r>
          </a:p>
          <a:p>
            <a:pPr marL="0" indent="0">
              <a:buNone/>
            </a:pPr>
            <a:r>
              <a:rPr lang="ru-RU" dirty="0" smtClean="0"/>
              <a:t> </a:t>
            </a:r>
            <a:r>
              <a:rPr lang="ru-RU" dirty="0"/>
              <a:t>Клиент должен выдать экспедитору доверенность, если она необходима для выполнения его обязанностей</a:t>
            </a:r>
            <a:r>
              <a:rPr lang="ru-RU" dirty="0" smtClean="0"/>
              <a:t>.</a:t>
            </a:r>
          </a:p>
          <a:p>
            <a:pPr marL="0" indent="0">
              <a:buNone/>
            </a:pPr>
            <a:r>
              <a:rPr lang="ru-RU" dirty="0"/>
              <a:t>За неисполнение или ненадлежащее исполнение обязанностей по договору экспедиции экспедитор несет </a:t>
            </a:r>
            <a:r>
              <a:rPr lang="ru-RU" dirty="0" err="1" smtClean="0"/>
              <a:t>ответстыенность</a:t>
            </a:r>
            <a:r>
              <a:rPr lang="ru-RU" dirty="0"/>
              <a:t> по основаниям и в размере, которые определяются в соответствии с правилами </a:t>
            </a:r>
            <a:r>
              <a:rPr lang="ru-RU" dirty="0" smtClean="0"/>
              <a:t>главы 25</a:t>
            </a:r>
            <a:r>
              <a:rPr lang="ru-RU" dirty="0"/>
              <a:t> настоящего Кодекса.</a:t>
            </a:r>
          </a:p>
          <a:p>
            <a:pPr marL="0" indent="0">
              <a:buNone/>
            </a:pPr>
            <a:r>
              <a:rPr lang="ru-RU" dirty="0"/>
              <a:t>Если экспедитор докажет, что нарушение обязательства вызвано ненадлежащим исполнением договоров перевозки, ответственность экспедитора перед клиентом определяется по тем же правилам, по которым перед экспедитором отвечает соответствующий перевозчик</a:t>
            </a:r>
            <a:r>
              <a:rPr lang="ru-RU" dirty="0" smtClean="0"/>
              <a:t>.</a:t>
            </a:r>
          </a:p>
          <a:p>
            <a:pPr marL="0" indent="0">
              <a:buNone/>
            </a:pPr>
            <a:r>
              <a:rPr lang="ru-RU" dirty="0"/>
              <a:t>Если из договора транспортной экспедиции не следует, что экспедитор должен исполнить свои обязанности лично, экспедитор вправе привлечь к исполнению своих обязанностей других лиц.</a:t>
            </a:r>
          </a:p>
          <a:p>
            <a:pPr marL="0" indent="0">
              <a:buNone/>
            </a:pPr>
            <a:r>
              <a:rPr lang="ru-RU" dirty="0"/>
              <a:t>Возложение исполнения обязательства на третье лицо не освобождает экспедитора от ответственности перед клиентом за исполнение договора</a:t>
            </a:r>
            <a:r>
              <a:rPr lang="ru-RU" dirty="0" smtClean="0"/>
              <a:t>.</a:t>
            </a:r>
          </a:p>
          <a:p>
            <a:pPr marL="0" indent="0">
              <a:buNone/>
            </a:pPr>
            <a:r>
              <a:rPr lang="ru-RU" dirty="0"/>
              <a:t>Любая из сторон вправе отказаться от исполнения договора транспортной экспедиции, предупредив об этом другую сторону в разумный срок</a:t>
            </a:r>
            <a:r>
              <a:rPr lang="ru-RU" dirty="0" smtClean="0"/>
              <a:t>.</a:t>
            </a:r>
          </a:p>
          <a:p>
            <a:pPr marL="0" indent="0">
              <a:buNone/>
            </a:pPr>
            <a:r>
              <a:rPr lang="ru-RU" dirty="0"/>
              <a:t>При одностороннем отказе от исполнения договора сторона, заявившая об отказе, возмещает другой стороне убытки, вызванные расторжением договора</a:t>
            </a:r>
            <a:r>
              <a:rPr lang="ru-RU" dirty="0" smtClean="0"/>
              <a:t>.</a:t>
            </a:r>
          </a:p>
          <a:p>
            <a:pPr marL="0" indent="0">
              <a:buNone/>
            </a:pPr>
            <a:r>
              <a:rPr lang="ru-RU" dirty="0"/>
              <a:t>Клиент обязан предоставить экспедитору документы и другую информацию о свойствах груза, об условиях его перевозки, а также иную информацию, необходимую для исполнения экспедитором обязанности, предусмотренной договором транспортной экспедиции.</a:t>
            </a:r>
          </a:p>
          <a:p>
            <a:pPr marL="0" indent="0">
              <a:buNone/>
            </a:pPr>
            <a:r>
              <a:rPr lang="ru-RU" dirty="0" smtClean="0"/>
              <a:t>Экспедитор </a:t>
            </a:r>
            <a:r>
              <a:rPr lang="ru-RU" dirty="0"/>
              <a:t>обязан сообщить клиенту об обнаруженных недостатках полученной информации, а в случае неполноты информации запросить у клиента необходимые дополнительные данные.</a:t>
            </a:r>
          </a:p>
          <a:p>
            <a:pPr marL="0" indent="0">
              <a:buNone/>
            </a:pPr>
            <a:r>
              <a:rPr lang="ru-RU" dirty="0" smtClean="0"/>
              <a:t>В </a:t>
            </a:r>
            <a:r>
              <a:rPr lang="ru-RU" dirty="0"/>
              <a:t>случае </a:t>
            </a:r>
            <a:r>
              <a:rPr lang="ru-RU" dirty="0" err="1"/>
              <a:t>непредоставления</a:t>
            </a:r>
            <a:r>
              <a:rPr lang="ru-RU" dirty="0"/>
              <a:t> клиентом необходимой информации экспедитор вправе не приступать к исполнению соответствующих обязанностей до предоставления такой информации.</a:t>
            </a:r>
          </a:p>
          <a:p>
            <a:pPr marL="0" indent="0">
              <a:buNone/>
            </a:pPr>
            <a:r>
              <a:rPr lang="ru-RU" dirty="0" smtClean="0"/>
              <a:t>Клиент </a:t>
            </a:r>
            <a:r>
              <a:rPr lang="ru-RU" dirty="0"/>
              <a:t>несет ответственность за убытки, причиненные экспедитору в связи с нарушением обязанности по предоставлению информации, указанной в </a:t>
            </a:r>
            <a:r>
              <a:rPr lang="ru-RU" dirty="0" smtClean="0"/>
              <a:t>п. 1</a:t>
            </a:r>
            <a:r>
              <a:rPr lang="ru-RU" dirty="0"/>
              <a:t> настоящей статьи.</a:t>
            </a:r>
          </a:p>
          <a:p>
            <a:pPr marL="0" indent="0">
              <a:buNone/>
            </a:pPr>
            <a:r>
              <a:rPr lang="ru-RU" dirty="0"/>
              <a:t/>
            </a:r>
            <a:br>
              <a:rPr lang="ru-RU" dirty="0"/>
            </a:br>
            <a:endParaRPr lang="ru-RU" dirty="0"/>
          </a:p>
        </p:txBody>
      </p:sp>
    </p:spTree>
    <p:extLst>
      <p:ext uri="{BB962C8B-B14F-4D97-AF65-F5344CB8AC3E}">
        <p14:creationId xmlns:p14="http://schemas.microsoft.com/office/powerpoint/2010/main" val="3562548975"/>
      </p:ext>
    </p:extLst>
  </p:cSld>
  <p:clrMapOvr>
    <a:masterClrMapping/>
  </p:clrMapOvr>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46.  Транспортная экспедиция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7500" lnSpcReduction="20000"/>
          </a:bodyPr>
          <a:lstStyle/>
          <a:p>
            <a:pPr lvl="0"/>
            <a:r>
              <a:rPr lang="ru-RU" sz="34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marL="457200" lvl="0" indent="-457200">
              <a:buAutoNum type="arabicPeriod"/>
            </a:pPr>
            <a:r>
              <a:rPr lang="ru-RU" sz="2500" dirty="0" smtClean="0"/>
              <a:t>Экспедитор</a:t>
            </a:r>
            <a:r>
              <a:rPr lang="ru-RU" sz="2500" dirty="0"/>
              <a:t>: </a:t>
            </a:r>
            <a:endParaRPr lang="ru-RU" sz="2500" dirty="0" smtClean="0"/>
          </a:p>
          <a:p>
            <a:pPr lvl="0">
              <a:buFont typeface="Courier New" pitchFamily="49" charset="0"/>
              <a:buChar char="o"/>
            </a:pPr>
            <a:r>
              <a:rPr lang="ru-RU" sz="2500" dirty="0" smtClean="0"/>
              <a:t> </a:t>
            </a:r>
            <a:r>
              <a:rPr lang="ru-RU" sz="2500" dirty="0"/>
              <a:t>Юридическое лицо: Это специализированные компании, которые организуют перевозку грузов от имени грузоотправителя. </a:t>
            </a:r>
            <a:endParaRPr lang="ru-RU" sz="2500" dirty="0" smtClean="0"/>
          </a:p>
          <a:p>
            <a:pPr lvl="0">
              <a:buFont typeface="Courier New" pitchFamily="49" charset="0"/>
              <a:buChar char="o"/>
            </a:pPr>
            <a:r>
              <a:rPr lang="ru-RU" sz="2500" dirty="0" smtClean="0"/>
              <a:t>Физическое </a:t>
            </a:r>
            <a:r>
              <a:rPr lang="ru-RU" sz="2500" dirty="0"/>
              <a:t>лицо: В некоторых случаях, может выступать в роли экспедитора, особенно в сфере небольших индивидуальных перевозок. </a:t>
            </a:r>
            <a:endParaRPr lang="ru-RU" sz="2500" dirty="0" smtClean="0"/>
          </a:p>
          <a:p>
            <a:pPr marL="0" lvl="0" indent="0">
              <a:buNone/>
            </a:pPr>
            <a:endParaRPr lang="ru-RU" sz="2500" dirty="0"/>
          </a:p>
          <a:p>
            <a:pPr marL="0" lvl="0" indent="0">
              <a:buNone/>
            </a:pPr>
            <a:r>
              <a:rPr lang="ru-RU" sz="2500" dirty="0" smtClean="0"/>
              <a:t>2</a:t>
            </a:r>
            <a:r>
              <a:rPr lang="ru-RU" sz="2500" dirty="0"/>
              <a:t>. Грузоотправитель: </a:t>
            </a:r>
            <a:endParaRPr lang="ru-RU" sz="2500" dirty="0" smtClean="0"/>
          </a:p>
          <a:p>
            <a:pPr lvl="0">
              <a:buFont typeface="Courier New" pitchFamily="49" charset="0"/>
              <a:buChar char="o"/>
            </a:pPr>
            <a:r>
              <a:rPr lang="ru-RU" sz="2500" dirty="0" smtClean="0"/>
              <a:t>Физическое </a:t>
            </a:r>
            <a:r>
              <a:rPr lang="ru-RU" sz="2500" dirty="0"/>
              <a:t>лицо: Отправляет груз</a:t>
            </a:r>
            <a:r>
              <a:rPr lang="ru-RU" sz="2500" dirty="0" smtClean="0"/>
              <a:t>.</a:t>
            </a:r>
          </a:p>
          <a:p>
            <a:pPr lvl="0">
              <a:buFont typeface="Courier New" pitchFamily="49" charset="0"/>
              <a:buChar char="o"/>
            </a:pPr>
            <a:r>
              <a:rPr lang="ru-RU" sz="2500" dirty="0" smtClean="0"/>
              <a:t>Юридическое </a:t>
            </a:r>
            <a:r>
              <a:rPr lang="ru-RU" sz="2500" dirty="0"/>
              <a:t>лицо: Отправляет груз в рамках своей деятельности. </a:t>
            </a:r>
            <a:endParaRPr lang="ru-RU" sz="2500" dirty="0" smtClean="0"/>
          </a:p>
          <a:p>
            <a:pPr marL="0" lvl="0" indent="0">
              <a:buNone/>
            </a:pPr>
            <a:endParaRPr lang="ru-RU" sz="2500" dirty="0"/>
          </a:p>
          <a:p>
            <a:pPr marL="0" lvl="0" indent="0">
              <a:buNone/>
            </a:pPr>
            <a:r>
              <a:rPr lang="ru-RU" sz="2500" dirty="0" smtClean="0"/>
              <a:t>3</a:t>
            </a:r>
            <a:r>
              <a:rPr lang="ru-RU" sz="2500" dirty="0"/>
              <a:t>. Перевозчик: </a:t>
            </a:r>
            <a:endParaRPr lang="ru-RU" sz="2500" dirty="0" smtClean="0"/>
          </a:p>
          <a:p>
            <a:pPr lvl="0">
              <a:buFont typeface="Courier New" pitchFamily="49" charset="0"/>
              <a:buChar char="o"/>
            </a:pPr>
            <a:r>
              <a:rPr lang="ru-RU" sz="2500" dirty="0" smtClean="0"/>
              <a:t>Юридическое </a:t>
            </a:r>
            <a:r>
              <a:rPr lang="ru-RU" sz="2500" dirty="0"/>
              <a:t>лицо: Осуществляет непосредственную перевозку груза по договору с экспедитором</a:t>
            </a:r>
            <a:r>
              <a:rPr lang="ru-RU" sz="2500" dirty="0" smtClean="0"/>
              <a:t>.</a:t>
            </a:r>
          </a:p>
          <a:p>
            <a:pPr lvl="0">
              <a:buFont typeface="Courier New" pitchFamily="49" charset="0"/>
              <a:buChar char="o"/>
            </a:pPr>
            <a:r>
              <a:rPr lang="ru-RU" sz="2500" dirty="0" smtClean="0"/>
              <a:t>Физическое </a:t>
            </a:r>
            <a:r>
              <a:rPr lang="ru-RU" sz="2500" dirty="0"/>
              <a:t>лицо: В некоторых случаях, может выступать в роли перевозчика, например, частный извозчик</a:t>
            </a:r>
            <a:r>
              <a:rPr lang="ru-RU" sz="2500" dirty="0" smtClean="0"/>
              <a:t>.</a:t>
            </a:r>
          </a:p>
          <a:p>
            <a:pPr marL="0" lvl="0" indent="0">
              <a:buNone/>
            </a:pPr>
            <a:endParaRPr lang="ru-RU" sz="2500" dirty="0"/>
          </a:p>
          <a:p>
            <a:pPr marL="0" lvl="0" indent="0">
              <a:buNone/>
            </a:pPr>
            <a:r>
              <a:rPr lang="ru-RU" sz="2500" dirty="0" smtClean="0"/>
              <a:t> </a:t>
            </a:r>
            <a:r>
              <a:rPr lang="ru-RU" sz="2500" dirty="0"/>
              <a:t>4. Получатель: </a:t>
            </a:r>
            <a:endParaRPr lang="ru-RU" sz="2500" dirty="0" smtClean="0"/>
          </a:p>
          <a:p>
            <a:pPr lvl="0">
              <a:buFont typeface="Courier New" pitchFamily="49" charset="0"/>
              <a:buChar char="o"/>
            </a:pPr>
            <a:r>
              <a:rPr lang="ru-RU" sz="2500" dirty="0" smtClean="0"/>
              <a:t> </a:t>
            </a:r>
            <a:r>
              <a:rPr lang="ru-RU" sz="2500" dirty="0"/>
              <a:t>Физическое лицо: Получает </a:t>
            </a:r>
            <a:r>
              <a:rPr lang="ru-RU" sz="2500" dirty="0" smtClean="0"/>
              <a:t>груз.</a:t>
            </a:r>
          </a:p>
          <a:p>
            <a:pPr lvl="0">
              <a:buFont typeface="Courier New" pitchFamily="49" charset="0"/>
              <a:buChar char="o"/>
            </a:pPr>
            <a:r>
              <a:rPr lang="ru-RU" sz="2500" dirty="0" smtClean="0"/>
              <a:t>Юридическое </a:t>
            </a:r>
            <a:r>
              <a:rPr lang="ru-RU" sz="2500" dirty="0"/>
              <a:t>лицо: Получает груз в рамках своей деятельности. </a:t>
            </a:r>
            <a:endParaRPr lang="ru-RU" sz="2500" dirty="0" smtClean="0"/>
          </a:p>
          <a:p>
            <a:pPr lvl="0">
              <a:buFont typeface="Courier New" pitchFamily="49" charset="0"/>
              <a:buChar char="o"/>
            </a:pPr>
            <a:endParaRPr lang="ru-RU" sz="2500" dirty="0" smtClean="0"/>
          </a:p>
          <a:p>
            <a:r>
              <a:rPr lang="ru-RU" sz="3400" dirty="0" smtClean="0">
                <a:solidFill>
                  <a:prstClr val="black">
                    <a:lumMod val="50000"/>
                    <a:lumOff val="50000"/>
                  </a:prstClr>
                </a:solidFill>
              </a:rPr>
              <a:t>Субъективная </a:t>
            </a:r>
            <a:r>
              <a:rPr lang="ru-RU" sz="3400" dirty="0">
                <a:solidFill>
                  <a:prstClr val="black">
                    <a:lumMod val="50000"/>
                    <a:lumOff val="50000"/>
                  </a:prstClr>
                </a:solidFill>
              </a:rPr>
              <a:t>сторона:</a:t>
            </a:r>
          </a:p>
          <a:p>
            <a:pPr marL="0" lvl="0" indent="0">
              <a:buNone/>
            </a:pPr>
            <a:r>
              <a:rPr lang="ru-RU" sz="2500" dirty="0"/>
              <a:t>Умысел - Экспедитор сознательно нарушает условия договора экспедиции, предвидя негативные последствия своих действий</a:t>
            </a:r>
            <a:r>
              <a:rPr lang="ru-RU" sz="2500" dirty="0" smtClean="0"/>
              <a:t>.</a:t>
            </a:r>
          </a:p>
          <a:p>
            <a:pPr marL="0" lvl="0" indent="0">
              <a:buNone/>
            </a:pPr>
            <a:r>
              <a:rPr lang="ru-RU" sz="2500" i="1" dirty="0" smtClean="0"/>
              <a:t>Пример</a:t>
            </a:r>
            <a:r>
              <a:rPr lang="ru-RU" sz="2500" dirty="0" smtClean="0"/>
              <a:t>: </a:t>
            </a:r>
          </a:p>
          <a:p>
            <a:pPr lvl="0">
              <a:buFont typeface="Courier New" pitchFamily="49" charset="0"/>
              <a:buChar char="o"/>
            </a:pPr>
            <a:r>
              <a:rPr lang="ru-RU" sz="2500" dirty="0"/>
              <a:t>Экспедитор, зная о неисправности транспорта, все равно использует его для перевозки, что приводит к повреждению груза</a:t>
            </a:r>
            <a:r>
              <a:rPr lang="ru-RU" sz="2500" dirty="0" smtClean="0"/>
              <a:t>.</a:t>
            </a:r>
          </a:p>
          <a:p>
            <a:pPr lvl="0">
              <a:buFont typeface="Courier New" pitchFamily="49" charset="0"/>
              <a:buChar char="o"/>
            </a:pPr>
            <a:r>
              <a:rPr lang="ru-RU" sz="2500" dirty="0"/>
              <a:t>Экспедитор умышленно выбирает перевозчика с плохой репутацией, чтобы получить более низкую цену, что приводит к утрате груза.</a:t>
            </a:r>
          </a:p>
          <a:p>
            <a:pPr marL="0" lvl="0" indent="0">
              <a:buNone/>
            </a:pPr>
            <a:r>
              <a:rPr lang="ru-RU" sz="2500" dirty="0"/>
              <a:t>Неосторожность - Экспедитор нарушает условия договора экспедиции, не предвидя или не желая предвидеть негативные последствия своих действий</a:t>
            </a:r>
            <a:r>
              <a:rPr lang="ru-RU" sz="2500" dirty="0" smtClean="0"/>
              <a:t>.</a:t>
            </a:r>
          </a:p>
          <a:p>
            <a:pPr marL="0" lvl="0" indent="0">
              <a:buNone/>
            </a:pPr>
            <a:r>
              <a:rPr lang="ru-RU" sz="2500" i="1" dirty="0" smtClean="0"/>
              <a:t>Пример</a:t>
            </a:r>
            <a:r>
              <a:rPr lang="ru-RU" sz="2500" dirty="0"/>
              <a:t>: </a:t>
            </a:r>
          </a:p>
          <a:p>
            <a:pPr lvl="0">
              <a:buFont typeface="Courier New" pitchFamily="49" charset="0"/>
              <a:buChar char="o"/>
            </a:pPr>
            <a:r>
              <a:rPr lang="ru-RU" sz="2500" dirty="0"/>
              <a:t>Экспедитор не проверил документацию перевозчика и не убедился в его надежности, что привело к краже груза</a:t>
            </a:r>
            <a:r>
              <a:rPr lang="ru-RU" sz="2500" dirty="0" smtClean="0"/>
              <a:t>.</a:t>
            </a:r>
          </a:p>
          <a:p>
            <a:pPr lvl="0">
              <a:buFont typeface="Courier New" pitchFamily="49" charset="0"/>
              <a:buChar char="o"/>
            </a:pPr>
            <a:r>
              <a:rPr lang="ru-RU" sz="2500" dirty="0"/>
              <a:t>Экспедитор не проконтролировал загрузку груза в транспорт, что привело к его повреждению.</a:t>
            </a:r>
          </a:p>
        </p:txBody>
      </p:sp>
    </p:spTree>
    <p:extLst>
      <p:ext uri="{BB962C8B-B14F-4D97-AF65-F5344CB8AC3E}">
        <p14:creationId xmlns:p14="http://schemas.microsoft.com/office/powerpoint/2010/main" val="1985870726"/>
      </p:ext>
    </p:extLst>
  </p:cSld>
  <p:clrMapOvr>
    <a:masterClrMapping/>
  </p:clrMapOvr>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46.  Транспортная экспедиция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7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о подмене </a:t>
            </a:r>
            <a:r>
              <a:rPr lang="ru-RU" dirty="0" smtClean="0"/>
              <a:t>груза</a:t>
            </a:r>
          </a:p>
          <a:p>
            <a:pPr marL="0" indent="0">
              <a:buNone/>
            </a:pPr>
            <a:r>
              <a:rPr lang="ru-RU" u="sng" dirty="0" smtClean="0"/>
              <a:t>Суть </a:t>
            </a:r>
            <a:r>
              <a:rPr lang="ru-RU" u="sng" dirty="0"/>
              <a:t>спора: </a:t>
            </a:r>
          </a:p>
          <a:p>
            <a:pPr marL="0" indent="0">
              <a:buNone/>
            </a:pPr>
            <a:r>
              <a:rPr lang="ru-RU" dirty="0"/>
              <a:t>Экспедиторская компания, чтобы получить дополнительную прибыль, умышленно подменила ценный груз на дешевый аналог. Грузоотправитель, обнаружив подмену, подал в суд</a:t>
            </a:r>
            <a:r>
              <a:rPr lang="ru-RU" dirty="0" smtClean="0"/>
              <a:t>.</a:t>
            </a:r>
          </a:p>
          <a:p>
            <a:pPr marL="0" indent="0">
              <a:buNone/>
            </a:pPr>
            <a:r>
              <a:rPr lang="ru-RU" u="sng" dirty="0" smtClean="0"/>
              <a:t>Судебные </a:t>
            </a:r>
            <a:r>
              <a:rPr lang="ru-RU" u="sng" dirty="0"/>
              <a:t>решения:</a:t>
            </a:r>
          </a:p>
          <a:p>
            <a:pPr marL="0" indent="0">
              <a:buNone/>
            </a:pPr>
            <a:r>
              <a:rPr lang="ru-RU" dirty="0"/>
              <a:t>Суд признал экспедитора виновным в умышленном мошенничестве и обязал его возместить стоимость оригинального груза, а также наложить штраф за нарушение договора экспедиции.</a:t>
            </a:r>
            <a:endParaRPr lang="ru-RU" u="sng" dirty="0"/>
          </a:p>
          <a:p>
            <a:pPr marL="0" indent="0">
              <a:buNone/>
            </a:pPr>
            <a:endParaRPr lang="ru-RU" u="sng" dirty="0"/>
          </a:p>
          <a:p>
            <a:pPr algn="r"/>
            <a:r>
              <a:rPr lang="ru-RU" dirty="0"/>
              <a:t>Дело о недоставке </a:t>
            </a:r>
            <a:r>
              <a:rPr lang="ru-RU" dirty="0" smtClean="0"/>
              <a:t>груза</a:t>
            </a:r>
          </a:p>
          <a:p>
            <a:pPr marL="0" indent="0" algn="r">
              <a:buNone/>
            </a:pPr>
            <a:r>
              <a:rPr lang="ru-RU" u="sng" dirty="0" smtClean="0"/>
              <a:t>Суть </a:t>
            </a:r>
            <a:r>
              <a:rPr lang="ru-RU" u="sng" dirty="0"/>
              <a:t>спора: </a:t>
            </a:r>
            <a:endParaRPr lang="ru-RU" dirty="0"/>
          </a:p>
          <a:p>
            <a:pPr marL="0" indent="0" algn="r">
              <a:buNone/>
            </a:pPr>
            <a:r>
              <a:rPr lang="ru-RU" dirty="0"/>
              <a:t>Экспедитор не проверил документацию перевозчика и не убедился в его надежности. В результате, перевозчик не выполнил обязательства по доставке груза, что привело к убыткам грузоотправителя.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признал экспедитора виновным в неосторожном нарушении договора экспедиции и обязал его возместить убытки.</a:t>
            </a:r>
          </a:p>
        </p:txBody>
      </p:sp>
    </p:spTree>
    <p:extLst>
      <p:ext uri="{BB962C8B-B14F-4D97-AF65-F5344CB8AC3E}">
        <p14:creationId xmlns:p14="http://schemas.microsoft.com/office/powerpoint/2010/main" val="438328093"/>
      </p:ext>
    </p:extLst>
  </p:cSld>
  <p:clrMapOvr>
    <a:masterClrMapping/>
  </p:clrMapOvr>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46.  Транспортная экспедиция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55000" lnSpcReduction="20000"/>
          </a:bodyPr>
          <a:lstStyle/>
          <a:p>
            <a:pPr marL="0" indent="0">
              <a:buNone/>
            </a:pPr>
            <a:r>
              <a:rPr lang="ru-RU" dirty="0"/>
              <a:t>ГК РФ Статья 803. Ответственность экспедитора по договору транспортной экспедиции</a:t>
            </a:r>
          </a:p>
          <a:p>
            <a:r>
              <a:rPr lang="ru-RU" dirty="0"/>
              <a:t>Объект: Сфера ответственности экспедитора по договору транспортной экспедиции</a:t>
            </a:r>
          </a:p>
          <a:p>
            <a:r>
              <a:rPr lang="ru-RU" dirty="0"/>
              <a:t>Объективная сторона: </a:t>
            </a:r>
          </a:p>
          <a:p>
            <a:pPr marL="0" indent="0">
              <a:buNone/>
            </a:pPr>
            <a:r>
              <a:rPr lang="ru-RU" dirty="0"/>
              <a:t>За неисполнение или ненадлежащее исполнение обязанностей по договору экспедиции экспедитор несет ответственность по основаниям и в размере, которые определяются в соответствии с правилами главы 25 настоящего Кодекса.</a:t>
            </a:r>
          </a:p>
          <a:p>
            <a:pPr marL="0" indent="0">
              <a:buNone/>
            </a:pPr>
            <a:r>
              <a:rPr lang="ru-RU" dirty="0"/>
              <a:t>Если экспедитор докажет, что нарушение обязательства вызвано ненадлежащим исполнением договоров перевозки, ответственность экспедитора перед клиентом определяется по тем же правилам, по которым перед экспедитором отвечает соответствующий перевозчик.</a:t>
            </a:r>
          </a:p>
          <a:p>
            <a:r>
              <a:rPr lang="ru-RU" dirty="0"/>
              <a:t>Субъект: </a:t>
            </a:r>
          </a:p>
          <a:p>
            <a:pPr lvl="0">
              <a:buFont typeface="Courier New" pitchFamily="49" charset="0"/>
              <a:buChar char="o"/>
            </a:pPr>
            <a:r>
              <a:rPr lang="ru-RU" dirty="0"/>
              <a:t>Экспедитор: Главный субъект ответственности по договору. Он отвечает за выбор и контроль перевозчика, заключение договора перевозки, организацию процесса перевозки и доставку груза в пункт назначения. </a:t>
            </a:r>
          </a:p>
          <a:p>
            <a:pPr lvl="0">
              <a:buFont typeface="Courier New" pitchFamily="49" charset="0"/>
              <a:buChar char="o"/>
            </a:pPr>
            <a:r>
              <a:rPr lang="ru-RU" dirty="0"/>
              <a:t>Перевозчик: Осуществляет непосредственную перевозку груза по договору с экспедитором. </a:t>
            </a:r>
          </a:p>
          <a:p>
            <a:pPr lvl="0">
              <a:buFont typeface="Courier New" pitchFamily="49" charset="0"/>
              <a:buChar char="o"/>
            </a:pPr>
            <a:r>
              <a:rPr lang="ru-RU" dirty="0"/>
              <a:t>Грузоотправитель: Отправляет груз и несет ответственность за его состояние до передачи экспедитору. </a:t>
            </a:r>
          </a:p>
          <a:p>
            <a:pPr lvl="0">
              <a:buFont typeface="Courier New" pitchFamily="49" charset="0"/>
              <a:buChar char="o"/>
            </a:pPr>
            <a:r>
              <a:rPr lang="ru-RU" dirty="0"/>
              <a:t>Получатель: Получает груз и несет ответственность за его состояние после получения от экспедитора.</a:t>
            </a:r>
          </a:p>
          <a:p>
            <a:r>
              <a:rPr lang="ru-RU" dirty="0"/>
              <a:t>Субъективная сторона:</a:t>
            </a:r>
          </a:p>
          <a:p>
            <a:pPr marL="0" indent="0">
              <a:buNone/>
            </a:pPr>
            <a:r>
              <a:rPr lang="ru-RU" dirty="0"/>
              <a:t>Умысел</a:t>
            </a:r>
          </a:p>
          <a:p>
            <a:pPr marL="0" indent="0">
              <a:buNone/>
            </a:pPr>
            <a:r>
              <a:rPr lang="ru-RU" dirty="0"/>
              <a:t>Пример:</a:t>
            </a:r>
          </a:p>
          <a:p>
            <a:pPr>
              <a:buFont typeface="Courier New" pitchFamily="49" charset="0"/>
              <a:buChar char="o"/>
            </a:pPr>
            <a:r>
              <a:rPr lang="ru-RU" dirty="0"/>
              <a:t>Экспедитор, зная о неисправности транспорта, всё равно использует его для перевозки, что приводит к повреждению груза. </a:t>
            </a:r>
          </a:p>
          <a:p>
            <a:pPr>
              <a:buFont typeface="Courier New" pitchFamily="49" charset="0"/>
              <a:buChar char="o"/>
            </a:pPr>
            <a:r>
              <a:rPr lang="ru-RU" dirty="0"/>
              <a:t>Экспедитор умышленно выбирает перевозчика с плохой репутацией, чтобы получить более низкую цену, что приводит к утрате груза.</a:t>
            </a:r>
          </a:p>
          <a:p>
            <a:pPr marL="0" indent="0">
              <a:buNone/>
            </a:pPr>
            <a:r>
              <a:rPr lang="ru-RU" dirty="0"/>
              <a:t>Неосторожность </a:t>
            </a:r>
          </a:p>
          <a:p>
            <a:pPr marL="0" indent="0">
              <a:buNone/>
            </a:pPr>
            <a:r>
              <a:rPr lang="ru-RU" dirty="0"/>
              <a:t>Пример:</a:t>
            </a:r>
          </a:p>
          <a:p>
            <a:pPr>
              <a:buFont typeface="Courier New" pitchFamily="49" charset="0"/>
              <a:buChar char="o"/>
            </a:pPr>
            <a:r>
              <a:rPr lang="ru-RU" dirty="0"/>
              <a:t>Экспедитор не проверил документацию перевозчика и не убедился в его надежности, что привело к краже груза. </a:t>
            </a:r>
          </a:p>
          <a:p>
            <a:pPr>
              <a:buFont typeface="Courier New" pitchFamily="49" charset="0"/>
              <a:buChar char="o"/>
            </a:pPr>
            <a:r>
              <a:rPr lang="ru-RU" dirty="0"/>
              <a:t> Экспедитор не проконтролировал загрузку груза в транспорт, что привело к его повреждению.</a:t>
            </a:r>
          </a:p>
          <a:p>
            <a:r>
              <a:rPr lang="ru-RU" dirty="0"/>
              <a:t>Предмет: груз</a:t>
            </a:r>
          </a:p>
        </p:txBody>
      </p:sp>
    </p:spTree>
    <p:extLst>
      <p:ext uri="{BB962C8B-B14F-4D97-AF65-F5344CB8AC3E}">
        <p14:creationId xmlns:p14="http://schemas.microsoft.com/office/powerpoint/2010/main" val="2934868860"/>
      </p:ext>
    </p:extLst>
  </p:cSld>
  <p:clrMapOvr>
    <a:masterClrMapping/>
  </p:clrMapOvr>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46.  Транспортная экспедиция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indent="0">
              <a:buNone/>
            </a:pPr>
            <a:r>
              <a:rPr lang="ru-RU" sz="2000" b="1" dirty="0"/>
              <a:t>ГК РФ Статья 803. Ответственность экспедитора по договору транспортной </a:t>
            </a:r>
            <a:r>
              <a:rPr lang="ru-RU" sz="2000" b="1" dirty="0" smtClean="0"/>
              <a:t>экспедиции</a:t>
            </a:r>
          </a:p>
          <a:p>
            <a:r>
              <a:rPr lang="ru-RU" sz="1700" dirty="0"/>
              <a:t>Согласно комментируемой статье основания и размер ответственности экспедитора перед клиентом определяются в соответствии с нормами гл. 25 ГК РФ. Соответственно, в данном случае применимы все общие нормы ГК РФ, регламентирующие ответственность за нарушение обязательств.</a:t>
            </a:r>
          </a:p>
          <a:p>
            <a:r>
              <a:rPr lang="ru-RU" sz="1700" dirty="0"/>
              <a:t>Основаниями ответственности экспедитора в соответствии с положениями договора транспортной экспедиции могут выступать: просрочка исполнения экспедитором принятых на себя обязательств; утрата или повреждение груза; невыполнение обязательств, связанных с организацией перевозки грузов, организацией хранения груза, таможенного оформления и др.</a:t>
            </a:r>
          </a:p>
          <a:p>
            <a:r>
              <a:rPr lang="ru-RU" sz="1700" dirty="0"/>
              <a:t>Экспедитор действует на началах предпринимательского риска и, следовательно, несет ответственность перед клиентом в полном размере, включая реальный ущерб и упущенную выгоду. Договором транспортной экспедиции может быть также предусмотрена обязанность экспедитора наряду с возмещением реального ущерба вернуть клиенту ранее уплаченное вознаграждение, если оно не входит в стоимость груза. Размер возвращаемого вознаграждения устанавливается пропорционально стоимости утраченного, недостающего, поврежденного или испорченного груза.</a:t>
            </a:r>
          </a:p>
          <a:p>
            <a:r>
              <a:rPr lang="ru-RU" sz="1700" dirty="0"/>
              <a:t>Размер ответственности экспедитора перед клиентом ограничивается реальным ущербом, если будет доказано, что утрата, недостача, повреждение либо порча груза произошли не по вине экспедитора.</a:t>
            </a:r>
          </a:p>
          <a:p>
            <a:r>
              <a:rPr lang="ru-RU" sz="1700" dirty="0"/>
              <a:t>Экспедитор полностью освобождается от ответственности за утрату, недостачу, повреждение либо порчу груза, если докажет, что указанные последствия произошли вследствие обстоятельств, которые экспедитор не мог предотвратить и устранение которых от него не зависело.</a:t>
            </a:r>
          </a:p>
          <a:p>
            <a:r>
              <a:rPr lang="ru-RU" sz="1700" dirty="0"/>
              <a:t>Экспедитор освобождается от ответственности за просрочку, если нарушение срока произошло вследствие обстоятельств непреодолимой силы либо по вине клиента.</a:t>
            </a:r>
          </a:p>
          <a:p>
            <a:r>
              <a:rPr lang="ru-RU" sz="1700" dirty="0"/>
              <a:t>Размер ответственности экспедитора по договору транспортной экспедиции, связанному с международной перевозкой грузов, зависит от характера и степени вины экспедитора. Если неисполнение экспедитором своих обязанностей по договору стало следствием его собственного действия или бездействия, совершенных умышленно или по грубой неосторожности, то экспедитор несет ответственность в полном объеме, включая реальный ущерб и упущенную выгоду. В противном случае предел ответственности экспедитора по договору ограничен и не может превышать 666,67 расчетной единицы за место или иную единицу отгрузки. Если же нарушение экспедитором условий договора выразилось в утрате либо повреждении груза, то размер его ответственности не может превышать две расчетные единицы за килограмм общего веса поврежденного или утраченного груза</a:t>
            </a:r>
            <a:r>
              <a:rPr lang="ru-RU" sz="1700" dirty="0" smtClean="0"/>
              <a:t>.</a:t>
            </a:r>
          </a:p>
          <a:p>
            <a:r>
              <a:rPr lang="ru-RU" sz="1700" dirty="0"/>
              <a:t>Если экспедитор докажет, что нарушение обязательства вызвано ненадлежащим исполнением договоров перевозки, ответственность экспедитора перед клиентом определяется по тем же правилам, по которым перед экспедитором отвечает соответствующий перевозчик</a:t>
            </a:r>
            <a:r>
              <a:rPr lang="ru-RU" sz="1700" dirty="0" smtClean="0"/>
              <a:t>.</a:t>
            </a:r>
          </a:p>
          <a:p>
            <a:r>
              <a:rPr lang="ru-RU" sz="1700" dirty="0"/>
              <a:t>Если экспедитор обязуется заключить договор перевозки от имени клиента, то требования из договора перевозки предъявляются клиентом непосредственно к перевозчику. В таком случае ответственность из договора перевозки возлагается непосредственно на перевозчика, как на сторону соответствующего договора.</a:t>
            </a:r>
          </a:p>
        </p:txBody>
      </p:sp>
    </p:spTree>
    <p:extLst>
      <p:ext uri="{BB962C8B-B14F-4D97-AF65-F5344CB8AC3E}">
        <p14:creationId xmlns:p14="http://schemas.microsoft.com/office/powerpoint/2010/main" val="3408957885"/>
      </p:ext>
    </p:extLst>
  </p:cSld>
  <p:clrMapOvr>
    <a:masterClrMapping/>
  </p:clrMapOvr>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46.  Транспортная экспедиция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800" b="1" dirty="0">
                <a:solidFill>
                  <a:prstClr val="black">
                    <a:lumMod val="50000"/>
                    <a:lumOff val="50000"/>
                  </a:prstClr>
                </a:solidFill>
              </a:rPr>
              <a:t>ГК РФ Статья </a:t>
            </a:r>
            <a:r>
              <a:rPr lang="ru-RU" sz="2600" b="1" dirty="0"/>
              <a:t>803</a:t>
            </a:r>
            <a:endParaRPr lang="ru-RU" sz="2000" b="1" dirty="0"/>
          </a:p>
          <a:p>
            <a:pPr marL="0" lvl="0" indent="0" algn="ctr">
              <a:buNone/>
            </a:pPr>
            <a:endParaRPr lang="ru-RU" dirty="0"/>
          </a:p>
          <a:p>
            <a:r>
              <a:rPr lang="ru-RU" dirty="0"/>
              <a:t>Дело о подмене груза</a:t>
            </a:r>
          </a:p>
          <a:p>
            <a:pPr marL="0" indent="0">
              <a:buNone/>
            </a:pPr>
            <a:r>
              <a:rPr lang="ru-RU" u="sng" dirty="0">
                <a:solidFill>
                  <a:prstClr val="black">
                    <a:lumMod val="50000"/>
                    <a:lumOff val="50000"/>
                  </a:prstClr>
                </a:solidFill>
              </a:rPr>
              <a:t>Суть спора: </a:t>
            </a:r>
          </a:p>
          <a:p>
            <a:pPr marL="0" lvl="0" indent="0">
              <a:buNone/>
            </a:pPr>
            <a:r>
              <a:rPr lang="ru-RU" dirty="0"/>
              <a:t>Экспедиторская компания, чтобы получить дополнительную прибыль, умышленно подменила ценный груз на дешевый аналог. Грузоотправитель, обнаружив подмену, подал в суд</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экспедитора виновным в умышленном мошенничестве и обязал его возместить стоимость оригинального груза, а также наложить штраф за нарушение договора экспедиции</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Дело о недоставке груза</a:t>
            </a:r>
          </a:p>
          <a:p>
            <a:pPr marL="0" indent="0" algn="r">
              <a:buNone/>
            </a:pPr>
            <a:r>
              <a:rPr lang="ru-RU" dirty="0"/>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indent="0" algn="r">
              <a:buNone/>
            </a:pPr>
            <a:r>
              <a:rPr lang="ru-RU" dirty="0"/>
              <a:t>Экспедитор не проверил документацию перевозчика и не убедился в его надежности. В результате, перевозчик не выполнил обязательства по доставке груза, что привело к убыткам грузоотправителя. </a:t>
            </a:r>
          </a:p>
          <a:p>
            <a:pPr marL="0" indent="0" algn="r">
              <a:buNone/>
            </a:pPr>
            <a:r>
              <a:rPr lang="ru-RU" u="sng" dirty="0">
                <a:solidFill>
                  <a:prstClr val="black">
                    <a:lumMod val="50000"/>
                    <a:lumOff val="50000"/>
                  </a:prstClr>
                </a:solidFill>
              </a:rPr>
              <a:t>Судебные решения: </a:t>
            </a:r>
          </a:p>
          <a:p>
            <a:pPr marL="0" lvl="0" indent="0" algn="r">
              <a:buNone/>
            </a:pPr>
            <a:r>
              <a:rPr lang="ru-RU" dirty="0"/>
              <a:t>Суд признал экспедитора виновным в неосторожном нарушении договора экспедиции и обязал его возместить убытки.</a:t>
            </a:r>
          </a:p>
        </p:txBody>
      </p:sp>
    </p:spTree>
    <p:extLst>
      <p:ext uri="{BB962C8B-B14F-4D97-AF65-F5344CB8AC3E}">
        <p14:creationId xmlns:p14="http://schemas.microsoft.com/office/powerpoint/2010/main" val="1833742973"/>
      </p:ext>
    </p:extLst>
  </p:cSld>
  <p:clrMapOvr>
    <a:masterClrMapping/>
  </p:clrMapOvr>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47.  Заем и кредит</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62500" lnSpcReduction="20000"/>
          </a:bodyPr>
          <a:lstStyle/>
          <a:p>
            <a:pPr lvl="0"/>
            <a:r>
              <a:rPr lang="ru-RU" dirty="0">
                <a:solidFill>
                  <a:prstClr val="black">
                    <a:lumMod val="50000"/>
                    <a:lumOff val="50000"/>
                  </a:prstClr>
                </a:solidFill>
              </a:rPr>
              <a:t>Объект: сфера договора </a:t>
            </a:r>
            <a:r>
              <a:rPr lang="ru-RU" dirty="0"/>
              <a:t>займа </a:t>
            </a:r>
            <a:r>
              <a:rPr lang="ru-RU" dirty="0" smtClean="0"/>
              <a:t>и кредитного договора</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займа одна сторона (займодавец) передает или обязуется передать в собственность другой стороне (заемщику) деньги, вещи, определенные родовыми признаками, или ценные бумаги, а заемщик обязуется возвратить займодавцу такую же сумму денег (сумму займа) или равное количество полученных им вещей того же рода и качества либо таких же ценных бумаг</a:t>
            </a:r>
            <a:r>
              <a:rPr lang="ru-RU" dirty="0" smtClean="0"/>
              <a:t>.</a:t>
            </a:r>
          </a:p>
          <a:p>
            <a:pPr marL="0" indent="0">
              <a:buNone/>
            </a:pPr>
            <a:r>
              <a:rPr lang="ru-RU" dirty="0"/>
              <a:t>Если займодавцем в договоре займа является гражданин, договор считается заключенным с момента передачи суммы займа или другого предмета договора займа заемщику или указанному им лицу</a:t>
            </a:r>
            <a:r>
              <a:rPr lang="ru-RU" dirty="0" smtClean="0"/>
              <a:t>.</a:t>
            </a:r>
          </a:p>
          <a:p>
            <a:pPr marL="0" indent="0">
              <a:buNone/>
            </a:pPr>
            <a:r>
              <a:rPr lang="ru-RU" dirty="0"/>
              <a:t>По кредитному договору банк или иная кредитная организация (кредитор) обязуются предоставить денежные средства (кредит) заемщику в размере и на условиях, предусмотренных договором, а заемщик обязуется возвратить полученную денежную сумму и уплатить проценты за пользование ею, а также предусмотренные кредитным договором иные платежи, в том числе связанные с предоставлением кредита</a:t>
            </a:r>
            <a:r>
              <a:rPr lang="ru-RU" dirty="0" smtClean="0"/>
              <a:t>.</a:t>
            </a:r>
          </a:p>
          <a:p>
            <a:pPr marL="0" indent="0">
              <a:buNone/>
            </a:pPr>
            <a:r>
              <a:rPr lang="ru-RU" dirty="0"/>
              <a:t>В случае предоставления кредита гражданину в целях, не связанных с осуществлением предпринимательской деятельности (в том числе кредита, обязательства заемщика по которому обеспечены ипотекой), ограничения, случаи и особенности взимания иных платежей, указанных в </a:t>
            </a:r>
            <a:r>
              <a:rPr lang="ru-RU" dirty="0" smtClean="0"/>
              <a:t>абзаце первом</a:t>
            </a:r>
            <a:r>
              <a:rPr lang="ru-RU" dirty="0"/>
              <a:t> настоящего пункта, определяются </a:t>
            </a:r>
            <a:r>
              <a:rPr lang="ru-RU" dirty="0" smtClean="0"/>
              <a:t>законом</a:t>
            </a:r>
            <a:r>
              <a:rPr lang="ru-RU" dirty="0"/>
              <a:t> о потребительском кредите (займе</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Физическое лицо, Юридическое лицо, Государственные органы</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денежные </a:t>
            </a:r>
            <a:r>
              <a:rPr lang="ru-RU" dirty="0" smtClean="0"/>
              <a:t>средства, вещи, </a:t>
            </a:r>
            <a:r>
              <a:rPr lang="ru-RU" dirty="0"/>
              <a:t>ценные бумаги</a:t>
            </a:r>
          </a:p>
          <a:p>
            <a:endParaRPr lang="ru-RU" dirty="0"/>
          </a:p>
        </p:txBody>
      </p:sp>
    </p:spTree>
    <p:extLst>
      <p:ext uri="{BB962C8B-B14F-4D97-AF65-F5344CB8AC3E}">
        <p14:creationId xmlns:p14="http://schemas.microsoft.com/office/powerpoint/2010/main" val="826722549"/>
      </p:ext>
    </p:extLst>
  </p:cSld>
  <p:clrMapOvr>
    <a:masterClrMapping/>
  </p:clrMapOvr>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47.  Заем и кредит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Autofit/>
          </a:bodyPr>
          <a:lstStyle/>
          <a:p>
            <a:pPr lvl="0"/>
            <a:r>
              <a:rPr lang="ru-RU" sz="1200" dirty="0">
                <a:solidFill>
                  <a:prstClr val="black">
                    <a:lumMod val="50000"/>
                    <a:lumOff val="50000"/>
                  </a:prstClr>
                </a:solidFill>
              </a:rPr>
              <a:t>Объект: </a:t>
            </a:r>
          </a:p>
          <a:p>
            <a:pPr marL="0" lvl="0" indent="0">
              <a:buNone/>
            </a:pPr>
            <a:r>
              <a:rPr lang="ru-RU" sz="1100" dirty="0">
                <a:solidFill>
                  <a:prstClr val="black">
                    <a:lumMod val="50000"/>
                    <a:lumOff val="50000"/>
                  </a:prstClr>
                </a:solidFill>
              </a:rPr>
              <a:t>Объектом является сфера договора </a:t>
            </a:r>
            <a:r>
              <a:rPr lang="ru-RU" sz="1100" dirty="0"/>
              <a:t>займа и кредитного договора</a:t>
            </a:r>
          </a:p>
          <a:p>
            <a:pPr marL="0" lvl="0" indent="0">
              <a:buNone/>
            </a:pPr>
            <a:endParaRPr lang="ru-RU" sz="900" dirty="0">
              <a:solidFill>
                <a:prstClr val="black">
                  <a:lumMod val="50000"/>
                  <a:lumOff val="50000"/>
                </a:prstClr>
              </a:solidFill>
            </a:endParaRPr>
          </a:p>
          <a:p>
            <a:pPr lvl="0"/>
            <a:r>
              <a:rPr lang="ru-RU" sz="1200" dirty="0">
                <a:solidFill>
                  <a:prstClr val="black">
                    <a:lumMod val="50000"/>
                    <a:lumOff val="50000"/>
                  </a:prstClr>
                </a:solidFill>
              </a:rPr>
              <a:t>Объективная сторона: </a:t>
            </a:r>
            <a:endParaRPr lang="ru-RU" sz="1200" dirty="0"/>
          </a:p>
          <a:p>
            <a:pPr marL="0" indent="0">
              <a:buNone/>
            </a:pPr>
            <a:r>
              <a:rPr lang="ru-RU" sz="1100" dirty="0"/>
              <a:t>Договор займа между гражданами должен быть заключен в письменной форме, если его сумма превышает десять тысяч рублей, а в случае, когда займодавцем является юридическое лицо, - независимо от суммы</a:t>
            </a:r>
            <a:r>
              <a:rPr lang="ru-RU" sz="1100" dirty="0" smtClean="0"/>
              <a:t>.</a:t>
            </a:r>
          </a:p>
          <a:p>
            <a:pPr marL="0" indent="0">
              <a:buNone/>
            </a:pPr>
            <a:r>
              <a:rPr lang="ru-RU" sz="1100" dirty="0"/>
              <a:t>В подтверждение договора займа и его условий может быть представлена расписка заемщика или иной документ, удостоверяющие передачу ему займодавцем определенной денежной суммы или определенного количества вещей</a:t>
            </a:r>
            <a:r>
              <a:rPr lang="ru-RU" sz="1100" dirty="0" smtClean="0"/>
              <a:t>.</a:t>
            </a:r>
          </a:p>
          <a:p>
            <a:pPr marL="0" indent="0">
              <a:buNone/>
            </a:pPr>
            <a:r>
              <a:rPr lang="ru-RU" sz="1100" dirty="0"/>
              <a:t>Если иное не предусмотрено </a:t>
            </a:r>
            <a:r>
              <a:rPr lang="ru-RU" sz="1100" dirty="0" smtClean="0"/>
              <a:t>законом</a:t>
            </a:r>
            <a:r>
              <a:rPr lang="ru-RU" sz="1100" dirty="0"/>
              <a:t> или договором займа, займодавец имеет право на получение с заемщика процентов за пользование займом в размерах и в </a:t>
            </a:r>
            <a:r>
              <a:rPr lang="ru-RU" sz="1100" dirty="0" smtClean="0"/>
              <a:t>порядке, </a:t>
            </a:r>
            <a:r>
              <a:rPr lang="ru-RU" sz="1100" dirty="0"/>
              <a:t>определенных договором. При отсутствии в договоре условия о размере процентов за пользование займом их размер определяется </a:t>
            </a:r>
            <a:r>
              <a:rPr lang="ru-RU" sz="1100" dirty="0" smtClean="0"/>
              <a:t>ключевой ставкой</a:t>
            </a:r>
            <a:r>
              <a:rPr lang="ru-RU" sz="1100" dirty="0"/>
              <a:t> Банка России, действовавшей в соответствующие периоды.</a:t>
            </a:r>
          </a:p>
          <a:p>
            <a:pPr marL="0" indent="0">
              <a:buNone/>
            </a:pPr>
            <a:r>
              <a:rPr lang="ru-RU" sz="1100" dirty="0" smtClean="0"/>
              <a:t>Размер </a:t>
            </a:r>
            <a:r>
              <a:rPr lang="ru-RU" sz="1100" dirty="0"/>
              <a:t>процентов за пользование займом может быть установлен в договоре с применением ставки в процентах годовых в виде фиксированной величины, с применением ставки в процентах годовых, величина которой может изменяться в зависимости от предусмотренных договором условий, в том числе в зависимости от изменения переменной величины, либо иным путем, позволяющим определить надлежащий размер процентов на момент их уплаты</a:t>
            </a:r>
            <a:r>
              <a:rPr lang="ru-RU" sz="1100" dirty="0" smtClean="0"/>
              <a:t>.</a:t>
            </a:r>
          </a:p>
          <a:p>
            <a:pPr marL="0" indent="0">
              <a:buNone/>
            </a:pPr>
            <a:r>
              <a:rPr lang="ru-RU" sz="1100" dirty="0"/>
              <a:t>Заемщик обязан возвратить займодавцу полученную сумму займа в срок и в порядке, которые предусмотрены договором займа.</a:t>
            </a:r>
          </a:p>
          <a:p>
            <a:pPr marL="0" indent="0">
              <a:buNone/>
            </a:pPr>
            <a:r>
              <a:rPr lang="ru-RU" sz="1100" dirty="0"/>
              <a:t>В случаях, когда срок возврата договором не установлен или определен моментом востребования, сумма займа должна быть возвращена заемщиком в течение тридцати дней со дня предъявления займодавцем требования об этом, если иное не предусмотрено договором</a:t>
            </a:r>
            <a:r>
              <a:rPr lang="ru-RU" sz="1100" dirty="0" smtClean="0"/>
              <a:t>.</a:t>
            </a:r>
          </a:p>
          <a:p>
            <a:pPr marL="0" indent="0">
              <a:buNone/>
            </a:pPr>
            <a:r>
              <a:rPr lang="ru-RU" sz="1100" dirty="0"/>
              <a:t>При невыполнении заемщиком предусмотренных договором займа обязанностей по обеспечению возврата займа, а также при утрате обеспечения или ухудшении его условий по обстоятельствам, за которые займодавец не отвечает, займодавец вправе потребовать от заемщика досрочного возврата займа и уплаты причитающихся на момент возврата процентов за пользование займом, если иное не предусмотрено договором займа. Причитающиеся за пользование займом проценты уплачиваются заемщиком по </a:t>
            </a:r>
            <a:r>
              <a:rPr lang="ru-RU" sz="1100" dirty="0" smtClean="0"/>
              <a:t>правилам п.2 ст. 811</a:t>
            </a:r>
            <a:r>
              <a:rPr lang="ru-RU" sz="1100" dirty="0"/>
              <a:t> </a:t>
            </a:r>
            <a:r>
              <a:rPr lang="ru-RU" sz="1100" dirty="0" smtClean="0"/>
              <a:t>настоящего </a:t>
            </a:r>
            <a:r>
              <a:rPr lang="ru-RU" sz="1100" dirty="0"/>
              <a:t>Кодекса</a:t>
            </a:r>
            <a:r>
              <a:rPr lang="ru-RU" sz="1100" dirty="0" smtClean="0"/>
              <a:t>.</a:t>
            </a:r>
          </a:p>
          <a:p>
            <a:pPr marL="0" indent="0">
              <a:buNone/>
            </a:pPr>
            <a:r>
              <a:rPr lang="ru-RU" sz="1100" dirty="0"/>
              <a:t>Договор займа может быть заключен путем размещения облигаций. Если договор займа заключен путем размещения облигаций, в облигации или в закрепляющем права по облигации документе указывается право ее держателя на получение в предусмотренный ею срок от лица, выпустившего облигацию, номинальной стоимости облигации или иного имущественного эквивалента.</a:t>
            </a:r>
          </a:p>
          <a:p>
            <a:pPr marL="0" indent="0">
              <a:buNone/>
            </a:pPr>
            <a:r>
              <a:rPr lang="ru-RU" sz="1100" dirty="0" smtClean="0"/>
              <a:t>Сумма </a:t>
            </a:r>
            <a:r>
              <a:rPr lang="ru-RU" sz="1100" dirty="0"/>
              <a:t>займа или другой предмет договора займа, переданные указанному заемщиком третьему лицу, считаются переданными заемщику.</a:t>
            </a:r>
          </a:p>
        </p:txBody>
      </p:sp>
    </p:spTree>
    <p:extLst>
      <p:ext uri="{BB962C8B-B14F-4D97-AF65-F5344CB8AC3E}">
        <p14:creationId xmlns:p14="http://schemas.microsoft.com/office/powerpoint/2010/main" val="22209566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pPr>
              <a:lnSpc>
                <a:spcPct val="150000"/>
              </a:lnSpc>
            </a:pPr>
            <a:r>
              <a:rPr lang="ru-RU" sz="2000" dirty="0">
                <a:solidFill>
                  <a:srgbClr val="323232"/>
                </a:solidFill>
                <a:effectLst>
                  <a:outerShdw blurRad="38100" dist="38100" dir="2700000" algn="tl">
                    <a:srgbClr val="000000">
                      <a:alpha val="43137"/>
                    </a:srgbClr>
                  </a:outerShdw>
                </a:effectLst>
              </a:rPr>
              <a:t>5.  Участие Российской Федерации, субъектов Российской Федерации, </a:t>
            </a:r>
            <a:br>
              <a:rPr lang="ru-RU" sz="2000" dirty="0">
                <a:solidFill>
                  <a:srgbClr val="323232"/>
                </a:solidFill>
                <a:effectLst>
                  <a:outerShdw blurRad="38100" dist="38100" dir="2700000" algn="tl">
                    <a:srgbClr val="000000">
                      <a:alpha val="43137"/>
                    </a:srgbClr>
                  </a:outerShdw>
                </a:effectLst>
              </a:rPr>
            </a:br>
            <a:r>
              <a:rPr lang="ru-RU" sz="2000" dirty="0">
                <a:solidFill>
                  <a:srgbClr val="323232"/>
                </a:solidFill>
                <a:effectLst>
                  <a:outerShdw blurRad="38100" dist="38100" dir="2700000" algn="tl">
                    <a:srgbClr val="000000">
                      <a:alpha val="43137"/>
                    </a:srgbClr>
                  </a:outerShdw>
                </a:effectLst>
              </a:rPr>
              <a:t>муниципальных образований в отношениях, регулируемых гражданским законодательством</a:t>
            </a:r>
            <a:endParaRPr lang="ru-RU" dirty="0"/>
          </a:p>
        </p:txBody>
      </p:sp>
      <p:sp>
        <p:nvSpPr>
          <p:cNvPr id="3" name="Объект 2"/>
          <p:cNvSpPr>
            <a:spLocks noGrp="1"/>
          </p:cNvSpPr>
          <p:nvPr>
            <p:ph idx="1"/>
          </p:nvPr>
        </p:nvSpPr>
        <p:spPr>
          <a:xfrm>
            <a:off x="107503" y="1457400"/>
            <a:ext cx="9064205" cy="5211960"/>
          </a:xfrm>
        </p:spPr>
        <p:txBody>
          <a:bodyPr>
            <a:normAutofit fontScale="92500"/>
          </a:bodyPr>
          <a:lstStyle/>
          <a:p>
            <a:r>
              <a:rPr lang="ru-RU" sz="2200" dirty="0"/>
              <a:t>Объект</a:t>
            </a:r>
            <a:r>
              <a:rPr lang="ru-RU" sz="1800" dirty="0"/>
              <a:t>: </a:t>
            </a:r>
            <a:endParaRPr lang="ru-RU" sz="1800" dirty="0" smtClean="0"/>
          </a:p>
          <a:p>
            <a:pPr marL="0" indent="0">
              <a:buNone/>
            </a:pPr>
            <a:r>
              <a:rPr lang="ru-RU" sz="2100" dirty="0" smtClean="0"/>
              <a:t>Объектом является сфера  </a:t>
            </a:r>
            <a:r>
              <a:rPr lang="ru-RU" sz="2100" dirty="0"/>
              <a:t>участия Российской Федерации, субъектов Российской Федерации,  муниципальных образований в отношениях, регулируемых гражданским законодательством.</a:t>
            </a:r>
          </a:p>
          <a:p>
            <a:pPr marL="0" indent="0">
              <a:buNone/>
            </a:pPr>
            <a:endParaRPr lang="ru-RU" sz="1800" dirty="0"/>
          </a:p>
          <a:p>
            <a:r>
              <a:rPr lang="ru-RU" sz="2200" dirty="0"/>
              <a:t>Объективная сторона: </a:t>
            </a:r>
            <a:endParaRPr lang="ru-RU" sz="2200" dirty="0" smtClean="0"/>
          </a:p>
          <a:p>
            <a:pPr marL="0" indent="0">
              <a:buNone/>
            </a:pPr>
            <a:r>
              <a:rPr lang="ru-RU" sz="1700" dirty="0"/>
              <a:t>Российская Федерация, субъект Российской Федерации, муниципальное образование отвечают по своим обязательствам принадлежащим им на праве собственности имуществом, кроме имущества, которое закреплено за созданными ими юридическими лицами на праве хозяйственного ведения или оперативного управления, а также имущества, которое может находиться только в государственной или муниципальной собственности</a:t>
            </a:r>
            <a:r>
              <a:rPr lang="ru-RU" sz="1700" dirty="0" smtClean="0"/>
              <a:t>.</a:t>
            </a:r>
          </a:p>
          <a:p>
            <a:pPr marL="0" indent="0">
              <a:buNone/>
            </a:pPr>
            <a:r>
              <a:rPr lang="ru-RU" sz="1700" dirty="0"/>
              <a:t>Юридические лица, созданные Российской Федерацией, субъектами Российской Федерации, муниципальными образованиями, не отвечают по их обязательствам</a:t>
            </a:r>
            <a:r>
              <a:rPr lang="ru-RU" sz="1700" dirty="0" smtClean="0"/>
              <a:t>.</a:t>
            </a:r>
            <a:endParaRPr lang="ru-RU" sz="1700" dirty="0"/>
          </a:p>
          <a:p>
            <a:pPr marL="0" indent="0">
              <a:buNone/>
            </a:pPr>
            <a:r>
              <a:rPr lang="ru-RU" sz="1700" dirty="0"/>
              <a:t>Российская Федерация не отвечает по обязательствам субъектов Российской Федерации и муниципальных образований</a:t>
            </a:r>
            <a:r>
              <a:rPr lang="ru-RU" sz="1700" dirty="0" smtClean="0"/>
              <a:t>.</a:t>
            </a:r>
            <a:endParaRPr lang="ru-RU" sz="1700" dirty="0"/>
          </a:p>
          <a:p>
            <a:pPr marL="0" indent="0">
              <a:buNone/>
            </a:pPr>
            <a:r>
              <a:rPr lang="ru-RU" sz="1700" dirty="0"/>
              <a:t>Субъекты Российской Федерации, муниципальные образования не отвечают по обязательствам друг друга, а также по обязательствам Российской Федерации.</a:t>
            </a:r>
          </a:p>
          <a:p>
            <a:pPr marL="0" indent="0">
              <a:buNone/>
            </a:pPr>
            <a:endParaRPr lang="ru-RU" dirty="0"/>
          </a:p>
          <a:p>
            <a:pPr marL="0" indent="0">
              <a:buNone/>
            </a:pPr>
            <a:endParaRPr lang="ru-RU" dirty="0"/>
          </a:p>
        </p:txBody>
      </p:sp>
    </p:spTree>
    <p:extLst>
      <p:ext uri="{BB962C8B-B14F-4D97-AF65-F5344CB8AC3E}">
        <p14:creationId xmlns:p14="http://schemas.microsoft.com/office/powerpoint/2010/main" val="1396191402"/>
      </p:ext>
    </p:extLst>
  </p:cSld>
  <p:clrMapOvr>
    <a:masterClrMapping/>
  </p:clrMapOvr>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47.  Заем и кредит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lvl="0"/>
            <a:r>
              <a:rPr lang="ru-RU" sz="2900" dirty="0" smtClean="0">
                <a:solidFill>
                  <a:prstClr val="black">
                    <a:lumMod val="50000"/>
                    <a:lumOff val="50000"/>
                  </a:prstClr>
                </a:solidFill>
              </a:rPr>
              <a:t>Объективная сторона: </a:t>
            </a:r>
          </a:p>
          <a:p>
            <a:pPr marL="0" indent="0">
              <a:buNone/>
            </a:pPr>
            <a:r>
              <a:rPr lang="ru-RU" dirty="0"/>
              <a:t>Кредитный договор должен быть заключен в письменной форме.</a:t>
            </a:r>
          </a:p>
          <a:p>
            <a:pPr marL="0" indent="0">
              <a:buNone/>
            </a:pPr>
            <a:r>
              <a:rPr lang="ru-RU" dirty="0"/>
              <a:t>Несоблюдение письменной формы влечет недействительность кредитного договора. Такой договор считается ничтожным</a:t>
            </a:r>
            <a:r>
              <a:rPr lang="ru-RU" dirty="0" smtClean="0"/>
              <a:t>.</a:t>
            </a:r>
          </a:p>
          <a:p>
            <a:pPr marL="0" indent="0">
              <a:buNone/>
            </a:pPr>
            <a:r>
              <a:rPr lang="ru-RU" dirty="0"/>
              <a:t>Кредитор вправе отказаться от предоставления заемщику предусмотренного кредитным договором кредита полностью или частично при наличии обстоятельств, очевидно свидетельствующих о том, что предоставленная заемщику сумма не будет возвращена в срок.</a:t>
            </a:r>
          </a:p>
          <a:p>
            <a:pPr marL="0" indent="0">
              <a:buNone/>
            </a:pPr>
            <a:r>
              <a:rPr lang="ru-RU" dirty="0" smtClean="0"/>
              <a:t>Заемщик </a:t>
            </a:r>
            <a:r>
              <a:rPr lang="ru-RU" dirty="0"/>
              <a:t>вправе </a:t>
            </a:r>
            <a:r>
              <a:rPr lang="ru-RU" dirty="0" smtClean="0"/>
              <a:t>отказаться</a:t>
            </a:r>
            <a:r>
              <a:rPr lang="ru-RU" dirty="0"/>
              <a:t> от получения кредита полностью или частично, уведомив об этом кредитора до установленного договором срока его предоставления, если иное не предусмотрено законом, иными правовыми актами или кредитным договором.</a:t>
            </a:r>
          </a:p>
          <a:p>
            <a:pPr marL="0" indent="0">
              <a:buNone/>
            </a:pPr>
            <a:r>
              <a:rPr lang="ru-RU" dirty="0" smtClean="0"/>
              <a:t>В </a:t>
            </a:r>
            <a:r>
              <a:rPr lang="ru-RU" dirty="0"/>
              <a:t>случае нарушения заемщиком предусмотренной кредитным договором обязанности целевого использования кредита </a:t>
            </a:r>
            <a:r>
              <a:rPr lang="ru-RU" dirty="0" smtClean="0"/>
              <a:t>(ст. 814)</a:t>
            </a:r>
            <a:r>
              <a:rPr lang="ru-RU" dirty="0"/>
              <a:t> кредитор вправе также отказаться от дальнейшего кредитования заемщика по договору</a:t>
            </a:r>
            <a:r>
              <a:rPr lang="ru-RU" dirty="0" smtClean="0"/>
              <a:t>.</a:t>
            </a:r>
          </a:p>
          <a:p>
            <a:pPr marL="0" indent="0">
              <a:buNone/>
            </a:pPr>
            <a:r>
              <a:rPr lang="ru-RU" dirty="0"/>
              <a:t>Кредитор вправе требовать досрочного возврата кредита в случаях, предусмотренных настоящим </a:t>
            </a:r>
            <a:r>
              <a:rPr lang="ru-RU" dirty="0" smtClean="0"/>
              <a:t>Кодексом, </a:t>
            </a:r>
            <a:r>
              <a:rPr lang="ru-RU" dirty="0"/>
              <a:t>другими </a:t>
            </a:r>
            <a:r>
              <a:rPr lang="ru-RU" dirty="0" smtClean="0"/>
              <a:t>законами, </a:t>
            </a:r>
            <a:r>
              <a:rPr lang="ru-RU" dirty="0"/>
              <a:t>а при предоставлении кредита юридическому лицу или индивидуальному предпринимателю также в случаях, предусмотренных кредитным договором</a:t>
            </a:r>
            <a:r>
              <a:rPr lang="ru-RU" dirty="0" smtClean="0"/>
              <a:t>.</a:t>
            </a:r>
          </a:p>
          <a:p>
            <a:pPr marL="0" indent="0">
              <a:buNone/>
            </a:pPr>
            <a:r>
              <a:rPr lang="ru-RU" dirty="0"/>
              <a:t>Если кредит используется должником полностью или частично для исполнения обязательств по ранее предоставленному тем же кредитором кредиту и в соответствии с договором кредит используется без зачисления на банковский счет должника для исполнения ранее предоставленного кредита, такой кредит считается предоставленным с момента получения должником от кредитора в порядке, предусмотренном договором, сведений о погашении ранее предоставленного кредита.</a:t>
            </a:r>
          </a:p>
        </p:txBody>
      </p:sp>
    </p:spTree>
    <p:extLst>
      <p:ext uri="{BB962C8B-B14F-4D97-AF65-F5344CB8AC3E}">
        <p14:creationId xmlns:p14="http://schemas.microsoft.com/office/powerpoint/2010/main" val="138545550"/>
      </p:ext>
    </p:extLst>
  </p:cSld>
  <p:clrMapOvr>
    <a:masterClrMapping/>
  </p:clrMapOvr>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47.  Заем и кредит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47500" lnSpcReduction="20000"/>
          </a:bodyPr>
          <a:lstStyle/>
          <a:p>
            <a:pPr lvl="0"/>
            <a:r>
              <a:rPr lang="ru-RU" sz="32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marL="0" lvl="0" indent="0">
              <a:buNone/>
            </a:pPr>
            <a:r>
              <a:rPr lang="ru-RU" dirty="0"/>
              <a:t>1. Заимодавец (кредитор</a:t>
            </a:r>
            <a:r>
              <a:rPr lang="ru-RU" dirty="0" smtClean="0"/>
              <a:t>):</a:t>
            </a:r>
          </a:p>
          <a:p>
            <a:pPr lvl="0">
              <a:buFont typeface="Courier New" pitchFamily="49" charset="0"/>
              <a:buChar char="o"/>
            </a:pPr>
            <a:r>
              <a:rPr lang="ru-RU" dirty="0" smtClean="0"/>
              <a:t>Физическое </a:t>
            </a:r>
            <a:r>
              <a:rPr lang="ru-RU" dirty="0"/>
              <a:t>лицо: Может предоставить деньги в заем другому физическому лицу. </a:t>
            </a:r>
            <a:endParaRPr lang="ru-RU" dirty="0" smtClean="0"/>
          </a:p>
          <a:p>
            <a:pPr lvl="0">
              <a:buFont typeface="Courier New" pitchFamily="49" charset="0"/>
              <a:buChar char="o"/>
            </a:pPr>
            <a:r>
              <a:rPr lang="ru-RU" dirty="0" smtClean="0"/>
              <a:t>Юридическое </a:t>
            </a:r>
            <a:r>
              <a:rPr lang="ru-RU" dirty="0"/>
              <a:t>лицо: Банк, </a:t>
            </a:r>
            <a:r>
              <a:rPr lang="ru-RU" dirty="0" err="1"/>
              <a:t>микрофинансовая</a:t>
            </a:r>
            <a:r>
              <a:rPr lang="ru-RU" dirty="0"/>
              <a:t> организация, инвестиционный фонд, частная компания и т.д. – предоставляют деньги в кредит или заем. </a:t>
            </a:r>
            <a:endParaRPr lang="ru-RU" dirty="0" smtClean="0"/>
          </a:p>
          <a:p>
            <a:pPr marL="0" lvl="0" indent="0">
              <a:buNone/>
            </a:pPr>
            <a:r>
              <a:rPr lang="ru-RU" dirty="0" smtClean="0"/>
              <a:t>2</a:t>
            </a:r>
            <a:r>
              <a:rPr lang="ru-RU" dirty="0"/>
              <a:t>. Заемщик (кредитор</a:t>
            </a:r>
            <a:r>
              <a:rPr lang="ru-RU" dirty="0" smtClean="0"/>
              <a:t>):</a:t>
            </a:r>
          </a:p>
          <a:p>
            <a:pPr lvl="0">
              <a:buFont typeface="Courier New" pitchFamily="49" charset="0"/>
              <a:buChar char="o"/>
            </a:pPr>
            <a:r>
              <a:rPr lang="ru-RU" dirty="0" smtClean="0"/>
              <a:t>Физическое </a:t>
            </a:r>
            <a:r>
              <a:rPr lang="ru-RU" dirty="0"/>
              <a:t>лицо: Получает деньги в заем или кредит от другого физического лица или юридического лица. </a:t>
            </a:r>
            <a:endParaRPr lang="ru-RU" dirty="0" smtClean="0"/>
          </a:p>
          <a:p>
            <a:pPr lvl="0">
              <a:buFont typeface="Courier New" pitchFamily="49" charset="0"/>
              <a:buChar char="o"/>
            </a:pPr>
            <a:r>
              <a:rPr lang="ru-RU" dirty="0" smtClean="0"/>
              <a:t>Юридическое </a:t>
            </a:r>
            <a:r>
              <a:rPr lang="ru-RU" dirty="0"/>
              <a:t>лицо: Получает деньги в кредит или заем от банка, </a:t>
            </a:r>
            <a:r>
              <a:rPr lang="ru-RU" dirty="0" err="1"/>
              <a:t>микрофинансовой</a:t>
            </a:r>
            <a:r>
              <a:rPr lang="ru-RU" dirty="0"/>
              <a:t> организации, инвестиционного фонда, частной компании и </a:t>
            </a:r>
            <a:r>
              <a:rPr lang="ru-RU" dirty="0" err="1" smtClean="0"/>
              <a:t>т.д</a:t>
            </a:r>
            <a:endParaRPr lang="ru-RU" dirty="0" smtClean="0"/>
          </a:p>
          <a:p>
            <a:pPr marL="0" lvl="0" indent="0">
              <a:buNone/>
            </a:pPr>
            <a:r>
              <a:rPr lang="ru-RU" dirty="0" smtClean="0"/>
              <a:t>3</a:t>
            </a:r>
            <a:r>
              <a:rPr lang="ru-RU" dirty="0"/>
              <a:t>. Поручитель (гарант): </a:t>
            </a:r>
            <a:endParaRPr lang="ru-RU" dirty="0" smtClean="0"/>
          </a:p>
          <a:p>
            <a:pPr lvl="0">
              <a:buFont typeface="Courier New" pitchFamily="49" charset="0"/>
              <a:buChar char="o"/>
            </a:pPr>
            <a:r>
              <a:rPr lang="ru-RU" dirty="0" smtClean="0"/>
              <a:t>Физическое </a:t>
            </a:r>
            <a:r>
              <a:rPr lang="ru-RU" dirty="0"/>
              <a:t>лицо или юридическое лицо: Принимает на себя обязательство погасить задолженность заемщика (кредитора) в случае его </a:t>
            </a:r>
            <a:r>
              <a:rPr lang="ru-RU" dirty="0" smtClean="0"/>
              <a:t>неплатежеспособности</a:t>
            </a:r>
          </a:p>
          <a:p>
            <a:pPr marL="0" lvl="0" indent="0">
              <a:buNone/>
            </a:pPr>
            <a:r>
              <a:rPr lang="ru-RU" dirty="0" smtClean="0"/>
              <a:t>4</a:t>
            </a:r>
            <a:r>
              <a:rPr lang="ru-RU" dirty="0"/>
              <a:t>. Третьи лица: </a:t>
            </a:r>
          </a:p>
          <a:p>
            <a:pPr lvl="0">
              <a:buFont typeface="Courier New" pitchFamily="49" charset="0"/>
              <a:buChar char="o"/>
            </a:pPr>
            <a:r>
              <a:rPr lang="ru-RU" dirty="0" smtClean="0"/>
              <a:t>Юридические </a:t>
            </a:r>
            <a:r>
              <a:rPr lang="ru-RU" dirty="0"/>
              <a:t>лица: Могут выступать в качестве поручителей (гарантов), оценивать кредитные риски заемщика (кредитора), обеспечивать залог и т.д. </a:t>
            </a:r>
            <a:endParaRPr lang="ru-RU" dirty="0" smtClean="0"/>
          </a:p>
          <a:p>
            <a:pPr lvl="0">
              <a:buFont typeface="Courier New" pitchFamily="49" charset="0"/>
              <a:buChar char="o"/>
            </a:pPr>
            <a:r>
              <a:rPr lang="ru-RU" dirty="0" smtClean="0"/>
              <a:t>Физические </a:t>
            </a:r>
            <a:r>
              <a:rPr lang="ru-RU" dirty="0"/>
              <a:t>лица: Могут выступать в качестве поручителей (гарантов) для физических лиц, брать на себя определенные обязательства по договору. </a:t>
            </a:r>
            <a:br>
              <a:rPr lang="ru-RU" dirty="0"/>
            </a:br>
            <a:endParaRPr lang="ru-RU" dirty="0" smtClean="0"/>
          </a:p>
          <a:p>
            <a:pPr lvl="0">
              <a:buFont typeface="Courier New" pitchFamily="49" charset="0"/>
              <a:buChar char="o"/>
            </a:pPr>
            <a:endParaRPr lang="ru-RU" dirty="0"/>
          </a:p>
          <a:p>
            <a:r>
              <a:rPr lang="ru-RU" sz="3200" dirty="0">
                <a:solidFill>
                  <a:prstClr val="black">
                    <a:lumMod val="50000"/>
                    <a:lumOff val="50000"/>
                  </a:prstClr>
                </a:solidFill>
              </a:rPr>
              <a:t>Субъективная сторона:</a:t>
            </a:r>
          </a:p>
          <a:p>
            <a:pPr marL="0" lvl="0" indent="0">
              <a:buNone/>
            </a:pPr>
            <a:r>
              <a:rPr lang="ru-RU" dirty="0"/>
              <a:t>Умысел - Заемщик (кредитор) осознанно нарушает условия договора займа (кредита), предвидя негативные последствия своих действий</a:t>
            </a:r>
            <a:r>
              <a:rPr lang="ru-RU" dirty="0" smtClean="0"/>
              <a:t>.</a:t>
            </a:r>
          </a:p>
          <a:p>
            <a:pPr marL="0" lvl="0" indent="0">
              <a:buNone/>
            </a:pPr>
            <a:r>
              <a:rPr lang="ru-RU" i="1" dirty="0" smtClean="0"/>
              <a:t>Пример</a:t>
            </a:r>
            <a:r>
              <a:rPr lang="ru-RU" dirty="0"/>
              <a:t>: </a:t>
            </a:r>
          </a:p>
          <a:p>
            <a:pPr lvl="0">
              <a:buFont typeface="Courier New" pitchFamily="49" charset="0"/>
              <a:buChar char="o"/>
            </a:pPr>
            <a:r>
              <a:rPr lang="ru-RU" dirty="0"/>
              <a:t>Заемщик получает деньги в заем с целью их не возвращать, умышленно скрывая свою неплатежеспособность. </a:t>
            </a:r>
            <a:endParaRPr lang="ru-RU" dirty="0" smtClean="0"/>
          </a:p>
          <a:p>
            <a:pPr lvl="0">
              <a:buFont typeface="Courier New" pitchFamily="49" charset="0"/>
              <a:buChar char="o"/>
            </a:pPr>
            <a:r>
              <a:rPr lang="ru-RU" dirty="0" smtClean="0"/>
              <a:t>Кредитор </a:t>
            </a:r>
            <a:r>
              <a:rPr lang="ru-RU" dirty="0"/>
              <a:t>умышленно предоставляет заведомо недостоверные данные о своем доходе, чтобы получить кредит, который он не может погасить</a:t>
            </a:r>
            <a:r>
              <a:rPr lang="ru-RU" dirty="0" smtClean="0"/>
              <a:t>.</a:t>
            </a:r>
          </a:p>
          <a:p>
            <a:pPr marL="0" lvl="0" indent="0">
              <a:buNone/>
            </a:pPr>
            <a:r>
              <a:rPr lang="ru-RU" dirty="0" smtClean="0"/>
              <a:t>Неосторожность </a:t>
            </a:r>
            <a:r>
              <a:rPr lang="ru-RU" dirty="0"/>
              <a:t>- Заемщик (кредитор) нарушает условия договора займа (кредита), не предвидя или не желая предвидеть негативные последствия своих действий</a:t>
            </a:r>
            <a:r>
              <a:rPr lang="ru-RU" dirty="0" smtClean="0"/>
              <a:t>.</a:t>
            </a:r>
          </a:p>
          <a:p>
            <a:pPr marL="0" lvl="0" indent="0">
              <a:buNone/>
            </a:pPr>
            <a:r>
              <a:rPr lang="ru-RU" i="1" dirty="0" smtClean="0"/>
              <a:t>Пример</a:t>
            </a:r>
            <a:r>
              <a:rPr lang="ru-RU" dirty="0"/>
              <a:t>: </a:t>
            </a:r>
          </a:p>
          <a:p>
            <a:pPr lvl="0">
              <a:buFont typeface="Courier New" pitchFamily="49" charset="0"/>
              <a:buChar char="o"/>
            </a:pPr>
            <a:r>
              <a:rPr lang="ru-RU" dirty="0"/>
              <a:t>Заемщик не в полной мере оценивает свои финансовые возможности и берет заем (кредит), который он не может погасить. </a:t>
            </a:r>
            <a:endParaRPr lang="ru-RU" dirty="0" smtClean="0"/>
          </a:p>
          <a:p>
            <a:pPr lvl="0">
              <a:buFont typeface="Courier New" pitchFamily="49" charset="0"/>
              <a:buChar char="o"/>
            </a:pPr>
            <a:r>
              <a:rPr lang="ru-RU" dirty="0" smtClean="0"/>
              <a:t>Кредитор </a:t>
            </a:r>
            <a:r>
              <a:rPr lang="ru-RU" dirty="0"/>
              <a:t>не тщательно проверяет документы заемщика (кредитора) и предоставляет кредит неплатежеспособному лицу.</a:t>
            </a:r>
          </a:p>
        </p:txBody>
      </p:sp>
    </p:spTree>
    <p:extLst>
      <p:ext uri="{BB962C8B-B14F-4D97-AF65-F5344CB8AC3E}">
        <p14:creationId xmlns:p14="http://schemas.microsoft.com/office/powerpoint/2010/main" val="904809379"/>
      </p:ext>
    </p:extLst>
  </p:cSld>
  <p:clrMapOvr>
    <a:masterClrMapping/>
  </p:clrMapOvr>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47.  Заем и кредит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7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о преднамеренном уклонении от исполнения </a:t>
            </a:r>
            <a:r>
              <a:rPr lang="ru-RU" dirty="0" smtClean="0"/>
              <a:t>обязательств</a:t>
            </a:r>
          </a:p>
          <a:p>
            <a:pPr marL="0" indent="0">
              <a:buNone/>
            </a:pPr>
            <a:r>
              <a:rPr lang="ru-RU" u="sng" dirty="0" smtClean="0"/>
              <a:t>Суть </a:t>
            </a:r>
            <a:r>
              <a:rPr lang="ru-RU" u="sng" dirty="0"/>
              <a:t>спора: </a:t>
            </a:r>
          </a:p>
          <a:p>
            <a:pPr marL="0" indent="0">
              <a:buNone/>
            </a:pPr>
            <a:r>
              <a:rPr lang="ru-RU" dirty="0"/>
              <a:t>Заемщик, будучи платежеспособным, сознательно уклонялся от  погашения кредита, надеясь на то, что банк не подаст в суд. </a:t>
            </a:r>
            <a:r>
              <a:rPr lang="ru-RU" u="sng" dirty="0" smtClean="0"/>
              <a:t>Судебные </a:t>
            </a:r>
            <a:r>
              <a:rPr lang="ru-RU" u="sng" dirty="0"/>
              <a:t>решения:</a:t>
            </a:r>
          </a:p>
          <a:p>
            <a:pPr marL="0" indent="0">
              <a:buNone/>
            </a:pPr>
            <a:r>
              <a:rPr lang="ru-RU" dirty="0"/>
              <a:t>Суд признал заемщика виновным в умышленном нарушении условий договора и обязал его вернуть кредит с процентами, а также  наложил штраф за нарушение условий договора</a:t>
            </a:r>
            <a:r>
              <a:rPr lang="ru-RU" dirty="0" smtClean="0"/>
              <a:t>.</a:t>
            </a:r>
          </a:p>
          <a:p>
            <a:pPr marL="0" indent="0">
              <a:buNone/>
            </a:pPr>
            <a:endParaRPr lang="ru-RU" u="sng" dirty="0"/>
          </a:p>
          <a:p>
            <a:pPr marL="0" indent="0">
              <a:buNone/>
            </a:pPr>
            <a:endParaRPr lang="ru-RU" u="sng" dirty="0"/>
          </a:p>
          <a:p>
            <a:pPr algn="r"/>
            <a:r>
              <a:rPr lang="ru-RU" dirty="0"/>
              <a:t>Дело о неправильной </a:t>
            </a:r>
            <a:r>
              <a:rPr lang="ru-RU" dirty="0" smtClean="0"/>
              <a:t>информации</a:t>
            </a:r>
          </a:p>
          <a:p>
            <a:pPr marL="0" indent="0" algn="r">
              <a:buNone/>
            </a:pPr>
            <a:r>
              <a:rPr lang="ru-RU" u="sng" dirty="0" smtClean="0"/>
              <a:t>Суть </a:t>
            </a:r>
            <a:r>
              <a:rPr lang="ru-RU" u="sng" dirty="0"/>
              <a:t>спора: </a:t>
            </a:r>
            <a:endParaRPr lang="ru-RU" dirty="0"/>
          </a:p>
          <a:p>
            <a:pPr marL="0" indent="0" algn="r">
              <a:buNone/>
            </a:pPr>
            <a:r>
              <a:rPr lang="ru-RU" dirty="0" smtClean="0"/>
              <a:t>Банк </a:t>
            </a:r>
            <a:r>
              <a:rPr lang="ru-RU" dirty="0"/>
              <a:t>не предоставил  заемщику  полной  и  четкой  информации  о  кредитных  условиях,  что  привело  к  неправильному  пониманию  условий  договора  и  нарушению  заемщиком  обязательств</a:t>
            </a:r>
            <a:r>
              <a:rPr lang="ru-RU" dirty="0" smtClean="0"/>
              <a:t>.</a:t>
            </a:r>
          </a:p>
          <a:p>
            <a:pPr marL="0" indent="0" algn="r">
              <a:buNone/>
            </a:pPr>
            <a:r>
              <a:rPr lang="ru-RU" dirty="0" smtClean="0"/>
              <a:t> </a:t>
            </a:r>
            <a:r>
              <a:rPr lang="ru-RU" u="sng" dirty="0" smtClean="0"/>
              <a:t>Судебные </a:t>
            </a:r>
            <a:r>
              <a:rPr lang="ru-RU" u="sng" dirty="0"/>
              <a:t>решения: </a:t>
            </a:r>
          </a:p>
          <a:p>
            <a:pPr marL="0" indent="0" algn="r">
              <a:buNone/>
            </a:pPr>
            <a:r>
              <a:rPr lang="ru-RU" dirty="0"/>
              <a:t>Суд  признал  банк  виновным  в  неосторожном  нарушении  условий  кредитования  и  обязал  его  частично  возместить  убытки  заемщику.</a:t>
            </a:r>
          </a:p>
        </p:txBody>
      </p:sp>
    </p:spTree>
    <p:extLst>
      <p:ext uri="{BB962C8B-B14F-4D97-AF65-F5344CB8AC3E}">
        <p14:creationId xmlns:p14="http://schemas.microsoft.com/office/powerpoint/2010/main" val="2533339598"/>
      </p:ext>
    </p:extLst>
  </p:cSld>
  <p:clrMapOvr>
    <a:masterClrMapping/>
  </p:clrMapOvr>
</p:sld>
</file>

<file path=ppt/slides/slide3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47.  Заем и кредит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92696"/>
            <a:ext cx="9144000" cy="6165304"/>
          </a:xfrm>
        </p:spPr>
        <p:txBody>
          <a:bodyPr>
            <a:normAutofit fontScale="55000" lnSpcReduction="20000"/>
          </a:bodyPr>
          <a:lstStyle/>
          <a:p>
            <a:pPr marL="0" indent="0">
              <a:buNone/>
            </a:pPr>
            <a:r>
              <a:rPr lang="ru-RU" sz="2900" b="1" dirty="0" smtClean="0"/>
              <a:t>ГК РФ Статья 814. Целевой заем</a:t>
            </a:r>
          </a:p>
          <a:p>
            <a:r>
              <a:rPr lang="ru-RU" dirty="0" smtClean="0"/>
              <a:t>Объект: Сфера целевого займа</a:t>
            </a:r>
          </a:p>
          <a:p>
            <a:r>
              <a:rPr lang="ru-RU" dirty="0" smtClean="0"/>
              <a:t>Объективная сторона: </a:t>
            </a:r>
          </a:p>
          <a:p>
            <a:pPr marL="0" indent="0">
              <a:buNone/>
            </a:pPr>
            <a:r>
              <a:rPr lang="ru-RU" dirty="0" smtClean="0"/>
              <a:t>Если договор займа заключен с условием использования заемщиком полученных средств на определенные цели (целевой заем), заемщик обязан обеспечить возможность осуществления займодавцем контроля за целевым использованием займа.</a:t>
            </a:r>
          </a:p>
          <a:p>
            <a:pPr marL="0" indent="0">
              <a:buNone/>
            </a:pPr>
            <a:r>
              <a:rPr lang="ru-RU" dirty="0" smtClean="0"/>
              <a:t>В случае невыполнения заемщиком условия договора займа о целевом использовании займа, а также при нарушении обязанностей, предусмотренных п.1 настоящей статьи, займодавец вправе отказаться от дальнейшего исполнения договора займа, потребовать от заемщика досрочного возврата предоставленного займа и уплаты причитающихся на момент возврата процентов за пользование займом, если иное не предусмотрено договором.</a:t>
            </a:r>
          </a:p>
          <a:p>
            <a:pPr marL="0" indent="0">
              <a:buNone/>
            </a:pPr>
            <a:r>
              <a:rPr lang="ru-RU" dirty="0" smtClean="0"/>
              <a:t>Причитающиеся за пользование займом проценты уплачиваются заемщиком по правилам п.2 ст. 811 настоящего Кодекса.</a:t>
            </a:r>
          </a:p>
          <a:p>
            <a:r>
              <a:rPr lang="ru-RU" dirty="0" smtClean="0"/>
              <a:t>Субъект: </a:t>
            </a:r>
          </a:p>
          <a:p>
            <a:pPr lvl="0">
              <a:buFont typeface="Courier New" pitchFamily="49" charset="0"/>
              <a:buChar char="o"/>
            </a:pPr>
            <a:r>
              <a:rPr lang="ru-RU" dirty="0" smtClean="0"/>
              <a:t>Заимодавец: Физическое лицо или юридическое лицо, предоставляющее денежные средства в заем. </a:t>
            </a:r>
          </a:p>
          <a:p>
            <a:pPr lvl="0">
              <a:buFont typeface="Courier New" pitchFamily="49" charset="0"/>
              <a:buChar char="o"/>
            </a:pPr>
            <a:r>
              <a:rPr lang="ru-RU" dirty="0" smtClean="0"/>
              <a:t>Заемщик: Физическое лицо или юридическое лицо, получающее денежные средства в заем.</a:t>
            </a:r>
          </a:p>
          <a:p>
            <a:r>
              <a:rPr lang="ru-RU" dirty="0" smtClean="0"/>
              <a:t>Субъективная сторона:</a:t>
            </a:r>
          </a:p>
          <a:p>
            <a:pPr marL="0" indent="0">
              <a:buNone/>
            </a:pPr>
            <a:r>
              <a:rPr lang="ru-RU" dirty="0" smtClean="0"/>
              <a:t>Умысел</a:t>
            </a:r>
          </a:p>
          <a:p>
            <a:pPr marL="0" indent="0">
              <a:buNone/>
            </a:pPr>
            <a:r>
              <a:rPr lang="ru-RU" dirty="0" smtClean="0"/>
              <a:t>Пример:</a:t>
            </a:r>
          </a:p>
          <a:p>
            <a:pPr>
              <a:buFont typeface="Courier New" pitchFamily="49" charset="0"/>
              <a:buChar char="o"/>
            </a:pPr>
            <a:r>
              <a:rPr lang="ru-RU" dirty="0" smtClean="0"/>
              <a:t>Заемщик получает деньги на ремонт квартиры, но использует их на покупку автомобиля, зная, что не сможет вернуть заем. </a:t>
            </a:r>
          </a:p>
          <a:p>
            <a:pPr>
              <a:buFont typeface="Courier New" pitchFamily="49" charset="0"/>
              <a:buChar char="o"/>
            </a:pPr>
            <a:r>
              <a:rPr lang="ru-RU" dirty="0" smtClean="0"/>
              <a:t>Заемщик предоставляет фальшивые документы, подтверждающие целевое использование средств (например, фальшивые чеки за ремонт), чтобы получить заем и использовать деньги на другие цели.</a:t>
            </a:r>
          </a:p>
          <a:p>
            <a:pPr marL="0" indent="0">
              <a:buNone/>
            </a:pPr>
            <a:r>
              <a:rPr lang="ru-RU" dirty="0" smtClean="0"/>
              <a:t>Неосторожность </a:t>
            </a:r>
          </a:p>
          <a:p>
            <a:pPr marL="0" indent="0">
              <a:buNone/>
            </a:pPr>
            <a:r>
              <a:rPr lang="ru-RU" dirty="0" smtClean="0"/>
              <a:t>Пример:</a:t>
            </a:r>
          </a:p>
          <a:p>
            <a:pPr>
              <a:buFont typeface="Courier New" pitchFamily="49" charset="0"/>
              <a:buChar char="o"/>
            </a:pPr>
            <a:r>
              <a:rPr lang="ru-RU" dirty="0" smtClean="0"/>
              <a:t>Заемщик, получив деньги на ремонт, не справляется с финансовыми расчетами и тратит больше, чем планировал, и не может возвратить заем.</a:t>
            </a:r>
          </a:p>
          <a:p>
            <a:pPr>
              <a:buFont typeface="Courier New" pitchFamily="49" charset="0"/>
              <a:buChar char="o"/>
            </a:pPr>
            <a:r>
              <a:rPr lang="ru-RU" dirty="0" smtClean="0"/>
              <a:t>Заемщик, не имея достаточного опыта, вкладывает деньги в бизнес-проект, который оказывается нерентабельным, и он не может возвратить заем.</a:t>
            </a:r>
          </a:p>
          <a:p>
            <a:r>
              <a:rPr lang="ru-RU" dirty="0" smtClean="0"/>
              <a:t>Предмет: денежные средства</a:t>
            </a:r>
          </a:p>
          <a:p>
            <a:endParaRPr lang="ru-RU" dirty="0"/>
          </a:p>
        </p:txBody>
      </p:sp>
    </p:spTree>
    <p:extLst>
      <p:ext uri="{BB962C8B-B14F-4D97-AF65-F5344CB8AC3E}">
        <p14:creationId xmlns:p14="http://schemas.microsoft.com/office/powerpoint/2010/main" val="2108266124"/>
      </p:ext>
    </p:extLst>
  </p:cSld>
  <p:clrMapOvr>
    <a:masterClrMapping/>
  </p:clrMapOvr>
</p:sld>
</file>

<file path=ppt/slides/slide3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47.  Заем и кредит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buNone/>
            </a:pPr>
            <a:r>
              <a:rPr lang="ru-RU" b="1" dirty="0"/>
              <a:t>ГК РФ Статья 814. Целевой </a:t>
            </a:r>
            <a:r>
              <a:rPr lang="ru-RU" b="1" dirty="0" smtClean="0"/>
              <a:t>заем</a:t>
            </a:r>
          </a:p>
          <a:p>
            <a:r>
              <a:rPr lang="ru-RU" dirty="0"/>
              <a:t>Цель займа (кредита) - это определенные затраты заемщика, для финансирования которых предоставляется денежная сумма. В качестве цели займа (кредита) может выступать покупка оборудования, квартиры, машины и пр. Цели использования полученных по договору займа средств могут быть любыми, если они не противоречат закону.</a:t>
            </a:r>
          </a:p>
          <a:p>
            <a:r>
              <a:rPr lang="ru-RU" dirty="0"/>
              <a:t>Если в договоре займа согласовано условие об использовании полученных средств на определенные цели, то у заемщика возникают две обязанности перед заимодавцем:</a:t>
            </a:r>
          </a:p>
          <a:p>
            <a:pPr marL="0" indent="0">
              <a:buNone/>
            </a:pPr>
            <a:r>
              <a:rPr lang="ru-RU" dirty="0"/>
              <a:t>- соблюдать целевое расходование заемных средств;</a:t>
            </a:r>
          </a:p>
          <a:p>
            <a:pPr marL="0" indent="0">
              <a:buNone/>
            </a:pPr>
            <a:r>
              <a:rPr lang="ru-RU" dirty="0"/>
              <a:t>- обеспечить заимодавцу возможность контроля за целевым характером использования суммы займа.</a:t>
            </a:r>
          </a:p>
          <a:p>
            <a:r>
              <a:rPr lang="ru-RU" dirty="0"/>
              <a:t>Последняя обязанность вытекает непосредственно из п. 1 комментируемой статьи. Для ее надлежащего выполнения и во избежание возможных конфликтов между сторонами рекомендуется согласовывать в договоре займа формы такого контроля: представление заимодавцу договоров, оплачиваемых за счет суммы займа, платежных поручений о перечислении заемных средств и т.п.</a:t>
            </a:r>
          </a:p>
          <a:p>
            <a:r>
              <a:rPr lang="ru-RU" dirty="0"/>
              <a:t>На практике встречаются случаи, когда заимодавец пытается контролировать исполнение договора несколькими способами. Это приводит к спорам о том, обязан ли заемщик удовлетворять все подобные требования заимодавца. Из судебной практики следует, что заемщик должен предоставлять запрашиваемую информацию о целевом использовании средств, даже если заимодавец имеет иные способы контроля (или если эти способы не согласованы при заключении договора).</a:t>
            </a:r>
          </a:p>
          <a:p>
            <a:r>
              <a:rPr lang="ru-RU" dirty="0"/>
              <a:t>Следует иметь в виду, что если цель использования заемных средств указана не конкретно и договор не определяет способов и сроков проведения контроля за их расходованием, то кредитор не может потребовать досрочного возврата суммы займа на основании комментируемой статьи.</a:t>
            </a:r>
          </a:p>
          <a:p>
            <a:r>
              <a:rPr lang="ru-RU" dirty="0" smtClean="0"/>
              <a:t>Пунктом </a:t>
            </a:r>
            <a:r>
              <a:rPr lang="ru-RU" dirty="0"/>
              <a:t>2 комментируемой статьи установлена санкция за неисполнение заемщиком обязанностей, перечисленных выше. Она заключается в предоставлении кредитору права требовать от заемщика досрочного возврата суммы займа и уплаты причитающихся процентов (см. ст. 811 ГК РФ).</a:t>
            </a:r>
          </a:p>
          <a:p>
            <a:r>
              <a:rPr lang="ru-RU" dirty="0"/>
              <a:t>По мнению некоторых судов, заимодавец вправе требовать расторжения договора в соответствии с п. 2 комментируемой статьи, только если в договоре займа установлен конкретный срок возврата заемных средств. Если же такой срок не установлен либо установлен срок "до востребования", то п. 2 комментируемой статьи применяться не может. В этом случае должна применяться норма п. 1 ст. 810 ГК РФ. Соответственно, такой заем должен быть возвращен в течение 30 дней со дня предъявления заимодавцем требования об этом, если иное не предусмотрено договором.</a:t>
            </a:r>
          </a:p>
          <a:p>
            <a:r>
              <a:rPr lang="ru-RU" dirty="0"/>
              <a:t>В отличие от п. 2 ст. 811 ГК РФ, норма комментируемой статьи является диспозитивной и может быть изменена в договоре. Например, можно отменить право заимодавца требовать досрочного исполнения заемщиком его основных обязанностей.</a:t>
            </a:r>
          </a:p>
          <a:p>
            <a:endParaRPr lang="ru-RU" dirty="0"/>
          </a:p>
        </p:txBody>
      </p:sp>
    </p:spTree>
    <p:extLst>
      <p:ext uri="{BB962C8B-B14F-4D97-AF65-F5344CB8AC3E}">
        <p14:creationId xmlns:p14="http://schemas.microsoft.com/office/powerpoint/2010/main" val="1725988387"/>
      </p:ext>
    </p:extLst>
  </p:cSld>
  <p:clrMapOvr>
    <a:masterClrMapping/>
  </p:clrMapOvr>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47.  Заем и кредит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14400"/>
            <a:ext cx="9144000" cy="5943600"/>
          </a:xfrm>
        </p:spPr>
        <p:txBody>
          <a:bodyPr>
            <a:normAutofit fontScale="70000" lnSpcReduction="2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800" b="1" dirty="0">
                <a:solidFill>
                  <a:prstClr val="black">
                    <a:lumMod val="50000"/>
                    <a:lumOff val="50000"/>
                  </a:prstClr>
                </a:solidFill>
              </a:rPr>
              <a:t>ГК РФ Статья </a:t>
            </a:r>
            <a:r>
              <a:rPr lang="ru-RU" sz="2500" b="1" dirty="0"/>
              <a:t>814</a:t>
            </a:r>
            <a:endParaRPr lang="ru-RU" sz="2000" b="1" dirty="0"/>
          </a:p>
          <a:p>
            <a:pPr marL="0" lvl="0" indent="0" algn="ctr">
              <a:buNone/>
            </a:pPr>
            <a:endParaRPr lang="ru-RU" dirty="0"/>
          </a:p>
          <a:p>
            <a:r>
              <a:rPr lang="ru-RU" dirty="0"/>
              <a:t>Дело о нецелевом использовании </a:t>
            </a:r>
            <a:r>
              <a:rPr lang="ru-RU" dirty="0" smtClean="0"/>
              <a:t>средств</a:t>
            </a:r>
          </a:p>
          <a:p>
            <a:pPr mar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Заемщик получил деньги на строительство дома, но использовал их на покупку недвижимости</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заемщика виновным в умышленном нарушении условий договора и обязал его вернуть кредит с процентами, а также взыскал штраф за нецелевое использование средств</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algn="r"/>
            <a:r>
              <a:rPr lang="ru-RU" dirty="0"/>
              <a:t>Дело о неправомерном повышении процентных </a:t>
            </a:r>
            <a:r>
              <a:rPr lang="ru-RU" dirty="0" smtClean="0"/>
              <a:t>ставок</a:t>
            </a:r>
          </a:p>
          <a:p>
            <a:pPr marL="0" indent="0" algn="r">
              <a:buNone/>
            </a:pPr>
            <a:r>
              <a:rPr lang="ru-RU" dirty="0" smtClean="0"/>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indent="0" algn="r">
              <a:buNone/>
            </a:pPr>
            <a:r>
              <a:rPr lang="ru-RU" dirty="0"/>
              <a:t>Заимодавец умышленно повысил процентные ставки по целевому займу, не уведомив заемщика о том, что это возможно по условиям договора</a:t>
            </a:r>
            <a:r>
              <a:rPr lang="ru-RU" dirty="0" smtClean="0"/>
              <a:t>.</a:t>
            </a:r>
          </a:p>
          <a:p>
            <a:pPr mar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заимодавца  виновным  в  умышленном  нарушении  условий  договора  и  обязал  его  вернуть  заемщику  неправомерно  взысканные  проценты.</a:t>
            </a:r>
          </a:p>
        </p:txBody>
      </p:sp>
    </p:spTree>
    <p:extLst>
      <p:ext uri="{BB962C8B-B14F-4D97-AF65-F5344CB8AC3E}">
        <p14:creationId xmlns:p14="http://schemas.microsoft.com/office/powerpoint/2010/main" val="3869446550"/>
      </p:ext>
    </p:extLst>
  </p:cSld>
  <p:clrMapOvr>
    <a:masterClrMapping/>
  </p:clrMapOvr>
</p:sld>
</file>

<file path=ppt/slides/slide3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2400" dirty="0">
                <a:effectLst>
                  <a:outerShdw blurRad="38100" dist="38100" dir="2700000" algn="tl">
                    <a:srgbClr val="000000">
                      <a:alpha val="43137"/>
                    </a:srgbClr>
                  </a:outerShdw>
                </a:effectLst>
              </a:rPr>
              <a:t>48.  Финансирование под уступку денежного требования</a:t>
            </a:r>
            <a:br>
              <a:rPr lang="ru-RU" sz="2400" dirty="0">
                <a:effectLst>
                  <a:outerShdw blurRad="38100" dist="38100" dir="2700000" algn="tl">
                    <a:srgbClr val="000000">
                      <a:alpha val="43137"/>
                    </a:srgbClr>
                  </a:outerShdw>
                </a:effectLst>
              </a:rPr>
            </a:br>
            <a:endParaRPr lang="ru-RU" sz="24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dirty="0">
                <a:solidFill>
                  <a:prstClr val="black">
                    <a:lumMod val="50000"/>
                    <a:lumOff val="50000"/>
                  </a:prstClr>
                </a:solidFill>
              </a:rPr>
              <a:t>Объект: сфера договора </a:t>
            </a:r>
            <a:r>
              <a:rPr lang="ru-RU" dirty="0"/>
              <a:t>финансирования под уступку денежного </a:t>
            </a:r>
            <a:r>
              <a:rPr lang="ru-RU" dirty="0" smtClean="0"/>
              <a:t>требования</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финансирования под уступку денежного требования (договору факторинга) одна сторона (клиент) обязуется уступить другой стороне - финансовому агенту (фактору) денежные требования к третьему лицу (должнику) и оплатить оказанные услуги, а финансовый агент (фактор) обязуется совершить не менее двух следующих действий, связанных с денежными требованиями, являющимися предметом уступки:</a:t>
            </a:r>
          </a:p>
          <a:p>
            <a:pPr marL="0" indent="0">
              <a:buNone/>
            </a:pPr>
            <a:r>
              <a:rPr lang="ru-RU" dirty="0"/>
              <a:t>1) передавать клиенту денежные средства в счет денежных требований, в том числе в виде займа или предварительного платежа (аванса);</a:t>
            </a:r>
          </a:p>
          <a:p>
            <a:pPr marL="0" indent="0">
              <a:buNone/>
            </a:pPr>
            <a:r>
              <a:rPr lang="ru-RU" dirty="0"/>
              <a:t>2) осуществлять учет денежных требований клиента к третьим лицам (должникам);</a:t>
            </a:r>
          </a:p>
          <a:p>
            <a:pPr marL="0" indent="0">
              <a:buNone/>
            </a:pPr>
            <a:r>
              <a:rPr lang="ru-RU" dirty="0"/>
              <a:t>3) осуществлять права по денежным требованиям клиента, в том числе предъявлять должникам денежные требования к оплате, получать платежи от должников и производить расчеты, связанные с денежными требованиями;</a:t>
            </a:r>
          </a:p>
          <a:p>
            <a:pPr marL="0" indent="0">
              <a:buNone/>
            </a:pPr>
            <a:r>
              <a:rPr lang="ru-RU" dirty="0"/>
              <a:t>4) осуществлять права по договорам об обеспечении исполнения обязательств должников</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Физическое лицо, Юридическое </a:t>
            </a:r>
            <a:r>
              <a:rPr lang="ru-RU" dirty="0" smtClean="0"/>
              <a:t>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денежные </a:t>
            </a:r>
            <a:r>
              <a:rPr lang="ru-RU" dirty="0" smtClean="0"/>
              <a:t>средства</a:t>
            </a:r>
            <a:endParaRPr lang="ru-RU" dirty="0"/>
          </a:p>
        </p:txBody>
      </p:sp>
    </p:spTree>
    <p:extLst>
      <p:ext uri="{BB962C8B-B14F-4D97-AF65-F5344CB8AC3E}">
        <p14:creationId xmlns:p14="http://schemas.microsoft.com/office/powerpoint/2010/main" val="121384885"/>
      </p:ext>
    </p:extLst>
  </p:cSld>
  <p:clrMapOvr>
    <a:masterClrMapping/>
  </p:clrMapOvr>
</p:sld>
</file>

<file path=ppt/slides/slide3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2400" dirty="0">
                <a:solidFill>
                  <a:srgbClr val="323232"/>
                </a:solidFill>
                <a:effectLst>
                  <a:outerShdw blurRad="38100" dist="38100" dir="2700000" algn="tl">
                    <a:srgbClr val="000000">
                      <a:alpha val="43137"/>
                    </a:srgbClr>
                  </a:outerShdw>
                </a:effectLst>
              </a:rPr>
              <a:t>48.  Финансирование под уступку денежного требования</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lvl="0"/>
            <a:r>
              <a:rPr lang="ru-RU" sz="2800" dirty="0">
                <a:solidFill>
                  <a:prstClr val="black">
                    <a:lumMod val="50000"/>
                    <a:lumOff val="50000"/>
                  </a:prstClr>
                </a:solidFill>
              </a:rPr>
              <a:t>Объект: </a:t>
            </a:r>
          </a:p>
          <a:p>
            <a:pPr marL="0" lvl="0" indent="0">
              <a:buNone/>
            </a:pPr>
            <a:r>
              <a:rPr lang="ru-RU" dirty="0">
                <a:solidFill>
                  <a:prstClr val="black">
                    <a:lumMod val="50000"/>
                    <a:lumOff val="50000"/>
                  </a:prstClr>
                </a:solidFill>
              </a:rPr>
              <a:t>Объектом является сфера договора </a:t>
            </a:r>
            <a:r>
              <a:rPr lang="ru-RU" dirty="0"/>
              <a:t>финансирования под уступку денежного требования</a:t>
            </a:r>
          </a:p>
          <a:p>
            <a:pPr marL="0" lvl="0" indent="0">
              <a:buNone/>
            </a:pPr>
            <a:endParaRPr lang="ru-RU" sz="16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sz="2800" dirty="0"/>
          </a:p>
          <a:p>
            <a:pPr marL="0" indent="0">
              <a:buNone/>
            </a:pPr>
            <a:r>
              <a:rPr lang="ru-RU" dirty="0"/>
              <a:t>Обязательства финансового агента (фактора) по договору факторинга могут включать ведение для клиента бухгалтерского учета, а также предоставление клиенту иных услуг, связанных с денежными требованиями, являющимися предметом уступки</a:t>
            </a:r>
            <a:r>
              <a:rPr lang="ru-RU" dirty="0" smtClean="0"/>
              <a:t>.</a:t>
            </a:r>
          </a:p>
          <a:p>
            <a:pPr marL="0" indent="0">
              <a:buNone/>
            </a:pPr>
            <a:r>
              <a:rPr lang="ru-RU" dirty="0"/>
              <a:t>Если в силу договора факторинга финансовый агент (фактор) несет обязанности по оплате цены приобретенных им денежных требований, по предоставлению клиенту займа (кредита) или по оказанию клиенту услуг, к отношениям сторон по договору факторинга применяются правила соответственно о купле-продаже, займе (кредите), возмездном оказании услуг постольку, поскольку это не противоречит положениям настоящей главы и существу отношений по договору факторинга</a:t>
            </a:r>
            <a:r>
              <a:rPr lang="ru-RU" dirty="0" smtClean="0"/>
              <a:t>.</a:t>
            </a:r>
          </a:p>
          <a:p>
            <a:pPr marL="0" indent="0">
              <a:buNone/>
            </a:pPr>
            <a:r>
              <a:rPr lang="ru-RU" dirty="0"/>
              <a:t>Предметом уступки по договору факторинга могут быть денежное требование или денежные требования:</a:t>
            </a:r>
          </a:p>
          <a:p>
            <a:pPr marL="0" indent="0">
              <a:buNone/>
            </a:pPr>
            <a:r>
              <a:rPr lang="ru-RU" dirty="0"/>
              <a:t>1) по существующему обязательству, в том числе по обязательству, возникшему из заключенного договора, срок платежа по которому наступил либо не наступил (существующее требование);</a:t>
            </a:r>
          </a:p>
          <a:p>
            <a:pPr marL="0" indent="0">
              <a:buNone/>
            </a:pPr>
            <a:r>
              <a:rPr lang="ru-RU" dirty="0"/>
              <a:t>2) по обязательству, которое возникнет в будущем, в том числе из договора, который будет заключен в будущем (будущее требование</a:t>
            </a:r>
            <a:r>
              <a:rPr lang="ru-RU" dirty="0" smtClean="0"/>
              <a:t>)( ст.388.1).</a:t>
            </a:r>
          </a:p>
          <a:p>
            <a:pPr marL="0" indent="0">
              <a:buNone/>
            </a:pPr>
            <a:r>
              <a:rPr lang="ru-RU" dirty="0"/>
              <a:t>В качестве финансового агента договоры факторинга могут заключать коммерческие организации</a:t>
            </a:r>
            <a:r>
              <a:rPr lang="ru-RU" dirty="0" smtClean="0"/>
              <a:t>.</a:t>
            </a:r>
          </a:p>
          <a:p>
            <a:pPr marL="0" indent="0">
              <a:buNone/>
            </a:pPr>
            <a:r>
              <a:rPr lang="ru-RU" dirty="0"/>
              <a:t>Если договором факторинга не предусмотрено иное, клиент несет перед финансовым агентом ответственность за недействительность денежного требования, являющегося предметом уступки</a:t>
            </a:r>
            <a:r>
              <a:rPr lang="ru-RU" dirty="0" smtClean="0"/>
              <a:t>.</a:t>
            </a:r>
          </a:p>
          <a:p>
            <a:pPr marL="0" indent="0">
              <a:buNone/>
            </a:pPr>
            <a:r>
              <a:rPr lang="ru-RU" dirty="0"/>
              <a:t>Если уступка денежного требования финансовому агенту (фактору) осуществлена в целях приобретения им указанного требования, последующая уступка денежного требования финансовым агентом (фактором) допускается, если договором факторинга не предусмотрено иное</a:t>
            </a:r>
            <a:r>
              <a:rPr lang="ru-RU" dirty="0" smtClean="0"/>
              <a:t>.</a:t>
            </a:r>
          </a:p>
          <a:p>
            <a:pPr marL="0" indent="0">
              <a:buNone/>
            </a:pPr>
            <a:r>
              <a:rPr lang="ru-RU" dirty="0"/>
              <a:t>Если уступка денежного требования финансовому агенту (фактору) осуществлена в целях обеспечения исполнения обязательства клиента перед финансовым агентом (фактором) или в целях оказания финансовым агентом (фактором) клиенту услуг, связанных с денежными требованиями, являющимися предметом уступки, последующая уступка денежного требования финансовым агентом (фактором) не допускается, если договором факторинга не предусмотрено иное.</a:t>
            </a:r>
          </a:p>
        </p:txBody>
      </p:sp>
    </p:spTree>
    <p:extLst>
      <p:ext uri="{BB962C8B-B14F-4D97-AF65-F5344CB8AC3E}">
        <p14:creationId xmlns:p14="http://schemas.microsoft.com/office/powerpoint/2010/main" val="998783794"/>
      </p:ext>
    </p:extLst>
  </p:cSld>
  <p:clrMapOvr>
    <a:masterClrMapping/>
  </p:clrMapOvr>
</p:sld>
</file>

<file path=ppt/slides/slide3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2400" dirty="0">
                <a:solidFill>
                  <a:srgbClr val="323232"/>
                </a:solidFill>
                <a:effectLst>
                  <a:outerShdw blurRad="38100" dist="38100" dir="2700000" algn="tl">
                    <a:srgbClr val="000000">
                      <a:alpha val="43137"/>
                    </a:srgbClr>
                  </a:outerShdw>
                </a:effectLst>
              </a:rPr>
              <a:t>48.  Финансирование под уступку денежного требования</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sz="32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sz="2600" dirty="0" smtClean="0"/>
              <a:t>Клиент: </a:t>
            </a:r>
            <a:r>
              <a:rPr lang="ru-RU" sz="2600" dirty="0"/>
              <a:t>обязуется уступить другой стороне - финансовому агенту (фактору) денежные требования к третьему лицу (должнику) и оплатить оказанные </a:t>
            </a:r>
            <a:r>
              <a:rPr lang="ru-RU" sz="2600" dirty="0" smtClean="0"/>
              <a:t>услуги</a:t>
            </a:r>
          </a:p>
          <a:p>
            <a:pPr lvl="0">
              <a:buFont typeface="Courier New" pitchFamily="49" charset="0"/>
              <a:buChar char="o"/>
            </a:pPr>
            <a:r>
              <a:rPr lang="ru-RU" sz="2600" dirty="0" smtClean="0"/>
              <a:t>Фактор (</a:t>
            </a:r>
            <a:r>
              <a:rPr lang="ru-RU" sz="2600" dirty="0"/>
              <a:t>финансовый </a:t>
            </a:r>
            <a:r>
              <a:rPr lang="ru-RU" sz="2600" dirty="0" smtClean="0"/>
              <a:t>агент): </a:t>
            </a:r>
            <a:r>
              <a:rPr lang="ru-RU" sz="2600" dirty="0"/>
              <a:t>обязуется совершить не менее двух </a:t>
            </a:r>
            <a:r>
              <a:rPr lang="ru-RU" sz="2600" dirty="0" smtClean="0"/>
              <a:t>действий</a:t>
            </a:r>
            <a:r>
              <a:rPr lang="ru-RU" sz="2600" dirty="0"/>
              <a:t>, связанных с денежными требованиями, являющимися предметом </a:t>
            </a:r>
            <a:r>
              <a:rPr lang="ru-RU" sz="2600" dirty="0" smtClean="0"/>
              <a:t>уступки</a:t>
            </a:r>
          </a:p>
          <a:p>
            <a:pPr lvl="0">
              <a:buFont typeface="Courier New" pitchFamily="49" charset="0"/>
              <a:buChar char="o"/>
            </a:pPr>
            <a:r>
              <a:rPr lang="ru-RU" sz="2600" dirty="0" smtClean="0">
                <a:solidFill>
                  <a:prstClr val="black">
                    <a:lumMod val="50000"/>
                    <a:lumOff val="50000"/>
                  </a:prstClr>
                </a:solidFill>
              </a:rPr>
              <a:t>Должник (третье лицо)</a:t>
            </a:r>
            <a:r>
              <a:rPr lang="ru-RU" dirty="0"/>
              <a:t/>
            </a:r>
            <a:br>
              <a:rPr lang="ru-RU" dirty="0"/>
            </a:br>
            <a:endParaRPr lang="ru-RU" dirty="0"/>
          </a:p>
          <a:p>
            <a:pPr lvl="0">
              <a:buFont typeface="Courier New" pitchFamily="49" charset="0"/>
              <a:buChar char="o"/>
            </a:pPr>
            <a:endParaRPr lang="ru-RU" dirty="0"/>
          </a:p>
          <a:p>
            <a:r>
              <a:rPr lang="ru-RU" sz="3200" dirty="0">
                <a:solidFill>
                  <a:prstClr val="black">
                    <a:lumMod val="50000"/>
                    <a:lumOff val="50000"/>
                  </a:prstClr>
                </a:solidFill>
              </a:rPr>
              <a:t>Субъективная сторона:</a:t>
            </a:r>
          </a:p>
          <a:p>
            <a:pPr marL="0" lvl="0" indent="0">
              <a:buNone/>
            </a:pPr>
            <a:r>
              <a:rPr lang="ru-RU" dirty="0"/>
              <a:t>Умысел - Фактор (кредитор) осознанно нарушает условия договора факторинга, предвидя негативные последствия своих действий. </a:t>
            </a:r>
            <a:endParaRPr lang="ru-RU" dirty="0" smtClean="0"/>
          </a:p>
          <a:p>
            <a:pPr marL="0" lvl="0" indent="0">
              <a:buNone/>
            </a:pPr>
            <a:r>
              <a:rPr lang="ru-RU" i="1" dirty="0" smtClean="0"/>
              <a:t>Пример</a:t>
            </a:r>
            <a:r>
              <a:rPr lang="ru-RU" dirty="0"/>
              <a:t>: </a:t>
            </a:r>
          </a:p>
          <a:p>
            <a:pPr lvl="0">
              <a:buFont typeface="Courier New" pitchFamily="49" charset="0"/>
              <a:buChar char="o"/>
            </a:pPr>
            <a:r>
              <a:rPr lang="ru-RU" dirty="0"/>
              <a:t>Фактор умышленно скрывает </a:t>
            </a:r>
            <a:r>
              <a:rPr lang="ru-RU" dirty="0" smtClean="0"/>
              <a:t>важную </a:t>
            </a:r>
            <a:r>
              <a:rPr lang="ru-RU" dirty="0"/>
              <a:t>информацию о условиях договора, например, о высоких процентных ставках или скрытых комиссиях, что приводит к невыгодным условиям для заемщика. </a:t>
            </a:r>
            <a:endParaRPr lang="ru-RU" dirty="0" smtClean="0"/>
          </a:p>
          <a:p>
            <a:pPr marL="0" lvl="0" indent="0">
              <a:buNone/>
            </a:pPr>
            <a:r>
              <a:rPr lang="ru-RU" dirty="0" smtClean="0"/>
              <a:t>Неосторожность </a:t>
            </a:r>
            <a:r>
              <a:rPr lang="ru-RU" dirty="0"/>
              <a:t>- Фактор нарушает условия договора факторинга, не предвидя или не желая предвидеть негативные последствия своих действий. </a:t>
            </a:r>
            <a:endParaRPr lang="ru-RU" dirty="0" smtClean="0"/>
          </a:p>
          <a:p>
            <a:pPr marL="0" lvl="0" indent="0">
              <a:buNone/>
            </a:pPr>
            <a:r>
              <a:rPr lang="ru-RU" i="1" dirty="0" smtClean="0"/>
              <a:t>Пример</a:t>
            </a:r>
            <a:r>
              <a:rPr lang="ru-RU" dirty="0"/>
              <a:t>: </a:t>
            </a:r>
          </a:p>
          <a:p>
            <a:pPr lvl="0">
              <a:buFont typeface="Courier New" pitchFamily="49" charset="0"/>
              <a:buChar char="o"/>
            </a:pPr>
            <a:r>
              <a:rPr lang="ru-RU" dirty="0"/>
              <a:t>Фактор не проверяет платежеспособность заемщика достаточно тщательно, что приводит к невозможности возврата задолженности.</a:t>
            </a:r>
          </a:p>
        </p:txBody>
      </p:sp>
    </p:spTree>
    <p:extLst>
      <p:ext uri="{BB962C8B-B14F-4D97-AF65-F5344CB8AC3E}">
        <p14:creationId xmlns:p14="http://schemas.microsoft.com/office/powerpoint/2010/main" val="2116437382"/>
      </p:ext>
    </p:extLst>
  </p:cSld>
  <p:clrMapOvr>
    <a:masterClrMapping/>
  </p:clrMapOvr>
</p:sld>
</file>

<file path=ppt/slides/slide3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0"/>
            <a:ext cx="9036496" cy="1600200"/>
          </a:xfrm>
        </p:spPr>
        <p:txBody>
          <a:bodyPr/>
          <a:lstStyle/>
          <a:p>
            <a:r>
              <a:rPr lang="ru-RU" sz="2400" dirty="0">
                <a:solidFill>
                  <a:srgbClr val="323232"/>
                </a:solidFill>
                <a:effectLst>
                  <a:outerShdw blurRad="38100" dist="38100" dir="2700000" algn="tl">
                    <a:srgbClr val="000000">
                      <a:alpha val="43137"/>
                    </a:srgbClr>
                  </a:outerShdw>
                </a:effectLst>
              </a:rPr>
              <a:t>48.  Финансирование под уступку денежного требования</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Уступка права требования по договору займа </a:t>
            </a:r>
            <a:endParaRPr lang="ru-RU" dirty="0" smtClean="0"/>
          </a:p>
          <a:p>
            <a:pPr marL="0" indent="0">
              <a:buNone/>
            </a:pPr>
            <a:r>
              <a:rPr lang="ru-RU" u="sng" dirty="0" smtClean="0"/>
              <a:t>Суть </a:t>
            </a:r>
            <a:r>
              <a:rPr lang="ru-RU" u="sng" dirty="0"/>
              <a:t>спора: </a:t>
            </a:r>
          </a:p>
          <a:p>
            <a:pPr marL="0" indent="0">
              <a:buNone/>
            </a:pPr>
            <a:r>
              <a:rPr lang="ru-RU" dirty="0"/>
              <a:t>Компания А заключила договор займа с компанией В. Затем компания В уступила право требования по этому договору компании С. Компания А не признала уступку и продолжила требовать возврат займа у компании В.</a:t>
            </a:r>
            <a:endParaRPr lang="ru-RU" u="sng" dirty="0"/>
          </a:p>
          <a:p>
            <a:pPr marL="0" indent="0">
              <a:buNone/>
            </a:pPr>
            <a:r>
              <a:rPr lang="ru-RU" u="sng" dirty="0" smtClean="0"/>
              <a:t>Судебные </a:t>
            </a:r>
            <a:r>
              <a:rPr lang="ru-RU" u="sng" dirty="0"/>
              <a:t>решения:</a:t>
            </a:r>
          </a:p>
          <a:p>
            <a:pPr marL="0" indent="0">
              <a:buNone/>
            </a:pPr>
            <a:r>
              <a:rPr lang="ru-RU" dirty="0"/>
              <a:t>Суд признал уступку права требования действительной, посчитав, что она была оформлена надлежащим образом и не нарушает интересы компании А.</a:t>
            </a:r>
            <a:endParaRPr lang="ru-RU" u="sng" dirty="0"/>
          </a:p>
          <a:p>
            <a:pPr marL="0" indent="0">
              <a:buNone/>
            </a:pPr>
            <a:endParaRPr lang="ru-RU" u="sng" dirty="0" smtClean="0"/>
          </a:p>
          <a:p>
            <a:pPr marL="0" indent="0">
              <a:buNone/>
            </a:pPr>
            <a:endParaRPr lang="ru-RU" u="sng" dirty="0"/>
          </a:p>
          <a:p>
            <a:pPr algn="r"/>
            <a:r>
              <a:rPr lang="ru-RU" dirty="0"/>
              <a:t>Уступка права требования по договору поставки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Компания А поставила товары компании В. Компания В не оплатила поставку. Компания А уступила право требования по договору поставки компании С, которая в свою очередь предъявила иск к компании В о взыскании задолженности</a:t>
            </a:r>
            <a:r>
              <a:rPr lang="ru-RU" dirty="0" smtClean="0"/>
              <a:t>.</a:t>
            </a:r>
          </a:p>
          <a:p>
            <a:pPr marL="0" indent="0" algn="r">
              <a:buNone/>
            </a:pPr>
            <a:r>
              <a:rPr lang="ru-RU" dirty="0" smtClean="0"/>
              <a:t> </a:t>
            </a:r>
            <a:r>
              <a:rPr lang="ru-RU" u="sng" dirty="0"/>
              <a:t>Судебные решения: </a:t>
            </a:r>
          </a:p>
          <a:p>
            <a:pPr marL="0" indent="0" algn="r">
              <a:buNone/>
            </a:pPr>
            <a:r>
              <a:rPr lang="ru-RU" dirty="0"/>
              <a:t>Суд признал иск компании С правомерным, посчитав, что она правомерно уступила права требования по договору поставки.</a:t>
            </a:r>
          </a:p>
        </p:txBody>
      </p:sp>
    </p:spTree>
    <p:extLst>
      <p:ext uri="{BB962C8B-B14F-4D97-AF65-F5344CB8AC3E}">
        <p14:creationId xmlns:p14="http://schemas.microsoft.com/office/powerpoint/2010/main" val="18075060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2676"/>
            <a:ext cx="9144000" cy="1600200"/>
          </a:xfrm>
        </p:spPr>
        <p:txBody>
          <a:bodyPr/>
          <a:lstStyle/>
          <a:p>
            <a:pPr>
              <a:lnSpc>
                <a:spcPct val="150000"/>
              </a:lnSpc>
            </a:pPr>
            <a:r>
              <a:rPr lang="ru-RU" sz="2000" dirty="0">
                <a:solidFill>
                  <a:srgbClr val="323232"/>
                </a:solidFill>
                <a:effectLst>
                  <a:outerShdw blurRad="38100" dist="38100" dir="2700000" algn="tl">
                    <a:srgbClr val="000000">
                      <a:alpha val="43137"/>
                    </a:srgbClr>
                  </a:outerShdw>
                </a:effectLst>
              </a:rPr>
              <a:t>5.  Участие Российской Федерации, субъектов Российской Федерации, </a:t>
            </a:r>
            <a:br>
              <a:rPr lang="ru-RU" sz="2000" dirty="0">
                <a:solidFill>
                  <a:srgbClr val="323232"/>
                </a:solidFill>
                <a:effectLst>
                  <a:outerShdw blurRad="38100" dist="38100" dir="2700000" algn="tl">
                    <a:srgbClr val="000000">
                      <a:alpha val="43137"/>
                    </a:srgbClr>
                  </a:outerShdw>
                </a:effectLst>
              </a:rPr>
            </a:br>
            <a:r>
              <a:rPr lang="ru-RU" sz="2000" dirty="0">
                <a:solidFill>
                  <a:srgbClr val="323232"/>
                </a:solidFill>
                <a:effectLst>
                  <a:outerShdw blurRad="38100" dist="38100" dir="2700000" algn="tl">
                    <a:srgbClr val="000000">
                      <a:alpha val="43137"/>
                    </a:srgbClr>
                  </a:outerShdw>
                </a:effectLst>
              </a:rPr>
              <a:t>муниципальных образований в отношениях, регулируемых гражданским законодательством</a:t>
            </a:r>
            <a:endParaRPr lang="ru-RU" sz="2000" dirty="0"/>
          </a:p>
        </p:txBody>
      </p:sp>
      <p:sp>
        <p:nvSpPr>
          <p:cNvPr id="3" name="Объект 2"/>
          <p:cNvSpPr>
            <a:spLocks noGrp="1"/>
          </p:cNvSpPr>
          <p:nvPr>
            <p:ph idx="1"/>
          </p:nvPr>
        </p:nvSpPr>
        <p:spPr>
          <a:xfrm>
            <a:off x="0" y="1556792"/>
            <a:ext cx="9144000" cy="5184576"/>
          </a:xfrm>
        </p:spPr>
        <p:txBody>
          <a:bodyPr>
            <a:normAutofit fontScale="55000" lnSpcReduction="20000"/>
          </a:bodyPr>
          <a:lstStyle/>
          <a:p>
            <a:r>
              <a:rPr lang="ru-RU" sz="3300" dirty="0"/>
              <a:t>Субъекты</a:t>
            </a:r>
            <a:r>
              <a:rPr lang="ru-RU" dirty="0"/>
              <a:t>:</a:t>
            </a:r>
          </a:p>
          <a:p>
            <a:pPr>
              <a:buFont typeface="Courier New" pitchFamily="49" charset="0"/>
              <a:buChar char="o"/>
            </a:pPr>
            <a:r>
              <a:rPr lang="ru-RU" sz="2500" dirty="0"/>
              <a:t>Российская Федерация: владеет государственными предприятиями, заключает международные договоры, выступает в судах по делам, связанным с государственным имуществом. </a:t>
            </a:r>
          </a:p>
          <a:p>
            <a:pPr>
              <a:buFont typeface="Courier New" pitchFamily="49" charset="0"/>
              <a:buChar char="o"/>
            </a:pPr>
            <a:r>
              <a:rPr lang="ru-RU" sz="2500" dirty="0"/>
              <a:t> Субъект Российской Федерации: владеет собственностью, заключает договоры о поставке товаров для нужд населения, выступает в судах по делам, связанным с собственностью и местными потребностями. </a:t>
            </a:r>
          </a:p>
          <a:p>
            <a:pPr>
              <a:buFont typeface="Courier New" pitchFamily="49" charset="0"/>
              <a:buChar char="o"/>
            </a:pPr>
            <a:r>
              <a:rPr lang="ru-RU" sz="2500" dirty="0"/>
              <a:t> Муниципальное образование: владеет муниципальной собственностью, заключает договоры на оказание коммунальных услуг, выступает в судах по делам, связанным с местным самоуправлением и коммунальным хозяйством</a:t>
            </a:r>
            <a:r>
              <a:rPr lang="ru-RU" sz="2500" dirty="0" smtClean="0"/>
              <a:t>.</a:t>
            </a:r>
          </a:p>
          <a:p>
            <a:pPr>
              <a:buFont typeface="Courier New" pitchFamily="49" charset="0"/>
              <a:buChar char="o"/>
            </a:pPr>
            <a:endParaRPr lang="ru-RU" dirty="0"/>
          </a:p>
          <a:p>
            <a:r>
              <a:rPr lang="ru-RU" sz="3300" dirty="0" smtClean="0"/>
              <a:t>Субъективная сторона:</a:t>
            </a:r>
            <a:endParaRPr lang="ru-RU" sz="3300" dirty="0"/>
          </a:p>
          <a:p>
            <a:pPr marL="0" indent="0">
              <a:buNone/>
            </a:pPr>
            <a:r>
              <a:rPr lang="ru-RU" sz="2500" dirty="0"/>
              <a:t>Государственные органы несут ответственность за свои действия, независимо от наличия умысла или неосторожности. </a:t>
            </a:r>
          </a:p>
          <a:p>
            <a:pPr marL="0" indent="0">
              <a:buNone/>
            </a:pPr>
            <a:r>
              <a:rPr lang="ru-RU" sz="2500" dirty="0"/>
              <a:t>Однако, при установлении степени ответственности и мер ее применения могут учитываться обстоятельства, которые свидетельствуют о наличии или отсутствии умысла или неосторожности со стороны должностных лиц, действующих от имени государственных органов.</a:t>
            </a:r>
          </a:p>
          <a:p>
            <a:pPr marL="0" indent="0">
              <a:buNone/>
            </a:pPr>
            <a:endParaRPr lang="ru-RU" sz="2500" dirty="0"/>
          </a:p>
          <a:p>
            <a:pPr marL="0" indent="0">
              <a:buNone/>
            </a:pPr>
            <a:r>
              <a:rPr lang="ru-RU" sz="2500" i="1" dirty="0"/>
              <a:t>Пример</a:t>
            </a:r>
            <a:r>
              <a:rPr lang="ru-RU" sz="2500" dirty="0"/>
              <a:t>: </a:t>
            </a:r>
          </a:p>
          <a:p>
            <a:pPr marL="0" indent="0">
              <a:buNone/>
            </a:pPr>
            <a:r>
              <a:rPr lang="ru-RU" sz="2500" dirty="0"/>
              <a:t>Государственный орган заключил договор на поставку товаров, но не выполнил свои обязательства по оплате. В этом случае, государственный орган несет ответственность за нарушение договора, независимо от того, действовал ли он с умыслом или по неосторожности. Однако, при определении мер ответственности суд может учесть, были ли действия должностных лиц умышленными (например, они намеренно не хотели платить за товары), или же они действовали по неосторожности (например, не проверили бюджетные средства или не ознакомились с условиями договора).</a:t>
            </a:r>
          </a:p>
          <a:p>
            <a:pPr marL="0" indent="0">
              <a:buNone/>
            </a:pPr>
            <a:endParaRPr lang="ru-RU" dirty="0"/>
          </a:p>
        </p:txBody>
      </p:sp>
    </p:spTree>
    <p:extLst>
      <p:ext uri="{BB962C8B-B14F-4D97-AF65-F5344CB8AC3E}">
        <p14:creationId xmlns:p14="http://schemas.microsoft.com/office/powerpoint/2010/main" val="1249588463"/>
      </p:ext>
    </p:extLst>
  </p:cSld>
  <p:clrMapOvr>
    <a:masterClrMapping/>
  </p:clrMapOvr>
</p:sld>
</file>

<file path=ppt/slides/slide3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2400" dirty="0">
                <a:solidFill>
                  <a:srgbClr val="323232"/>
                </a:solidFill>
                <a:effectLst>
                  <a:outerShdw blurRad="38100" dist="38100" dir="2700000" algn="tl">
                    <a:srgbClr val="000000">
                      <a:alpha val="43137"/>
                    </a:srgbClr>
                  </a:outerShdw>
                </a:effectLst>
              </a:rPr>
              <a:t>48.  Финансирование под уступку денежного требования</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buNone/>
            </a:pPr>
            <a:r>
              <a:rPr lang="ru-RU" sz="2500" b="1" dirty="0"/>
              <a:t>ГК РФ Статья 827. Ответственность клиента перед финансовым агентом </a:t>
            </a:r>
            <a:endParaRPr lang="ru-RU" sz="2500" b="1" dirty="0" smtClean="0"/>
          </a:p>
          <a:p>
            <a:r>
              <a:rPr lang="ru-RU" dirty="0" smtClean="0"/>
              <a:t>Объект</a:t>
            </a:r>
            <a:r>
              <a:rPr lang="ru-RU" dirty="0"/>
              <a:t>: Сфера </a:t>
            </a:r>
            <a:r>
              <a:rPr lang="ru-RU" dirty="0" smtClean="0"/>
              <a:t>ответственности клиента </a:t>
            </a:r>
            <a:r>
              <a:rPr lang="ru-RU" dirty="0"/>
              <a:t>перед финансовым агентом </a:t>
            </a:r>
            <a:endParaRPr lang="ru-RU" dirty="0" smtClean="0"/>
          </a:p>
          <a:p>
            <a:r>
              <a:rPr lang="ru-RU" dirty="0" smtClean="0"/>
              <a:t>Объективная </a:t>
            </a:r>
            <a:r>
              <a:rPr lang="ru-RU" dirty="0"/>
              <a:t>сторона: </a:t>
            </a:r>
          </a:p>
          <a:p>
            <a:pPr marL="0" indent="0">
              <a:buNone/>
            </a:pPr>
            <a:r>
              <a:rPr lang="ru-RU" dirty="0"/>
              <a:t>Если договором факторинга не предусмотрено иное, клиент несет перед финансовым агентом ответственность за недействительность денежного требования, являющегося предметом уступки</a:t>
            </a:r>
            <a:r>
              <a:rPr lang="ru-RU" dirty="0" smtClean="0"/>
              <a:t>.</a:t>
            </a:r>
          </a:p>
          <a:p>
            <a:pPr marL="0" indent="0">
              <a:buNone/>
            </a:pPr>
            <a:r>
              <a:rPr lang="ru-RU" dirty="0"/>
              <a:t>Клиент не отвечает за неисполнение или ненадлежащее исполнение должником требования, являющегося предметом уступки, в случае предъявления его финансовым агентом к исполнению, если иное не предусмотрено договором между клиентом и финансовым агентом.</a:t>
            </a:r>
            <a:endParaRPr lang="ru-RU" dirty="0" smtClean="0"/>
          </a:p>
          <a:p>
            <a:r>
              <a:rPr lang="ru-RU" dirty="0" smtClean="0"/>
              <a:t>Субъект</a:t>
            </a:r>
            <a:r>
              <a:rPr lang="ru-RU" dirty="0"/>
              <a:t>: </a:t>
            </a:r>
          </a:p>
          <a:p>
            <a:pPr lvl="0">
              <a:buFont typeface="Courier New" pitchFamily="49" charset="0"/>
              <a:buChar char="o"/>
            </a:pPr>
            <a:r>
              <a:rPr lang="ru-RU" dirty="0" smtClean="0"/>
              <a:t>Клиент</a:t>
            </a:r>
          </a:p>
          <a:p>
            <a:pPr lvl="0">
              <a:buFont typeface="Courier New" pitchFamily="49" charset="0"/>
              <a:buChar char="o"/>
            </a:pPr>
            <a:r>
              <a:rPr lang="ru-RU" dirty="0" smtClean="0"/>
              <a:t>Финансовый агент</a:t>
            </a:r>
            <a:endParaRPr lang="ru-RU" dirty="0"/>
          </a:p>
          <a:p>
            <a:r>
              <a:rPr lang="ru-RU" dirty="0"/>
              <a:t>Субъективная сторона:</a:t>
            </a:r>
          </a:p>
          <a:p>
            <a:pPr marL="0" indent="0">
              <a:buNone/>
            </a:pPr>
            <a:r>
              <a:rPr lang="ru-RU" dirty="0"/>
              <a:t>Умысел</a:t>
            </a:r>
          </a:p>
          <a:p>
            <a:pPr marL="0" indent="0">
              <a:buNone/>
            </a:pPr>
            <a:r>
              <a:rPr lang="ru-RU" dirty="0"/>
              <a:t>Пример:</a:t>
            </a:r>
          </a:p>
          <a:p>
            <a:pPr>
              <a:buFont typeface="Courier New" pitchFamily="49" charset="0"/>
              <a:buChar char="o"/>
            </a:pPr>
            <a:r>
              <a:rPr lang="ru-RU" dirty="0"/>
              <a:t>Намеренный </a:t>
            </a:r>
            <a:r>
              <a:rPr lang="ru-RU" dirty="0" smtClean="0"/>
              <a:t>обман</a:t>
            </a:r>
          </a:p>
          <a:p>
            <a:pPr>
              <a:buFont typeface="Courier New" pitchFamily="49" charset="0"/>
              <a:buChar char="o"/>
            </a:pPr>
            <a:r>
              <a:rPr lang="ru-RU" dirty="0"/>
              <a:t>Злоупотребление условиями </a:t>
            </a:r>
            <a:r>
              <a:rPr lang="ru-RU" dirty="0" smtClean="0"/>
              <a:t>договора</a:t>
            </a:r>
          </a:p>
          <a:p>
            <a:pPr>
              <a:buFont typeface="Courier New" pitchFamily="49" charset="0"/>
              <a:buChar char="o"/>
            </a:pPr>
            <a:r>
              <a:rPr lang="ru-RU" dirty="0"/>
              <a:t>Незаконные </a:t>
            </a:r>
            <a:r>
              <a:rPr lang="ru-RU" dirty="0" smtClean="0"/>
              <a:t>действия</a:t>
            </a:r>
          </a:p>
          <a:p>
            <a:pPr>
              <a:buFont typeface="Courier New" pitchFamily="49" charset="0"/>
              <a:buChar char="o"/>
            </a:pPr>
            <a:r>
              <a:rPr lang="ru-RU" dirty="0"/>
              <a:t>Намеренное невыполнение обязательств</a:t>
            </a:r>
          </a:p>
          <a:p>
            <a:pPr marL="0" indent="0">
              <a:buNone/>
            </a:pPr>
            <a:r>
              <a:rPr lang="ru-RU" dirty="0"/>
              <a:t>Неосторожность </a:t>
            </a:r>
          </a:p>
          <a:p>
            <a:pPr marL="0" indent="0">
              <a:buNone/>
            </a:pPr>
            <a:r>
              <a:rPr lang="ru-RU" dirty="0"/>
              <a:t>Пример:</a:t>
            </a:r>
          </a:p>
          <a:p>
            <a:pPr>
              <a:buFont typeface="Courier New" pitchFamily="49" charset="0"/>
              <a:buChar char="o"/>
            </a:pPr>
            <a:r>
              <a:rPr lang="ru-RU" dirty="0" smtClean="0"/>
              <a:t>Небрежность</a:t>
            </a:r>
          </a:p>
          <a:p>
            <a:pPr>
              <a:buFont typeface="Courier New" pitchFamily="49" charset="0"/>
              <a:buChar char="o"/>
            </a:pPr>
            <a:r>
              <a:rPr lang="ru-RU" dirty="0"/>
              <a:t>Ошибка в оценке </a:t>
            </a:r>
            <a:r>
              <a:rPr lang="ru-RU" dirty="0" smtClean="0"/>
              <a:t>ситуации</a:t>
            </a:r>
          </a:p>
          <a:p>
            <a:pPr>
              <a:buFont typeface="Courier New" pitchFamily="49" charset="0"/>
              <a:buChar char="o"/>
            </a:pPr>
            <a:r>
              <a:rPr lang="ru-RU" dirty="0" err="1"/>
              <a:t>Непредвидение</a:t>
            </a:r>
            <a:r>
              <a:rPr lang="ru-RU" dirty="0"/>
              <a:t> рисков</a:t>
            </a:r>
          </a:p>
          <a:p>
            <a:r>
              <a:rPr lang="ru-RU" dirty="0"/>
              <a:t>Предмет: денежные средства</a:t>
            </a:r>
          </a:p>
          <a:p>
            <a:endParaRPr lang="ru-RU" dirty="0"/>
          </a:p>
        </p:txBody>
      </p:sp>
    </p:spTree>
    <p:extLst>
      <p:ext uri="{BB962C8B-B14F-4D97-AF65-F5344CB8AC3E}">
        <p14:creationId xmlns:p14="http://schemas.microsoft.com/office/powerpoint/2010/main" val="898159071"/>
      </p:ext>
    </p:extLst>
  </p:cSld>
  <p:clrMapOvr>
    <a:masterClrMapping/>
  </p:clrMapOvr>
</p:sld>
</file>

<file path=ppt/slides/slide3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2400" dirty="0">
                <a:solidFill>
                  <a:srgbClr val="323232"/>
                </a:solidFill>
                <a:effectLst>
                  <a:outerShdw blurRad="38100" dist="38100" dir="2700000" algn="tl">
                    <a:srgbClr val="000000">
                      <a:alpha val="43137"/>
                    </a:srgbClr>
                  </a:outerShdw>
                </a:effectLst>
              </a:rPr>
              <a:t>48.  Финансирование под уступку денежного требования</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92500" lnSpcReduction="20000"/>
          </a:bodyPr>
          <a:lstStyle/>
          <a:p>
            <a:pPr marL="0" indent="0">
              <a:buNone/>
            </a:pPr>
            <a:r>
              <a:rPr lang="ru-RU" b="1" dirty="0"/>
              <a:t>ГК РФ Статья 827. Ответственность клиента перед финансовым </a:t>
            </a:r>
            <a:r>
              <a:rPr lang="ru-RU" b="1" dirty="0" smtClean="0"/>
              <a:t>агентом</a:t>
            </a:r>
          </a:p>
          <a:p>
            <a:r>
              <a:rPr lang="ru-RU" dirty="0"/>
              <a:t>Ответственность клиента (первоначального кредитора) перед финансовым агентом (новым кредитором), предусмотренная в п. п. 1 и 3 комментируемой статьи, носит диспозитивный характер, т.к. договором финансирования под уступку денежного требования могут быть предусмотрены иные правила распределения рисков между сторонами договора.</a:t>
            </a:r>
          </a:p>
          <a:p>
            <a:r>
              <a:rPr lang="ru-RU" dirty="0"/>
              <a:t>Клиент (первоначальный кредитор) несет ответственность перед финансовым агентом (новым кредитором) за действительность денежного требования, которое является предметом уступки. Следовательно, право клиента (первоначального кредитора) на уступку денежного требования предполагает, что денежное требование реально существует и принадлежит клиенту (первоначальному кредитору), основано на действительной сделке и не относится к тем правам, переход которых не допускается в силу закона, и клиентом (первоначальным кредитором) при этом соблюдены все условия допустимости уступки права требования.</a:t>
            </a:r>
          </a:p>
          <a:p>
            <a:endParaRPr lang="ru-RU" dirty="0"/>
          </a:p>
        </p:txBody>
      </p:sp>
    </p:spTree>
    <p:extLst>
      <p:ext uri="{BB962C8B-B14F-4D97-AF65-F5344CB8AC3E}">
        <p14:creationId xmlns:p14="http://schemas.microsoft.com/office/powerpoint/2010/main" val="413097279"/>
      </p:ext>
    </p:extLst>
  </p:cSld>
  <p:clrMapOvr>
    <a:masterClrMapping/>
  </p:clrMapOvr>
</p:sld>
</file>

<file path=ppt/slides/slide3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2400" dirty="0">
                <a:solidFill>
                  <a:srgbClr val="323232"/>
                </a:solidFill>
                <a:effectLst>
                  <a:outerShdw blurRad="38100" dist="38100" dir="2700000" algn="tl">
                    <a:srgbClr val="000000">
                      <a:alpha val="43137"/>
                    </a:srgbClr>
                  </a:outerShdw>
                </a:effectLst>
              </a:rPr>
              <a:t>48.  Финансирование под уступку денежного требования</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85000" lnSpcReduction="10000"/>
          </a:bodyPr>
          <a:lstStyle/>
          <a:p>
            <a:pPr marL="0" lvl="0" indent="0" algn="ctr">
              <a:buNone/>
            </a:pPr>
            <a:r>
              <a:rPr lang="ru-RU" sz="2000" i="1" u="sng" dirty="0">
                <a:solidFill>
                  <a:prstClr val="black">
                    <a:lumMod val="50000"/>
                    <a:lumOff val="50000"/>
                  </a:prstClr>
                </a:solidFill>
              </a:rPr>
              <a:t>Судебная практика</a:t>
            </a:r>
          </a:p>
          <a:p>
            <a:pPr marL="0" lvl="0" indent="0" algn="ctr">
              <a:buNone/>
            </a:pPr>
            <a:r>
              <a:rPr lang="ru-RU" sz="2000" b="1" dirty="0">
                <a:solidFill>
                  <a:prstClr val="black">
                    <a:lumMod val="50000"/>
                    <a:lumOff val="50000"/>
                  </a:prstClr>
                </a:solidFill>
              </a:rPr>
              <a:t>ГК РФ Статья </a:t>
            </a:r>
            <a:r>
              <a:rPr lang="ru-RU" sz="1800" b="1" dirty="0">
                <a:solidFill>
                  <a:prstClr val="black">
                    <a:lumMod val="50000"/>
                    <a:lumOff val="50000"/>
                  </a:prstClr>
                </a:solidFill>
              </a:rPr>
              <a:t>827</a:t>
            </a:r>
            <a:endParaRPr lang="ru-RU" sz="1400" b="1" dirty="0">
              <a:solidFill>
                <a:prstClr val="black">
                  <a:lumMod val="50000"/>
                  <a:lumOff val="50000"/>
                </a:prstClr>
              </a:solidFill>
            </a:endParaRPr>
          </a:p>
          <a:p>
            <a:pPr marL="0" lvl="0" indent="0" algn="ctr">
              <a:buNone/>
            </a:pPr>
            <a:endParaRPr lang="ru-RU" sz="1700" dirty="0">
              <a:solidFill>
                <a:prstClr val="black">
                  <a:lumMod val="50000"/>
                  <a:lumOff val="50000"/>
                </a:prstClr>
              </a:solidFill>
            </a:endParaRPr>
          </a:p>
          <a:p>
            <a:pPr lvl="0"/>
            <a:r>
              <a:rPr lang="ru-RU" sz="1800" dirty="0"/>
              <a:t>Неисполнение обязательств по оплате </a:t>
            </a:r>
            <a:endParaRPr lang="ru-RU" sz="1800" dirty="0" smtClean="0"/>
          </a:p>
          <a:p>
            <a:pPr marL="0" lvl="0" indent="0">
              <a:buNone/>
            </a:pPr>
            <a:r>
              <a:rPr lang="ru-RU" sz="1700" u="sng" dirty="0" smtClean="0">
                <a:solidFill>
                  <a:prstClr val="black">
                    <a:lumMod val="50000"/>
                    <a:lumOff val="50000"/>
                  </a:prstClr>
                </a:solidFill>
              </a:rPr>
              <a:t>Суть </a:t>
            </a:r>
            <a:r>
              <a:rPr lang="ru-RU" sz="1700" u="sng" dirty="0">
                <a:solidFill>
                  <a:prstClr val="black">
                    <a:lumMod val="50000"/>
                    <a:lumOff val="50000"/>
                  </a:prstClr>
                </a:solidFill>
              </a:rPr>
              <a:t>спора: </a:t>
            </a:r>
          </a:p>
          <a:p>
            <a:pPr marL="0" lvl="0" indent="0">
              <a:buNone/>
            </a:pPr>
            <a:r>
              <a:rPr lang="ru-RU" sz="1800" dirty="0"/>
              <a:t>Клиент (физическое лицо) заключил договор с финансовым агентом (ООО "Финансовый консультант") на оказание услуг по подбору ипотечного кредита. После оказания услуг агент выставил счет, но клиент отказался платить, мотивируя это тем, что условия кредита не соответствовали его ожиданиям. </a:t>
            </a:r>
            <a:endParaRPr lang="ru-RU" sz="1800" dirty="0" smtClean="0"/>
          </a:p>
          <a:p>
            <a:pPr marL="0" lvl="0" indent="0">
              <a:buNone/>
            </a:pPr>
            <a:r>
              <a:rPr lang="ru-RU" sz="1700" u="sng" dirty="0" smtClean="0">
                <a:solidFill>
                  <a:prstClr val="black">
                    <a:lumMod val="50000"/>
                    <a:lumOff val="50000"/>
                  </a:prstClr>
                </a:solidFill>
              </a:rPr>
              <a:t>Судебные </a:t>
            </a:r>
            <a:r>
              <a:rPr lang="ru-RU" sz="1700" u="sng" dirty="0">
                <a:solidFill>
                  <a:prstClr val="black">
                    <a:lumMod val="50000"/>
                    <a:lumOff val="50000"/>
                  </a:prstClr>
                </a:solidFill>
              </a:rPr>
              <a:t>решения: </a:t>
            </a:r>
          </a:p>
          <a:p>
            <a:pPr marL="0" lvl="0" indent="0">
              <a:buNone/>
            </a:pPr>
            <a:r>
              <a:rPr lang="ru-RU" sz="1800" dirty="0"/>
              <a:t>Суд признал клиента ответственным за неисполнение обязательств по договору, поскольку услуги были оказаны в соответствии с условиями договора, а клиент не представил доказательств ненадлежащего оказания услуг. Суд обязал клиента оплатить услуги агента</a:t>
            </a:r>
            <a:r>
              <a:rPr lang="ru-RU" sz="1800" dirty="0" smtClean="0"/>
              <a:t>.</a:t>
            </a:r>
          </a:p>
          <a:p>
            <a:pPr marL="0" lvl="0" indent="0">
              <a:buNone/>
            </a:pPr>
            <a:endParaRPr lang="ru-RU" sz="1700" dirty="0">
              <a:solidFill>
                <a:prstClr val="black">
                  <a:lumMod val="50000"/>
                  <a:lumOff val="50000"/>
                </a:prstClr>
              </a:solidFill>
            </a:endParaRPr>
          </a:p>
          <a:p>
            <a:pPr marL="0" lvl="0" indent="0">
              <a:buNone/>
            </a:pPr>
            <a:endParaRPr lang="ru-RU" sz="1700" dirty="0">
              <a:solidFill>
                <a:prstClr val="black">
                  <a:lumMod val="50000"/>
                  <a:lumOff val="50000"/>
                </a:prstClr>
              </a:solidFill>
            </a:endParaRPr>
          </a:p>
          <a:p>
            <a:pPr lvl="0" algn="r"/>
            <a:r>
              <a:rPr lang="ru-RU" sz="1800" dirty="0"/>
              <a:t>Нарушение условий </a:t>
            </a:r>
            <a:r>
              <a:rPr lang="ru-RU" sz="1800" dirty="0" smtClean="0"/>
              <a:t>договора</a:t>
            </a:r>
          </a:p>
          <a:p>
            <a:pPr marL="0" lvl="0" indent="0" algn="r">
              <a:buNone/>
            </a:pPr>
            <a:r>
              <a:rPr lang="ru-RU" sz="1700" dirty="0" smtClean="0">
                <a:solidFill>
                  <a:prstClr val="black">
                    <a:lumMod val="50000"/>
                    <a:lumOff val="50000"/>
                  </a:prstClr>
                </a:solidFill>
              </a:rPr>
              <a:t> </a:t>
            </a:r>
            <a:r>
              <a:rPr lang="ru-RU" sz="1700" u="sng" dirty="0">
                <a:solidFill>
                  <a:prstClr val="black">
                    <a:lumMod val="50000"/>
                    <a:lumOff val="50000"/>
                  </a:prstClr>
                </a:solidFill>
              </a:rPr>
              <a:t>Суть спора: </a:t>
            </a:r>
            <a:endParaRPr lang="ru-RU" sz="1700" dirty="0">
              <a:solidFill>
                <a:prstClr val="black">
                  <a:lumMod val="50000"/>
                  <a:lumOff val="50000"/>
                </a:prstClr>
              </a:solidFill>
            </a:endParaRPr>
          </a:p>
          <a:p>
            <a:pPr marL="0" lvl="0" indent="0" algn="r">
              <a:buNone/>
            </a:pPr>
            <a:r>
              <a:rPr lang="ru-RU" sz="1800" dirty="0"/>
              <a:t>Компания "А" заключила договор с финансовым агентом (ООО "Инвестиции") на оказание услуг по инвестированию денежных средств. В договоре было условие о конфиденциальности. Компания "А" передала финансовому агенту конфиденциальную информацию о своих планах, но впоследствии раскрыла ее конкурентам. </a:t>
            </a:r>
            <a:endParaRPr lang="ru-RU" sz="1800" dirty="0" smtClean="0"/>
          </a:p>
          <a:p>
            <a:pPr marL="0" lvl="0" indent="0" algn="r">
              <a:buNone/>
            </a:pPr>
            <a:r>
              <a:rPr lang="ru-RU" sz="1700" u="sng" dirty="0" smtClean="0">
                <a:solidFill>
                  <a:prstClr val="black">
                    <a:lumMod val="50000"/>
                    <a:lumOff val="50000"/>
                  </a:prstClr>
                </a:solidFill>
              </a:rPr>
              <a:t>Судебные </a:t>
            </a:r>
            <a:r>
              <a:rPr lang="ru-RU" sz="1700" u="sng" dirty="0">
                <a:solidFill>
                  <a:prstClr val="black">
                    <a:lumMod val="50000"/>
                    <a:lumOff val="50000"/>
                  </a:prstClr>
                </a:solidFill>
              </a:rPr>
              <a:t>решения: </a:t>
            </a:r>
          </a:p>
          <a:p>
            <a:pPr marL="0" lvl="0" indent="0" algn="r">
              <a:buNone/>
            </a:pPr>
            <a:r>
              <a:rPr lang="ru-RU" sz="1600" dirty="0"/>
              <a:t>Суд признал компанию "А" ответственной за нарушение условий договора и обязал ее возместить убытки финансовому агенту, связанные с ущербом репутации и потерей клиентов.</a:t>
            </a:r>
            <a:endParaRPr lang="ru-RU" dirty="0"/>
          </a:p>
        </p:txBody>
      </p:sp>
    </p:spTree>
    <p:extLst>
      <p:ext uri="{BB962C8B-B14F-4D97-AF65-F5344CB8AC3E}">
        <p14:creationId xmlns:p14="http://schemas.microsoft.com/office/powerpoint/2010/main" val="4569401"/>
      </p:ext>
    </p:extLst>
  </p:cSld>
  <p:clrMapOvr>
    <a:masterClrMapping/>
  </p:clrMapOvr>
</p:sld>
</file>

<file path=ppt/slides/slide3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t>49.  Банковский вклад</a:t>
            </a:r>
          </a:p>
        </p:txBody>
      </p:sp>
      <p:sp>
        <p:nvSpPr>
          <p:cNvPr id="3" name="Объект 2"/>
          <p:cNvSpPr>
            <a:spLocks noGrp="1"/>
          </p:cNvSpPr>
          <p:nvPr>
            <p:ph idx="1"/>
          </p:nvPr>
        </p:nvSpPr>
        <p:spPr>
          <a:xfrm>
            <a:off x="0" y="764704"/>
            <a:ext cx="9144000" cy="6093296"/>
          </a:xfrm>
        </p:spPr>
        <p:txBody>
          <a:bodyPr>
            <a:normAutofit fontScale="70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договора </a:t>
            </a:r>
            <a:r>
              <a:rPr lang="ru-RU" dirty="0"/>
              <a:t>банковского </a:t>
            </a:r>
            <a:r>
              <a:rPr lang="ru-RU" dirty="0" smtClean="0"/>
              <a:t>вклада</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банковского вклада (депозита) одна сторона (банк), принявшая поступившую от другой стороны (вкладчика) или поступившую для нее денежную сумму (вклад), обязуется возвратить сумму вклада и выплатить проценты на нее на условиях и в порядке, предусмотренных договором. Если иное не предусмотрено законом, по просьбе вкладчика-гражданина банк вместо выдачи вклада и процентов на него должен произвести перечисление денежных средств на указанный вкладчиком счет</a:t>
            </a:r>
            <a:r>
              <a:rPr lang="ru-RU" dirty="0" smtClean="0"/>
              <a:t>.</a:t>
            </a:r>
          </a:p>
          <a:p>
            <a:pPr marL="0" indent="0">
              <a:buNone/>
            </a:pPr>
            <a:r>
              <a:rPr lang="ru-RU" dirty="0"/>
              <a:t>Договор банковского вклада, в котором вкладчиком является гражданин, признается публичным договором </a:t>
            </a:r>
            <a:r>
              <a:rPr lang="ru-RU" dirty="0" smtClean="0"/>
              <a:t>(статья 426).</a:t>
            </a:r>
          </a:p>
          <a:p>
            <a:pPr marL="0" indent="0">
              <a:buNone/>
            </a:pPr>
            <a:r>
              <a:rPr lang="ru-RU" dirty="0"/>
              <a:t>К отношениям банка и вкладчика по счету, на который внесен вклад, применяются правила о договоре банковского счета </a:t>
            </a:r>
            <a:r>
              <a:rPr lang="ru-RU" dirty="0" smtClean="0"/>
              <a:t>(глава 45), </a:t>
            </a:r>
            <a:r>
              <a:rPr lang="ru-RU" dirty="0"/>
              <a:t>если иное не предусмотрено правилами настоящей главы или не вытекает из существа договора банковского вклада</a:t>
            </a:r>
            <a:r>
              <a:rPr lang="ru-RU" dirty="0" smtClean="0"/>
              <a:t>.</a:t>
            </a:r>
          </a:p>
          <a:p>
            <a:pPr marL="0" indent="0">
              <a:buNone/>
            </a:pPr>
            <a:r>
              <a:rPr lang="ru-RU" dirty="0"/>
              <a:t>Если иное не предусмотрено законом, юридические лица не вправе перечислять находящиеся во вкладах (депозитах) денежные средства другим лицам</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Физическое лицо, Юридическое </a:t>
            </a:r>
            <a:r>
              <a:rPr lang="ru-RU" dirty="0" smtClean="0"/>
              <a:t>лиц </a:t>
            </a:r>
            <a:endParaRPr lang="ru-RU" dirty="0"/>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денежные средства</a:t>
            </a:r>
          </a:p>
          <a:p>
            <a:endParaRPr lang="ru-RU" dirty="0"/>
          </a:p>
        </p:txBody>
      </p:sp>
    </p:spTree>
    <p:extLst>
      <p:ext uri="{BB962C8B-B14F-4D97-AF65-F5344CB8AC3E}">
        <p14:creationId xmlns:p14="http://schemas.microsoft.com/office/powerpoint/2010/main" val="1544684209"/>
      </p:ext>
    </p:extLst>
  </p:cSld>
  <p:clrMapOvr>
    <a:masterClrMapping/>
  </p:clrMapOvr>
</p:sld>
</file>

<file path=ppt/slides/slide3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rPr>
              <a:t>49.  Банковский вклад</a:t>
            </a:r>
            <a:endParaRPr lang="ru-RU" dirty="0"/>
          </a:p>
        </p:txBody>
      </p:sp>
      <p:sp>
        <p:nvSpPr>
          <p:cNvPr id="3" name="Объект 2"/>
          <p:cNvSpPr>
            <a:spLocks noGrp="1"/>
          </p:cNvSpPr>
          <p:nvPr>
            <p:ph idx="1"/>
          </p:nvPr>
        </p:nvSpPr>
        <p:spPr>
          <a:xfrm>
            <a:off x="0" y="692696"/>
            <a:ext cx="9144000" cy="6165304"/>
          </a:xfrm>
        </p:spPr>
        <p:txBody>
          <a:bodyPr>
            <a:normAutofit fontScale="62500" lnSpcReduction="20000"/>
          </a:bodyPr>
          <a:lstStyle/>
          <a:p>
            <a:pPr lvl="0"/>
            <a:r>
              <a:rPr lang="ru-RU" sz="2800" dirty="0">
                <a:solidFill>
                  <a:prstClr val="black">
                    <a:lumMod val="50000"/>
                    <a:lumOff val="50000"/>
                  </a:prstClr>
                </a:solidFill>
              </a:rPr>
              <a:t>Объект: </a:t>
            </a:r>
          </a:p>
          <a:p>
            <a:pPr marL="0" lvl="0" indent="0">
              <a:buNone/>
            </a:pPr>
            <a:r>
              <a:rPr lang="ru-RU" dirty="0">
                <a:solidFill>
                  <a:prstClr val="black">
                    <a:lumMod val="50000"/>
                    <a:lumOff val="50000"/>
                  </a:prstClr>
                </a:solidFill>
              </a:rPr>
              <a:t>Объектом является сфера договора </a:t>
            </a:r>
            <a:r>
              <a:rPr lang="ru-RU" dirty="0"/>
              <a:t>банковского вклада</a:t>
            </a:r>
          </a:p>
          <a:p>
            <a:pPr marL="0" lvl="0" indent="0">
              <a:buNone/>
            </a:pPr>
            <a:endParaRPr lang="ru-RU" sz="16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sz="2800" dirty="0"/>
          </a:p>
          <a:p>
            <a:pPr marL="0" indent="0">
              <a:buNone/>
            </a:pPr>
            <a:r>
              <a:rPr lang="ru-RU" dirty="0"/>
              <a:t>Договор банковского вклада должен быть заключен в письменной форме.</a:t>
            </a:r>
          </a:p>
          <a:p>
            <a:pPr marL="0" indent="0">
              <a:buNone/>
            </a:pPr>
            <a:r>
              <a:rPr lang="ru-RU" dirty="0"/>
              <a:t>Письменная форма договора банковского вклада считается соблюденной, если внесение вклада удостоверено сберегательной книжкой, сберегательным или депозитным сертификатом либо иным выданным банком вкладчику документом, отвечающим требованиям, предусмотренным для таких документов законом, установленными в соответствии с ним банковскими правилами и применяемыми в банковской практике обычаями</a:t>
            </a:r>
            <a:r>
              <a:rPr lang="ru-RU" dirty="0" smtClean="0"/>
              <a:t>.</a:t>
            </a:r>
          </a:p>
          <a:p>
            <a:pPr marL="0" indent="0">
              <a:buNone/>
            </a:pPr>
            <a:r>
              <a:rPr lang="ru-RU" dirty="0"/>
              <a:t>Банк выплачивает вкладчику проценты на сумму вклада в размере, определяемом договором банковского вклада</a:t>
            </a:r>
            <a:r>
              <a:rPr lang="ru-RU" dirty="0" smtClean="0"/>
              <a:t>.</a:t>
            </a:r>
          </a:p>
          <a:p>
            <a:pPr marL="0" indent="0">
              <a:buNone/>
            </a:pPr>
            <a:r>
              <a:rPr lang="ru-RU" dirty="0"/>
              <a:t>Если иное не предусмотрено договором банковского вклада, банк вправе изменять размер процентов, выплачиваемых на вклады до востребования</a:t>
            </a:r>
            <a:r>
              <a:rPr lang="ru-RU" dirty="0" smtClean="0"/>
              <a:t>.</a:t>
            </a:r>
          </a:p>
          <a:p>
            <a:pPr marL="0" indent="0">
              <a:buNone/>
            </a:pPr>
            <a:r>
              <a:rPr lang="ru-RU" dirty="0"/>
              <a:t>Договор банковского вклада заключается на условиях выдачи вклада по требованию (вклад до востребования) либо на условиях возврата вклада по истечении определенного договором срока (срочный вклад). Договором может быть предусмотрено внесение вкладов на иных не противоречащих закону условиях их возврата</a:t>
            </a:r>
            <a:r>
              <a:rPr lang="ru-RU" dirty="0" smtClean="0"/>
              <a:t>.</a:t>
            </a:r>
          </a:p>
          <a:p>
            <a:pPr marL="0" indent="0">
              <a:buNone/>
            </a:pPr>
            <a:r>
              <a:rPr lang="ru-RU" dirty="0"/>
              <a:t>По договору вклада любого вида, заключенному с гражданином, банк в любом случае обязан выдать по первому требованию вкладчика сумму вклада или ее часть и соответствующие проценты (за исключением вкладов, внесение которых удостоверено сберегательным сертификатом, условия которого не предусматривают право вкладчика на получение вклада по требованию</a:t>
            </a:r>
            <a:r>
              <a:rPr lang="ru-RU" dirty="0" smtClean="0"/>
              <a:t>).</a:t>
            </a:r>
          </a:p>
          <a:p>
            <a:pPr marL="0" indent="0">
              <a:buNone/>
            </a:pPr>
            <a:r>
              <a:rPr lang="ru-RU" dirty="0"/>
              <a:t>Способы обеспечения банком возврата вкладов юридических лиц определяются </a:t>
            </a:r>
            <a:r>
              <a:rPr lang="ru-RU" dirty="0" smtClean="0"/>
              <a:t>договором банковского </a:t>
            </a:r>
            <a:r>
              <a:rPr lang="ru-RU" dirty="0"/>
              <a:t>вклада</a:t>
            </a:r>
            <a:r>
              <a:rPr lang="ru-RU" dirty="0" smtClean="0"/>
              <a:t>.</a:t>
            </a:r>
          </a:p>
          <a:p>
            <a:pPr marL="0" indent="0">
              <a:buNone/>
            </a:pPr>
            <a:r>
              <a:rPr lang="ru-RU" dirty="0"/>
              <a:t>Вклад может быть внесен в банк на имя определенного третьего лица. Если иное не предусмотрено договором банковского вклада, такое лицо приобретает права вкладчика с момента предъявления им к банку первого требования, основанного на этих правах, либо выражения им банку иным способом намерения воспользоваться такими правами.</a:t>
            </a:r>
          </a:p>
        </p:txBody>
      </p:sp>
    </p:spTree>
    <p:extLst>
      <p:ext uri="{BB962C8B-B14F-4D97-AF65-F5344CB8AC3E}">
        <p14:creationId xmlns:p14="http://schemas.microsoft.com/office/powerpoint/2010/main" val="301416212"/>
      </p:ext>
    </p:extLst>
  </p:cSld>
  <p:clrMapOvr>
    <a:masterClrMapping/>
  </p:clrMapOvr>
</p:sld>
</file>

<file path=ppt/slides/slide3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rPr>
              <a:t>49.  Банковский вклад</a:t>
            </a: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lvl="0"/>
            <a:r>
              <a:rPr lang="ru-RU" sz="32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sz="2000" dirty="0"/>
              <a:t>Банк: Это финансовая организация, которая принимает денежные средства от вкладчиков и выплачивает им проценты. </a:t>
            </a:r>
            <a:endParaRPr lang="ru-RU" sz="2000" dirty="0" smtClean="0"/>
          </a:p>
          <a:p>
            <a:pPr lvl="0">
              <a:buFont typeface="Courier New" pitchFamily="49" charset="0"/>
              <a:buChar char="o"/>
            </a:pPr>
            <a:r>
              <a:rPr lang="ru-RU" sz="2000" dirty="0" smtClean="0"/>
              <a:t>Вкладчик</a:t>
            </a:r>
            <a:r>
              <a:rPr lang="ru-RU" sz="2000" dirty="0"/>
              <a:t>: Это физическое или юридическое лицо, которое размещает денежные средства на банковский счет.</a:t>
            </a:r>
            <a:r>
              <a:rPr lang="ru-RU" dirty="0"/>
              <a:t/>
            </a:r>
            <a:br>
              <a:rPr lang="ru-RU" dirty="0"/>
            </a:br>
            <a:endParaRPr lang="ru-RU" dirty="0"/>
          </a:p>
          <a:p>
            <a:pPr lvl="0">
              <a:buFont typeface="Courier New" pitchFamily="49" charset="0"/>
              <a:buChar char="o"/>
            </a:pPr>
            <a:endParaRPr lang="ru-RU" dirty="0"/>
          </a:p>
          <a:p>
            <a:r>
              <a:rPr lang="ru-RU" sz="3200" dirty="0">
                <a:solidFill>
                  <a:prstClr val="black">
                    <a:lumMod val="50000"/>
                    <a:lumOff val="50000"/>
                  </a:prstClr>
                </a:solidFill>
              </a:rPr>
              <a:t>Субъективная сторона:</a:t>
            </a:r>
          </a:p>
          <a:p>
            <a:pPr marL="0" lvl="0" indent="0">
              <a:buNone/>
            </a:pPr>
            <a:r>
              <a:rPr lang="ru-RU" dirty="0"/>
              <a:t>Умысел </a:t>
            </a:r>
          </a:p>
          <a:p>
            <a:pPr marL="0" lvl="0" indent="0">
              <a:buNone/>
            </a:pPr>
            <a:r>
              <a:rPr lang="ru-RU" i="1" dirty="0" smtClean="0"/>
              <a:t>Пример</a:t>
            </a:r>
            <a:r>
              <a:rPr lang="ru-RU" dirty="0"/>
              <a:t> </a:t>
            </a:r>
            <a:r>
              <a:rPr lang="ru-RU" dirty="0" smtClean="0"/>
              <a:t>со </a:t>
            </a:r>
            <a:r>
              <a:rPr lang="ru-RU" dirty="0"/>
              <a:t>стороны вкладчика: </a:t>
            </a:r>
            <a:endParaRPr lang="ru-RU" dirty="0" smtClean="0"/>
          </a:p>
          <a:p>
            <a:pPr lvl="0">
              <a:buFont typeface="Courier New" pitchFamily="49" charset="0"/>
              <a:buChar char="o"/>
            </a:pPr>
            <a:r>
              <a:rPr lang="ru-RU" dirty="0" smtClean="0"/>
              <a:t>Мошенничество</a:t>
            </a:r>
          </a:p>
          <a:p>
            <a:pPr lvl="0">
              <a:buFont typeface="Courier New" pitchFamily="49" charset="0"/>
              <a:buChar char="o"/>
            </a:pPr>
            <a:r>
              <a:rPr lang="ru-RU" dirty="0" smtClean="0"/>
              <a:t>Умышленное </a:t>
            </a:r>
            <a:r>
              <a:rPr lang="ru-RU" dirty="0"/>
              <a:t>нарушение условий </a:t>
            </a:r>
            <a:r>
              <a:rPr lang="ru-RU" dirty="0" smtClean="0"/>
              <a:t>договора</a:t>
            </a:r>
          </a:p>
          <a:p>
            <a:pPr lvl="0">
              <a:buFont typeface="Courier New" pitchFamily="49" charset="0"/>
              <a:buChar char="o"/>
            </a:pPr>
            <a:r>
              <a:rPr lang="ru-RU" dirty="0" smtClean="0"/>
              <a:t>Сокрытие информации</a:t>
            </a:r>
          </a:p>
          <a:p>
            <a:pPr marL="0" lvl="0" indent="0">
              <a:buNone/>
            </a:pPr>
            <a:r>
              <a:rPr lang="ru-RU" i="1" dirty="0" smtClean="0">
                <a:solidFill>
                  <a:prstClr val="black">
                    <a:lumMod val="50000"/>
                    <a:lumOff val="50000"/>
                  </a:prstClr>
                </a:solidFill>
              </a:rPr>
              <a:t>Пример </a:t>
            </a:r>
            <a:r>
              <a:rPr lang="ru-RU" dirty="0" smtClean="0"/>
              <a:t>со </a:t>
            </a:r>
            <a:r>
              <a:rPr lang="ru-RU" dirty="0"/>
              <a:t>стороны банка: </a:t>
            </a:r>
            <a:endParaRPr lang="ru-RU" dirty="0" smtClean="0"/>
          </a:p>
          <a:p>
            <a:pPr lvl="0">
              <a:buFont typeface="Courier New" pitchFamily="49" charset="0"/>
              <a:buChar char="o"/>
            </a:pPr>
            <a:r>
              <a:rPr lang="ru-RU" dirty="0" smtClean="0"/>
              <a:t>Мошенничество</a:t>
            </a:r>
          </a:p>
          <a:p>
            <a:pPr lvl="0">
              <a:buFont typeface="Courier New" pitchFamily="49" charset="0"/>
              <a:buChar char="o"/>
            </a:pPr>
            <a:r>
              <a:rPr lang="ru-RU" dirty="0" smtClean="0"/>
              <a:t>Намеренное </a:t>
            </a:r>
            <a:r>
              <a:rPr lang="ru-RU" dirty="0"/>
              <a:t>нарушение условий </a:t>
            </a:r>
            <a:r>
              <a:rPr lang="ru-RU" dirty="0" smtClean="0"/>
              <a:t>договора</a:t>
            </a:r>
          </a:p>
          <a:p>
            <a:pPr lvl="0">
              <a:buFont typeface="Courier New" pitchFamily="49" charset="0"/>
              <a:buChar char="o"/>
            </a:pPr>
            <a:endParaRPr lang="ru-RU" dirty="0"/>
          </a:p>
          <a:p>
            <a:pPr marL="0" lvl="0" indent="0">
              <a:buNone/>
            </a:pPr>
            <a:r>
              <a:rPr lang="ru-RU" dirty="0" smtClean="0"/>
              <a:t>Неосторожность </a:t>
            </a:r>
          </a:p>
          <a:p>
            <a:pPr marL="0" lvl="0" indent="0">
              <a:buNone/>
            </a:pPr>
            <a:r>
              <a:rPr lang="ru-RU" i="1" dirty="0" smtClean="0"/>
              <a:t>Пример</a:t>
            </a:r>
            <a:r>
              <a:rPr lang="ru-RU" dirty="0" smtClean="0"/>
              <a:t> со </a:t>
            </a:r>
            <a:r>
              <a:rPr lang="ru-RU" dirty="0"/>
              <a:t>стороны вкладчика: </a:t>
            </a:r>
            <a:endParaRPr lang="ru-RU" dirty="0" smtClean="0"/>
          </a:p>
          <a:p>
            <a:pPr lvl="0">
              <a:buFont typeface="Courier New" pitchFamily="49" charset="0"/>
              <a:buChar char="o"/>
            </a:pPr>
            <a:r>
              <a:rPr lang="ru-RU" dirty="0" smtClean="0"/>
              <a:t>Небрежное </a:t>
            </a:r>
            <a:r>
              <a:rPr lang="ru-RU" dirty="0"/>
              <a:t>заполнение </a:t>
            </a:r>
            <a:r>
              <a:rPr lang="ru-RU" dirty="0" smtClean="0"/>
              <a:t>документов</a:t>
            </a:r>
          </a:p>
          <a:p>
            <a:pPr lvl="0">
              <a:buFont typeface="Courier New" pitchFamily="49" charset="0"/>
              <a:buChar char="o"/>
            </a:pPr>
            <a:r>
              <a:rPr lang="ru-RU" dirty="0" smtClean="0"/>
              <a:t>Недостаточное </a:t>
            </a:r>
            <a:r>
              <a:rPr lang="ru-RU" dirty="0"/>
              <a:t>изучение условий </a:t>
            </a:r>
            <a:r>
              <a:rPr lang="ru-RU" dirty="0" smtClean="0"/>
              <a:t>договора</a:t>
            </a:r>
          </a:p>
          <a:p>
            <a:pPr lvl="0">
              <a:buFont typeface="Courier New" pitchFamily="49" charset="0"/>
              <a:buChar char="o"/>
            </a:pPr>
            <a:r>
              <a:rPr lang="ru-RU" dirty="0" smtClean="0"/>
              <a:t>Недостаточное </a:t>
            </a:r>
            <a:r>
              <a:rPr lang="ru-RU" dirty="0"/>
              <a:t>контроль за своими счетами</a:t>
            </a:r>
          </a:p>
          <a:p>
            <a:pPr marL="0" indent="0">
              <a:buNone/>
            </a:pPr>
            <a:r>
              <a:rPr lang="ru-RU" i="1" dirty="0" smtClean="0">
                <a:solidFill>
                  <a:prstClr val="black">
                    <a:lumMod val="50000"/>
                    <a:lumOff val="50000"/>
                  </a:prstClr>
                </a:solidFill>
              </a:rPr>
              <a:t>Пример </a:t>
            </a:r>
            <a:r>
              <a:rPr lang="ru-RU" dirty="0" smtClean="0"/>
              <a:t>со </a:t>
            </a:r>
            <a:r>
              <a:rPr lang="ru-RU" dirty="0"/>
              <a:t>стороны банка: </a:t>
            </a:r>
            <a:endParaRPr lang="ru-RU" dirty="0" smtClean="0"/>
          </a:p>
          <a:p>
            <a:pPr>
              <a:buFont typeface="Courier New" pitchFamily="49" charset="0"/>
              <a:buChar char="o"/>
            </a:pPr>
            <a:r>
              <a:rPr lang="ru-RU" dirty="0" smtClean="0"/>
              <a:t>Ошибка </a:t>
            </a:r>
            <a:r>
              <a:rPr lang="ru-RU" dirty="0"/>
              <a:t>в </a:t>
            </a:r>
            <a:r>
              <a:rPr lang="ru-RU" dirty="0" smtClean="0"/>
              <a:t>расчетах</a:t>
            </a:r>
          </a:p>
          <a:p>
            <a:pPr>
              <a:buFont typeface="Courier New" pitchFamily="49" charset="0"/>
              <a:buChar char="o"/>
            </a:pPr>
            <a:r>
              <a:rPr lang="ru-RU" dirty="0" smtClean="0"/>
              <a:t>Недостаточная </a:t>
            </a:r>
            <a:r>
              <a:rPr lang="ru-RU" dirty="0"/>
              <a:t>проверка </a:t>
            </a:r>
            <a:r>
              <a:rPr lang="ru-RU" dirty="0" smtClean="0"/>
              <a:t>документов</a:t>
            </a:r>
          </a:p>
          <a:p>
            <a:pPr>
              <a:buFont typeface="Courier New" pitchFamily="49" charset="0"/>
              <a:buChar char="o"/>
            </a:pPr>
            <a:r>
              <a:rPr lang="ru-RU" dirty="0" smtClean="0"/>
              <a:t>Несвоевременное </a:t>
            </a:r>
            <a:r>
              <a:rPr lang="ru-RU" dirty="0"/>
              <a:t>выполнение обязательств</a:t>
            </a:r>
          </a:p>
        </p:txBody>
      </p:sp>
    </p:spTree>
    <p:extLst>
      <p:ext uri="{BB962C8B-B14F-4D97-AF65-F5344CB8AC3E}">
        <p14:creationId xmlns:p14="http://schemas.microsoft.com/office/powerpoint/2010/main" val="1014148289"/>
      </p:ext>
    </p:extLst>
  </p:cSld>
  <p:clrMapOvr>
    <a:masterClrMapping/>
  </p:clrMapOvr>
</p:sld>
</file>

<file path=ppt/slides/slide3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rPr>
              <a:t>49.  Банковский вклад</a:t>
            </a:r>
            <a:endParaRPr lang="ru-RU" dirty="0"/>
          </a:p>
        </p:txBody>
      </p:sp>
      <p:sp>
        <p:nvSpPr>
          <p:cNvPr id="3" name="Объект 2"/>
          <p:cNvSpPr>
            <a:spLocks noGrp="1"/>
          </p:cNvSpPr>
          <p:nvPr>
            <p:ph idx="1"/>
          </p:nvPr>
        </p:nvSpPr>
        <p:spPr>
          <a:xfrm>
            <a:off x="0" y="692696"/>
            <a:ext cx="9144000" cy="6165304"/>
          </a:xfrm>
        </p:spPr>
        <p:txBody>
          <a:bodyPr>
            <a:normAutofit fontScale="85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Умышленное мошенничество </a:t>
            </a:r>
            <a:endParaRPr lang="ru-RU" dirty="0" smtClean="0"/>
          </a:p>
          <a:p>
            <a:pPr marL="0" indent="0">
              <a:buNone/>
            </a:pPr>
            <a:r>
              <a:rPr lang="ru-RU" u="sng" dirty="0" smtClean="0"/>
              <a:t>Суть </a:t>
            </a:r>
            <a:r>
              <a:rPr lang="ru-RU" u="sng" dirty="0"/>
              <a:t>спора: </a:t>
            </a:r>
          </a:p>
          <a:p>
            <a:pPr marL="0" indent="0">
              <a:buNone/>
            </a:pPr>
            <a:r>
              <a:rPr lang="ru-RU" dirty="0"/>
              <a:t>Физическое лицо (вкладчик) открыло счет в банке, представив поддельные документы, подтверждающие его доход. Впоследствии, когда банк обнаружил мошенничество, вкладчик пытался снять все деньги со счета. </a:t>
            </a:r>
            <a:endParaRPr lang="ru-RU" dirty="0" smtClean="0"/>
          </a:p>
          <a:p>
            <a:pPr marL="0" indent="0">
              <a:buNone/>
            </a:pPr>
            <a:r>
              <a:rPr lang="ru-RU" u="sng" dirty="0" smtClean="0"/>
              <a:t>Судебные </a:t>
            </a:r>
            <a:r>
              <a:rPr lang="ru-RU" u="sng" dirty="0"/>
              <a:t>решения:</a:t>
            </a:r>
          </a:p>
          <a:p>
            <a:pPr marL="0" indent="0">
              <a:buNone/>
            </a:pPr>
            <a:r>
              <a:rPr lang="ru-RU" dirty="0"/>
              <a:t>Суд признал вкладчика виновным в мошенничестве и обязал его вернуть банку сумму, полученную обманным путем.</a:t>
            </a:r>
            <a:endParaRPr lang="ru-RU" u="sng" dirty="0"/>
          </a:p>
          <a:p>
            <a:pPr marL="0" indent="0">
              <a:buNone/>
            </a:pPr>
            <a:endParaRPr lang="ru-RU" u="sng" dirty="0"/>
          </a:p>
          <a:p>
            <a:pPr algn="r"/>
            <a:r>
              <a:rPr lang="ru-RU" dirty="0"/>
              <a:t>Неправомерные действия банка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Банк без согласия вкладчика использовал деньги с депозитного счета вкладчика для финансирования рискованных проектов. В результате банк обанкротился, и вкладчик потерял свои деньги.</a:t>
            </a:r>
            <a:r>
              <a:rPr lang="ru-RU" dirty="0" smtClean="0"/>
              <a:t> </a:t>
            </a:r>
            <a:r>
              <a:rPr lang="ru-RU" u="sng" dirty="0"/>
              <a:t>Судебные решения: </a:t>
            </a:r>
          </a:p>
          <a:p>
            <a:pPr marL="0" indent="0" algn="r">
              <a:buNone/>
            </a:pPr>
            <a:r>
              <a:rPr lang="ru-RU" dirty="0"/>
              <a:t>Суд признал банк ответственным за неправомерные действия и обязал его возместить вкладчику убытки.</a:t>
            </a:r>
          </a:p>
        </p:txBody>
      </p:sp>
    </p:spTree>
    <p:extLst>
      <p:ext uri="{BB962C8B-B14F-4D97-AF65-F5344CB8AC3E}">
        <p14:creationId xmlns:p14="http://schemas.microsoft.com/office/powerpoint/2010/main" val="1748998727"/>
      </p:ext>
    </p:extLst>
  </p:cSld>
  <p:clrMapOvr>
    <a:masterClrMapping/>
  </p:clrMapOvr>
</p:sld>
</file>

<file path=ppt/slides/slide3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rPr>
              <a:t>49.  Банковский вклад</a:t>
            </a:r>
            <a:endParaRPr lang="ru-RU" dirty="0"/>
          </a:p>
        </p:txBody>
      </p:sp>
      <p:sp>
        <p:nvSpPr>
          <p:cNvPr id="3" name="Объект 2"/>
          <p:cNvSpPr>
            <a:spLocks noGrp="1"/>
          </p:cNvSpPr>
          <p:nvPr>
            <p:ph idx="1"/>
          </p:nvPr>
        </p:nvSpPr>
        <p:spPr>
          <a:xfrm>
            <a:off x="0" y="692696"/>
            <a:ext cx="9144000" cy="6165304"/>
          </a:xfrm>
        </p:spPr>
        <p:txBody>
          <a:bodyPr>
            <a:normAutofit fontScale="55000" lnSpcReduction="20000"/>
          </a:bodyPr>
          <a:lstStyle/>
          <a:p>
            <a:pPr marL="0" indent="0">
              <a:buNone/>
            </a:pPr>
            <a:r>
              <a:rPr lang="ru-RU" sz="2600" b="1" dirty="0"/>
              <a:t>ГК РФ Статья 842. Вклады в пользу третьих лиц</a:t>
            </a:r>
            <a:endParaRPr lang="ru-RU" sz="2600" b="1" dirty="0" smtClean="0"/>
          </a:p>
          <a:p>
            <a:r>
              <a:rPr lang="ru-RU" dirty="0" smtClean="0"/>
              <a:t>Объект</a:t>
            </a:r>
            <a:r>
              <a:rPr lang="ru-RU" dirty="0"/>
              <a:t>: Сфера </a:t>
            </a:r>
            <a:r>
              <a:rPr lang="ru-RU" dirty="0" smtClean="0"/>
              <a:t>вклада </a:t>
            </a:r>
            <a:r>
              <a:rPr lang="ru-RU" dirty="0"/>
              <a:t>в пользу третьих лиц</a:t>
            </a:r>
          </a:p>
          <a:p>
            <a:r>
              <a:rPr lang="ru-RU" dirty="0" smtClean="0"/>
              <a:t>Объективная </a:t>
            </a:r>
            <a:r>
              <a:rPr lang="ru-RU" dirty="0"/>
              <a:t>сторона: </a:t>
            </a:r>
          </a:p>
          <a:p>
            <a:pPr marL="0" indent="0">
              <a:buNone/>
            </a:pPr>
            <a:r>
              <a:rPr lang="ru-RU" dirty="0"/>
              <a:t>Вклад может быть внесен в банк на имя определенного третьего лица. Если иное не предусмотрено договором банковского вклада, такое лицо приобретает права вкладчика с момента предъявления им к банку первого требования, основанного на этих правах, либо выражения им банку иным способом намерения воспользоваться такими правами</a:t>
            </a:r>
            <a:r>
              <a:rPr lang="ru-RU" dirty="0" smtClean="0"/>
              <a:t>.</a:t>
            </a:r>
          </a:p>
          <a:p>
            <a:pPr marL="0" indent="0">
              <a:buNone/>
            </a:pPr>
            <a:r>
              <a:rPr lang="ru-RU" dirty="0"/>
              <a:t>Указание имени гражданина </a:t>
            </a:r>
            <a:r>
              <a:rPr lang="ru-RU" dirty="0" smtClean="0"/>
              <a:t>(ст. 19)</a:t>
            </a:r>
            <a:r>
              <a:rPr lang="ru-RU" dirty="0"/>
              <a:t> или наименования юридического лица </a:t>
            </a:r>
            <a:r>
              <a:rPr lang="ru-RU" dirty="0" smtClean="0"/>
              <a:t>(ст. 54), в </a:t>
            </a:r>
            <a:r>
              <a:rPr lang="ru-RU" dirty="0"/>
              <a:t>пользу которого вносится вклад, является существенным условием соответствующего договора банковского вклада.</a:t>
            </a:r>
          </a:p>
          <a:p>
            <a:pPr marL="0" indent="0">
              <a:buNone/>
            </a:pPr>
            <a:r>
              <a:rPr lang="ru-RU" dirty="0"/>
              <a:t>Договор банковского вклада в пользу гражданина, умершего к моменту заключения договора, либо не существующего к этому моменту юридического лица ничтожен.</a:t>
            </a:r>
          </a:p>
          <a:p>
            <a:r>
              <a:rPr lang="ru-RU" dirty="0" smtClean="0"/>
              <a:t>Субъект</a:t>
            </a:r>
            <a:r>
              <a:rPr lang="ru-RU" dirty="0"/>
              <a:t>: </a:t>
            </a:r>
          </a:p>
          <a:p>
            <a:pPr lvl="0">
              <a:buFont typeface="Courier New" pitchFamily="49" charset="0"/>
              <a:buChar char="o"/>
            </a:pPr>
            <a:r>
              <a:rPr lang="ru-RU" dirty="0" smtClean="0"/>
              <a:t>Вкладчик: </a:t>
            </a:r>
            <a:r>
              <a:rPr lang="ru-RU" dirty="0"/>
              <a:t>Физическое или юридическое лицо, которое открывает вклад и вносит деньги на счет</a:t>
            </a:r>
            <a:r>
              <a:rPr lang="ru-RU" dirty="0" smtClean="0"/>
              <a:t>.</a:t>
            </a:r>
          </a:p>
          <a:p>
            <a:pPr lvl="0">
              <a:buFont typeface="Courier New" pitchFamily="49" charset="0"/>
              <a:buChar char="o"/>
            </a:pPr>
            <a:r>
              <a:rPr lang="ru-RU" dirty="0" smtClean="0"/>
              <a:t>Бенефициар</a:t>
            </a:r>
            <a:r>
              <a:rPr lang="ru-RU" dirty="0"/>
              <a:t>: Физическое или юридическое лицо, которое получит средства с вклада в будущем, определенное вкладчиком. </a:t>
            </a:r>
            <a:endParaRPr lang="ru-RU" dirty="0" smtClean="0"/>
          </a:p>
          <a:p>
            <a:pPr lvl="0">
              <a:buFont typeface="Courier New" pitchFamily="49" charset="0"/>
              <a:buChar char="o"/>
            </a:pPr>
            <a:r>
              <a:rPr lang="ru-RU" dirty="0" smtClean="0"/>
              <a:t>Банк</a:t>
            </a:r>
            <a:r>
              <a:rPr lang="ru-RU" dirty="0"/>
              <a:t>: Финансовая организация, которая принимает вклад, хранит средства и осуществляет выплату бенефициару в соответствии с условиями договора</a:t>
            </a:r>
            <a:r>
              <a:rPr lang="ru-RU" dirty="0" smtClean="0"/>
              <a:t>.</a:t>
            </a:r>
          </a:p>
          <a:p>
            <a:r>
              <a:rPr lang="ru-RU" dirty="0" smtClean="0"/>
              <a:t>Субъективная </a:t>
            </a:r>
            <a:r>
              <a:rPr lang="ru-RU" dirty="0"/>
              <a:t>сторона:</a:t>
            </a:r>
          </a:p>
          <a:p>
            <a:pPr marL="0" indent="0">
              <a:buNone/>
            </a:pPr>
            <a:r>
              <a:rPr lang="ru-RU" dirty="0"/>
              <a:t>Умысел</a:t>
            </a:r>
          </a:p>
          <a:p>
            <a:pPr marL="0" indent="0">
              <a:buNone/>
            </a:pPr>
            <a:r>
              <a:rPr lang="ru-RU" dirty="0"/>
              <a:t>Пример:</a:t>
            </a:r>
          </a:p>
          <a:p>
            <a:pPr>
              <a:buFont typeface="Courier New" pitchFamily="49" charset="0"/>
              <a:buChar char="o"/>
            </a:pPr>
            <a:r>
              <a:rPr lang="ru-RU" dirty="0" smtClean="0"/>
              <a:t>Мошенничество</a:t>
            </a:r>
          </a:p>
          <a:p>
            <a:pPr>
              <a:buFont typeface="Courier New" pitchFamily="49" charset="0"/>
              <a:buChar char="o"/>
            </a:pPr>
            <a:r>
              <a:rPr lang="ru-RU" dirty="0"/>
              <a:t>Намеренное обманное </a:t>
            </a:r>
            <a:r>
              <a:rPr lang="ru-RU" dirty="0" smtClean="0"/>
              <a:t>действие</a:t>
            </a:r>
          </a:p>
          <a:p>
            <a:pPr>
              <a:buFont typeface="Courier New" pitchFamily="49" charset="0"/>
              <a:buChar char="o"/>
            </a:pPr>
            <a:r>
              <a:rPr lang="ru-RU" dirty="0"/>
              <a:t>Намеренное нарушение условий </a:t>
            </a:r>
            <a:r>
              <a:rPr lang="ru-RU" dirty="0" smtClean="0"/>
              <a:t>договора</a:t>
            </a:r>
            <a:endParaRPr lang="ru-RU" dirty="0"/>
          </a:p>
          <a:p>
            <a:pPr marL="0" indent="0">
              <a:buNone/>
            </a:pPr>
            <a:r>
              <a:rPr lang="ru-RU" dirty="0" smtClean="0"/>
              <a:t>Неосторожность </a:t>
            </a:r>
            <a:endParaRPr lang="ru-RU" dirty="0"/>
          </a:p>
          <a:p>
            <a:pPr marL="0" indent="0">
              <a:buNone/>
            </a:pPr>
            <a:r>
              <a:rPr lang="ru-RU" dirty="0"/>
              <a:t>Пример:</a:t>
            </a:r>
          </a:p>
          <a:p>
            <a:pPr>
              <a:buFont typeface="Courier New" pitchFamily="49" charset="0"/>
              <a:buChar char="o"/>
            </a:pPr>
            <a:r>
              <a:rPr lang="ru-RU" dirty="0"/>
              <a:t>Небрежное заполнение </a:t>
            </a:r>
            <a:r>
              <a:rPr lang="ru-RU" dirty="0" smtClean="0"/>
              <a:t>документов</a:t>
            </a:r>
          </a:p>
          <a:p>
            <a:pPr>
              <a:buFont typeface="Courier New" pitchFamily="49" charset="0"/>
              <a:buChar char="o"/>
            </a:pPr>
            <a:r>
              <a:rPr lang="ru-RU" dirty="0"/>
              <a:t>Недостаточное информирование </a:t>
            </a:r>
            <a:r>
              <a:rPr lang="ru-RU" dirty="0" smtClean="0"/>
              <a:t>бенефициара</a:t>
            </a:r>
          </a:p>
          <a:p>
            <a:pPr>
              <a:buFont typeface="Courier New" pitchFamily="49" charset="0"/>
              <a:buChar char="o"/>
            </a:pPr>
            <a:r>
              <a:rPr lang="ru-RU" dirty="0"/>
              <a:t>Недостаточная проверка информации о бенефициаре</a:t>
            </a:r>
          </a:p>
          <a:p>
            <a:pPr>
              <a:buFont typeface="Courier New" pitchFamily="49" charset="0"/>
              <a:buChar char="o"/>
            </a:pPr>
            <a:r>
              <a:rPr lang="ru-RU" dirty="0"/>
              <a:t>Ошибка в </a:t>
            </a:r>
            <a:r>
              <a:rPr lang="ru-RU" dirty="0" smtClean="0"/>
              <a:t>выплате</a:t>
            </a:r>
          </a:p>
          <a:p>
            <a:pPr>
              <a:buFont typeface="Courier New" pitchFamily="49" charset="0"/>
              <a:buChar char="o"/>
            </a:pPr>
            <a:r>
              <a:rPr lang="ru-RU" dirty="0"/>
              <a:t>Недостаточная проверка </a:t>
            </a:r>
            <a:r>
              <a:rPr lang="ru-RU" dirty="0" smtClean="0"/>
              <a:t>документов</a:t>
            </a:r>
          </a:p>
          <a:p>
            <a:pPr>
              <a:buFont typeface="Courier New" pitchFamily="49" charset="0"/>
              <a:buChar char="o"/>
            </a:pPr>
            <a:r>
              <a:rPr lang="ru-RU" dirty="0"/>
              <a:t>Несвоевременное выполнение обязательств</a:t>
            </a:r>
            <a:endParaRPr lang="ru-RU" dirty="0" smtClean="0"/>
          </a:p>
          <a:p>
            <a:r>
              <a:rPr lang="ru-RU" dirty="0" smtClean="0"/>
              <a:t>Предмет</a:t>
            </a:r>
            <a:r>
              <a:rPr lang="ru-RU" dirty="0"/>
              <a:t>: денежные средства</a:t>
            </a:r>
          </a:p>
          <a:p>
            <a:endParaRPr lang="ru-RU" dirty="0"/>
          </a:p>
        </p:txBody>
      </p:sp>
    </p:spTree>
    <p:extLst>
      <p:ext uri="{BB962C8B-B14F-4D97-AF65-F5344CB8AC3E}">
        <p14:creationId xmlns:p14="http://schemas.microsoft.com/office/powerpoint/2010/main" val="3809102642"/>
      </p:ext>
    </p:extLst>
  </p:cSld>
  <p:clrMapOvr>
    <a:masterClrMapping/>
  </p:clrMapOvr>
</p:sld>
</file>

<file path=ppt/slides/slide3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75456"/>
            <a:ext cx="8229600" cy="1600200"/>
          </a:xfrm>
        </p:spPr>
        <p:txBody>
          <a:bodyPr/>
          <a:lstStyle/>
          <a:p>
            <a:r>
              <a:rPr lang="ru-RU" sz="4000" dirty="0">
                <a:solidFill>
                  <a:srgbClr val="323232"/>
                </a:solidFill>
              </a:rPr>
              <a:t>49.  Банковский вклад</a:t>
            </a: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buNone/>
            </a:pPr>
            <a:r>
              <a:rPr lang="ru-RU" b="1" dirty="0"/>
              <a:t>ГК РФ Статья 842. </a:t>
            </a:r>
            <a:r>
              <a:rPr lang="ru-RU" b="1" dirty="0" smtClean="0"/>
              <a:t>Вклады </a:t>
            </a:r>
            <a:r>
              <a:rPr lang="ru-RU" b="1" dirty="0"/>
              <a:t>в пользу третьих </a:t>
            </a:r>
            <a:r>
              <a:rPr lang="ru-RU" b="1" dirty="0" smtClean="0"/>
              <a:t>лиц</a:t>
            </a:r>
          </a:p>
          <a:p>
            <a:r>
              <a:rPr lang="ru-RU" dirty="0"/>
              <a:t>В п. 1 комментируемой статьи законодатель допускает возможность заключить договор банковского вклада в пользу третьего лица. Такой договор должен содержать указание о том, что в будущем третье лицо может приобрести средства по вкладу. Такое лицо приобретает права вкладчика с момента предъявления им первого требования к банку или выражения своего намерения воспользоваться вкладом.</a:t>
            </a:r>
          </a:p>
          <a:p>
            <a:r>
              <a:rPr lang="ru-RU" dirty="0"/>
              <a:t>Существенным условием договора в пользу третьего лица выступает указание необходимых сведений об имени гражданина или наименовании юридического лица, в пользу которых будет вноситься вклад, иначе договоре считается незаключенным.</a:t>
            </a:r>
          </a:p>
          <a:p>
            <a:r>
              <a:rPr lang="ru-RU" dirty="0"/>
              <a:t>Не допускается заключение договора банковского вклада в пользу:</a:t>
            </a:r>
          </a:p>
          <a:p>
            <a:pPr marL="0" indent="0">
              <a:buNone/>
            </a:pPr>
            <a:r>
              <a:rPr lang="ru-RU" dirty="0"/>
              <a:t>- юридического лица, не существующего на момент заключения договора;</a:t>
            </a:r>
          </a:p>
          <a:p>
            <a:pPr marL="0" indent="0">
              <a:buNone/>
            </a:pPr>
            <a:r>
              <a:rPr lang="ru-RU" dirty="0"/>
              <a:t>- умершего к этому моменту гражданина;</a:t>
            </a:r>
          </a:p>
          <a:p>
            <a:pPr marL="0" indent="0">
              <a:buNone/>
            </a:pPr>
            <a:r>
              <a:rPr lang="ru-RU" dirty="0"/>
              <a:t>- не родившегося к моменту заключения договора ребенка.</a:t>
            </a:r>
          </a:p>
          <a:p>
            <a:r>
              <a:rPr lang="ru-RU" dirty="0"/>
              <a:t>В противном случае договор будет считаться ничтожным.</a:t>
            </a:r>
          </a:p>
          <a:p>
            <a:r>
              <a:rPr lang="ru-RU" dirty="0"/>
              <a:t>Примером договора банковского вклада в пользу третьего лица служат целевые вклады на детей, в соответствии с условиями которого ребенок может воспользоваться таким вкладом по достижении 16 лет.</a:t>
            </a:r>
          </a:p>
          <a:p>
            <a:r>
              <a:rPr lang="ru-RU" dirty="0" smtClean="0"/>
              <a:t>Пункт </a:t>
            </a:r>
            <a:r>
              <a:rPr lang="ru-RU" dirty="0"/>
              <a:t>2 комментируемой статьи устанавливает срок, в течение которого лицо, заключившее договор банковского вклада в пользу третьего лица, пользуется всеми правами вкладчика по данному вкладу, в том числе правом изменить условия договора вклада либо прекратить его. Такой срок ставится в зависимость от момента использования третьими лицами своих прав по вкладу.</a:t>
            </a:r>
          </a:p>
          <a:p>
            <a:r>
              <a:rPr lang="ru-RU" dirty="0"/>
              <a:t>Как только третье лицо выразит намерение использовать права вкладчика, лицо, заключившее договор банковского вклада, лишается любых прав в отношении денежных средств по вкладу.</a:t>
            </a:r>
          </a:p>
          <a:p>
            <a:r>
              <a:rPr lang="ru-RU" dirty="0" smtClean="0"/>
              <a:t>Согласно </a:t>
            </a:r>
            <a:r>
              <a:rPr lang="ru-RU" dirty="0"/>
              <a:t>п. 3 комментируемой статьи к договору банковского вклада в пользу третьего лица применяются нормы ст. 430 ГК РФ, содержащие правила о договоре в пользу третьего лица. Данные правила не должны противоречить правилам комментируемой статьи и существу самого банковского вклада.</a:t>
            </a:r>
          </a:p>
          <a:p>
            <a:endParaRPr lang="ru-RU" dirty="0"/>
          </a:p>
        </p:txBody>
      </p:sp>
    </p:spTree>
    <p:extLst>
      <p:ext uri="{BB962C8B-B14F-4D97-AF65-F5344CB8AC3E}">
        <p14:creationId xmlns:p14="http://schemas.microsoft.com/office/powerpoint/2010/main" val="530217252"/>
      </p:ext>
    </p:extLst>
  </p:cSld>
  <p:clrMapOvr>
    <a:masterClrMapping/>
  </p:clrMapOvr>
</p:sld>
</file>

<file path=ppt/slides/slide3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4000" dirty="0">
                <a:solidFill>
                  <a:srgbClr val="323232"/>
                </a:solidFill>
              </a:rPr>
              <a:t>49.  Банковский вклад</a:t>
            </a:r>
            <a:endParaRPr lang="ru-RU" dirty="0"/>
          </a:p>
        </p:txBody>
      </p:sp>
      <p:sp>
        <p:nvSpPr>
          <p:cNvPr id="3" name="Объект 2"/>
          <p:cNvSpPr>
            <a:spLocks noGrp="1"/>
          </p:cNvSpPr>
          <p:nvPr>
            <p:ph idx="1"/>
          </p:nvPr>
        </p:nvSpPr>
        <p:spPr>
          <a:xfrm>
            <a:off x="0" y="692696"/>
            <a:ext cx="9144000" cy="6165304"/>
          </a:xfrm>
        </p:spPr>
        <p:txBody>
          <a:bodyPr>
            <a:normAutofit fontScale="70000" lnSpcReduction="20000"/>
          </a:bodyPr>
          <a:lstStyle/>
          <a:p>
            <a:pPr marL="0" lvl="0" indent="0" algn="ctr">
              <a:buNone/>
            </a:pPr>
            <a:r>
              <a:rPr lang="ru-RU" sz="2800" i="1" u="sng" dirty="0">
                <a:solidFill>
                  <a:prstClr val="black">
                    <a:lumMod val="50000"/>
                    <a:lumOff val="50000"/>
                  </a:prstClr>
                </a:solidFill>
              </a:rPr>
              <a:t>Судебная практика</a:t>
            </a:r>
          </a:p>
          <a:p>
            <a:pPr marL="0" lvl="0" indent="0" algn="ctr">
              <a:buNone/>
            </a:pPr>
            <a:r>
              <a:rPr lang="ru-RU" sz="2800" b="1" dirty="0">
                <a:solidFill>
                  <a:prstClr val="black">
                    <a:lumMod val="50000"/>
                    <a:lumOff val="50000"/>
                  </a:prstClr>
                </a:solidFill>
              </a:rPr>
              <a:t>ГК РФ Статья </a:t>
            </a:r>
            <a:r>
              <a:rPr lang="ru-RU" b="1" dirty="0">
                <a:solidFill>
                  <a:prstClr val="black">
                    <a:lumMod val="50000"/>
                    <a:lumOff val="50000"/>
                  </a:prstClr>
                </a:solidFill>
              </a:rPr>
              <a:t>842</a:t>
            </a:r>
            <a:endParaRPr lang="ru-RU" sz="18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sz="2600" dirty="0"/>
              <a:t>Неисполнение обязательств </a:t>
            </a:r>
            <a:r>
              <a:rPr lang="ru-RU" sz="2600" dirty="0" smtClean="0"/>
              <a:t>банком</a:t>
            </a:r>
          </a:p>
          <a:p>
            <a:pPr marL="0" lvl="0" indent="0">
              <a:buNone/>
            </a:pPr>
            <a:r>
              <a:rPr lang="ru-RU" sz="2600" u="sng" dirty="0" smtClean="0">
                <a:solidFill>
                  <a:prstClr val="black">
                    <a:lumMod val="50000"/>
                    <a:lumOff val="50000"/>
                  </a:prstClr>
                </a:solidFill>
              </a:rPr>
              <a:t>Суть </a:t>
            </a:r>
            <a:r>
              <a:rPr lang="ru-RU" sz="2600" u="sng" dirty="0">
                <a:solidFill>
                  <a:prstClr val="black">
                    <a:lumMod val="50000"/>
                    <a:lumOff val="50000"/>
                  </a:prstClr>
                </a:solidFill>
              </a:rPr>
              <a:t>спора: </a:t>
            </a:r>
          </a:p>
          <a:p>
            <a:pPr marL="0" lvl="0" indent="0">
              <a:buNone/>
            </a:pPr>
            <a:r>
              <a:rPr lang="ru-RU" sz="2600" dirty="0"/>
              <a:t>Вкладчик открыл вклад в пользу благотворительного фонда. Банк отказался выплатить деньги фонду, сославшись на то, что у фонда нет необходимых документов для подтверждения своего статуса</a:t>
            </a:r>
            <a:r>
              <a:rPr lang="ru-RU" sz="2600" dirty="0" smtClean="0"/>
              <a:t>.</a:t>
            </a:r>
          </a:p>
          <a:p>
            <a:pPr marL="0" lvl="0" indent="0">
              <a:buNone/>
            </a:pPr>
            <a:r>
              <a:rPr lang="ru-RU" sz="2600" u="sng" dirty="0" smtClean="0">
                <a:solidFill>
                  <a:prstClr val="black">
                    <a:lumMod val="50000"/>
                    <a:lumOff val="50000"/>
                  </a:prstClr>
                </a:solidFill>
              </a:rPr>
              <a:t>Судебные </a:t>
            </a:r>
            <a:r>
              <a:rPr lang="ru-RU" sz="2600" u="sng" dirty="0">
                <a:solidFill>
                  <a:prstClr val="black">
                    <a:lumMod val="50000"/>
                    <a:lumOff val="50000"/>
                  </a:prstClr>
                </a:solidFill>
              </a:rPr>
              <a:t>решения: </a:t>
            </a:r>
          </a:p>
          <a:p>
            <a:pPr marL="0" lvl="0" indent="0">
              <a:buNone/>
            </a:pPr>
            <a:r>
              <a:rPr lang="ru-RU" sz="2600" dirty="0"/>
              <a:t>Суд обязал банк выплатить деньги фонду, указав, что банк не имел права отказывать в выплате средств без уважительных причин. Суд также отметил, что банк должен был предоставлять вкладчику и бенефициару информацию о состоянии вклада и о процессе выплаты.</a:t>
            </a:r>
            <a:endParaRPr lang="ru-RU" sz="2600" dirty="0">
              <a:solidFill>
                <a:prstClr val="black">
                  <a:lumMod val="50000"/>
                  <a:lumOff val="50000"/>
                </a:prstClr>
              </a:solidFill>
            </a:endParaRPr>
          </a:p>
          <a:p>
            <a:pPr marL="0" lvl="0" indent="0">
              <a:buNone/>
            </a:pPr>
            <a:endParaRPr lang="ru-RU" sz="2600" dirty="0">
              <a:solidFill>
                <a:prstClr val="black">
                  <a:lumMod val="50000"/>
                  <a:lumOff val="50000"/>
                </a:prstClr>
              </a:solidFill>
            </a:endParaRPr>
          </a:p>
          <a:p>
            <a:pPr lvl="0" algn="r"/>
            <a:r>
              <a:rPr lang="ru-RU" sz="2600" dirty="0"/>
              <a:t>Смена </a:t>
            </a:r>
            <a:r>
              <a:rPr lang="ru-RU" sz="2600" dirty="0" smtClean="0"/>
              <a:t>бенефициара</a:t>
            </a:r>
          </a:p>
          <a:p>
            <a:pPr marL="0" lvl="0" indent="0" algn="r">
              <a:buNone/>
            </a:pPr>
            <a:r>
              <a:rPr lang="ru-RU" sz="2600" dirty="0" smtClean="0">
                <a:solidFill>
                  <a:prstClr val="black">
                    <a:lumMod val="50000"/>
                    <a:lumOff val="50000"/>
                  </a:prstClr>
                </a:solidFill>
              </a:rPr>
              <a:t> </a:t>
            </a:r>
            <a:r>
              <a:rPr lang="ru-RU" sz="2600" u="sng" dirty="0">
                <a:solidFill>
                  <a:prstClr val="black">
                    <a:lumMod val="50000"/>
                    <a:lumOff val="50000"/>
                  </a:prstClr>
                </a:solidFill>
              </a:rPr>
              <a:t>Суть спора: </a:t>
            </a:r>
            <a:endParaRPr lang="ru-RU" sz="2600" dirty="0">
              <a:solidFill>
                <a:prstClr val="black">
                  <a:lumMod val="50000"/>
                  <a:lumOff val="50000"/>
                </a:prstClr>
              </a:solidFill>
            </a:endParaRPr>
          </a:p>
          <a:p>
            <a:pPr marL="0" lvl="0" indent="0" algn="r">
              <a:buNone/>
            </a:pPr>
            <a:r>
              <a:rPr lang="ru-RU" sz="2600" dirty="0"/>
              <a:t>Вкладчик открыл вклад в пользу своей дочери. После развода вкладчик хотел изменить бенефициара на своего нового партнера, но банк отказал в этом</a:t>
            </a:r>
            <a:r>
              <a:rPr lang="ru-RU" sz="2600" dirty="0" smtClean="0"/>
              <a:t>.</a:t>
            </a:r>
          </a:p>
          <a:p>
            <a:pPr marL="0" lvl="0" indent="0" algn="r">
              <a:buNone/>
            </a:pPr>
            <a:r>
              <a:rPr lang="ru-RU" sz="2600" u="sng" dirty="0" smtClean="0">
                <a:solidFill>
                  <a:prstClr val="black">
                    <a:lumMod val="50000"/>
                    <a:lumOff val="50000"/>
                  </a:prstClr>
                </a:solidFill>
              </a:rPr>
              <a:t>Судебные </a:t>
            </a:r>
            <a:r>
              <a:rPr lang="ru-RU" sz="2600" u="sng" dirty="0">
                <a:solidFill>
                  <a:prstClr val="black">
                    <a:lumMod val="50000"/>
                    <a:lumOff val="50000"/>
                  </a:prstClr>
                </a:solidFill>
              </a:rPr>
              <a:t>решения: </a:t>
            </a:r>
          </a:p>
          <a:p>
            <a:pPr marL="0" lvl="0" indent="0" algn="r">
              <a:buNone/>
            </a:pPr>
            <a:r>
              <a:rPr lang="ru-RU" sz="2600" dirty="0"/>
              <a:t>Суд подтвердил право банка отказать в смене бенефициара, если это не предусмотрено договором. Суд отметил, что вкладчик должен был внимательно изучить условия договора перед его подписанием и убедиться, что он согласен с условиями о невозможности смены бенефициара.</a:t>
            </a:r>
          </a:p>
        </p:txBody>
      </p:sp>
    </p:spTree>
    <p:extLst>
      <p:ext uri="{BB962C8B-B14F-4D97-AF65-F5344CB8AC3E}">
        <p14:creationId xmlns:p14="http://schemas.microsoft.com/office/powerpoint/2010/main" val="35263899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pPr>
              <a:lnSpc>
                <a:spcPct val="150000"/>
              </a:lnSpc>
            </a:pPr>
            <a:r>
              <a:rPr lang="ru-RU" sz="2000" dirty="0">
                <a:solidFill>
                  <a:srgbClr val="323232"/>
                </a:solidFill>
                <a:effectLst>
                  <a:outerShdw blurRad="38100" dist="38100" dir="2700000" algn="tl">
                    <a:srgbClr val="000000">
                      <a:alpha val="43137"/>
                    </a:srgbClr>
                  </a:outerShdw>
                </a:effectLst>
              </a:rPr>
              <a:t>5.  Участие Российской Федерации, субъектов Российской Федерации, </a:t>
            </a:r>
            <a:br>
              <a:rPr lang="ru-RU" sz="2000" dirty="0">
                <a:solidFill>
                  <a:srgbClr val="323232"/>
                </a:solidFill>
                <a:effectLst>
                  <a:outerShdw blurRad="38100" dist="38100" dir="2700000" algn="tl">
                    <a:srgbClr val="000000">
                      <a:alpha val="43137"/>
                    </a:srgbClr>
                  </a:outerShdw>
                </a:effectLst>
              </a:rPr>
            </a:br>
            <a:r>
              <a:rPr lang="ru-RU" sz="2000" dirty="0">
                <a:solidFill>
                  <a:srgbClr val="323232"/>
                </a:solidFill>
                <a:effectLst>
                  <a:outerShdw blurRad="38100" dist="38100" dir="2700000" algn="tl">
                    <a:srgbClr val="000000">
                      <a:alpha val="43137"/>
                    </a:srgbClr>
                  </a:outerShdw>
                </a:effectLst>
              </a:rPr>
              <a:t>муниципальных образований в отношениях, регулируемых гражданским законодательством</a:t>
            </a:r>
            <a:endParaRPr lang="ru-RU" dirty="0"/>
          </a:p>
        </p:txBody>
      </p:sp>
      <p:sp>
        <p:nvSpPr>
          <p:cNvPr id="3" name="Объект 2"/>
          <p:cNvSpPr>
            <a:spLocks noGrp="1"/>
          </p:cNvSpPr>
          <p:nvPr>
            <p:ph idx="1"/>
          </p:nvPr>
        </p:nvSpPr>
        <p:spPr>
          <a:xfrm>
            <a:off x="179512" y="1600200"/>
            <a:ext cx="8784976" cy="5257800"/>
          </a:xfrm>
        </p:spPr>
        <p:txBody>
          <a:bodyPr>
            <a:normAutofit fontScale="62500" lnSpcReduction="20000"/>
          </a:bodyPr>
          <a:lstStyle/>
          <a:p>
            <a:pPr marL="0" indent="0" algn="ctr">
              <a:buNone/>
            </a:pPr>
            <a:r>
              <a:rPr lang="ru-RU" sz="3600" i="1" u="sng" dirty="0"/>
              <a:t>Судебная практика</a:t>
            </a:r>
            <a:endParaRPr lang="ru-RU" sz="3600" i="1" dirty="0"/>
          </a:p>
          <a:p>
            <a:r>
              <a:rPr lang="ru-RU" dirty="0"/>
              <a:t>Дело о защите прав собственника </a:t>
            </a:r>
            <a:r>
              <a:rPr lang="ru-RU" dirty="0" smtClean="0"/>
              <a:t>недвижимости</a:t>
            </a:r>
            <a:endParaRPr lang="ru-RU" dirty="0"/>
          </a:p>
          <a:p>
            <a:pPr marL="0" indent="0">
              <a:buNone/>
            </a:pPr>
            <a:r>
              <a:rPr lang="ru-RU" u="sng" dirty="0"/>
              <a:t>Суть спора: </a:t>
            </a:r>
          </a:p>
          <a:p>
            <a:pPr marL="0" indent="0">
              <a:buNone/>
            </a:pPr>
            <a:r>
              <a:rPr lang="ru-RU" dirty="0"/>
              <a:t>Гражданин А владел земельным участком в собственности. Администрация города Б решила провести строительство новой дороги и отчуждала земельный участок гражданина А под дорогу. Гражданин А не согласился с этим решением и обратился в суд с иском о признании действий администрации города Б незаконными. </a:t>
            </a:r>
            <a:endParaRPr lang="ru-RU" dirty="0" smtClean="0"/>
          </a:p>
          <a:p>
            <a:pPr marL="0" indent="0">
              <a:buNone/>
            </a:pPr>
            <a:r>
              <a:rPr lang="ru-RU" u="sng" dirty="0" smtClean="0"/>
              <a:t>Судебные </a:t>
            </a:r>
            <a:r>
              <a:rPr lang="ru-RU" u="sng" dirty="0"/>
              <a:t>решения:</a:t>
            </a:r>
          </a:p>
          <a:p>
            <a:pPr marL="0" indent="0">
              <a:buNone/>
            </a:pPr>
            <a:r>
              <a:rPr lang="ru-RU" dirty="0"/>
              <a:t>Суд удовлетворил иск гражданина А и признал действия администрации города Б незаконными. Суд указал, что отчуждение земельного участка в собственности гражданина А может быть произведено только по решению суда и с выплатой компенсации за отчужденный земельный участок.</a:t>
            </a:r>
          </a:p>
          <a:p>
            <a:pPr marL="0" indent="0">
              <a:buNone/>
            </a:pPr>
            <a:endParaRPr lang="ru-RU" dirty="0"/>
          </a:p>
          <a:p>
            <a:pPr marL="0" indent="0">
              <a:buNone/>
            </a:pPr>
            <a:endParaRPr lang="ru-RU" dirty="0"/>
          </a:p>
          <a:p>
            <a:pPr algn="r"/>
            <a:r>
              <a:rPr lang="ru-RU" dirty="0"/>
              <a:t>Дело о нарушении договора подряда</a:t>
            </a:r>
          </a:p>
          <a:p>
            <a:pPr marL="0" indent="0" algn="r">
              <a:buNone/>
            </a:pPr>
            <a:r>
              <a:rPr lang="ru-RU" u="sng" dirty="0" smtClean="0"/>
              <a:t>Суть </a:t>
            </a:r>
            <a:r>
              <a:rPr lang="ru-RU" u="sng" dirty="0"/>
              <a:t>спора: </a:t>
            </a:r>
          </a:p>
          <a:p>
            <a:pPr marL="0" indent="0" algn="r">
              <a:buNone/>
            </a:pPr>
            <a:r>
              <a:rPr lang="ru-RU" dirty="0"/>
              <a:t>Муниципальное образование С заключило договор подряда с коммерческой организацией Д на строительство школы. Коммерческая организация Д не выполнила свои обязательства по договору и не сдала школу в срок. Муниципальное образование С обратилось в суд с иском о взыскании убытков с коммерческой организации Д</a:t>
            </a:r>
            <a:r>
              <a:rPr lang="ru-RU" dirty="0" smtClean="0"/>
              <a:t>.</a:t>
            </a:r>
            <a:endParaRPr lang="ru-RU" dirty="0"/>
          </a:p>
          <a:p>
            <a:pPr marL="0" indent="0" algn="r">
              <a:buNone/>
            </a:pPr>
            <a:r>
              <a:rPr lang="ru-RU" dirty="0"/>
              <a:t>Суд удовлетворил иск муниципального образования С и обязал коммерческую организацию Д возместить убытки. Суд указал, что муниципальное образование С имеет право требовать исполнения обязательств по договору подряда и взыскивать убытки за их нарушение.</a:t>
            </a:r>
          </a:p>
        </p:txBody>
      </p:sp>
    </p:spTree>
    <p:extLst>
      <p:ext uri="{BB962C8B-B14F-4D97-AF65-F5344CB8AC3E}">
        <p14:creationId xmlns:p14="http://schemas.microsoft.com/office/powerpoint/2010/main" val="3854663855"/>
      </p:ext>
    </p:extLst>
  </p:cSld>
  <p:clrMapOvr>
    <a:masterClrMapping/>
  </p:clrMapOvr>
</p:sld>
</file>

<file path=ppt/slides/slide3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50.  Банковский счет</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764704"/>
            <a:ext cx="9144000" cy="6093296"/>
          </a:xfrm>
        </p:spPr>
        <p:txBody>
          <a:bodyPr>
            <a:normAutofit fontScale="77500" lnSpcReduction="20000"/>
          </a:bodyPr>
          <a:lstStyle/>
          <a:p>
            <a:pPr lvl="0"/>
            <a:r>
              <a:rPr lang="ru-RU" dirty="0">
                <a:solidFill>
                  <a:prstClr val="black">
                    <a:lumMod val="50000"/>
                    <a:lumOff val="50000"/>
                  </a:prstClr>
                </a:solidFill>
              </a:rPr>
              <a:t>Объект: сфера договора </a:t>
            </a:r>
            <a:r>
              <a:rPr lang="ru-RU" dirty="0"/>
              <a:t>банковского </a:t>
            </a:r>
            <a:r>
              <a:rPr lang="ru-RU" dirty="0" smtClean="0"/>
              <a:t>счета</a:t>
            </a:r>
            <a:endParaRPr lang="ru-RU" dirty="0"/>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smtClean="0"/>
              <a:t>По </a:t>
            </a:r>
            <a:r>
              <a:rPr lang="ru-RU" dirty="0"/>
              <a:t>договору банковского счета банк обязуется принимать и зачислять поступающие на счет, открытый клиенту (владельцу счета), денежные средства, выполнять распоряжения клиента о перечислении и выдаче соответствующих сумм со счета и проведении других операций по счету.</a:t>
            </a:r>
          </a:p>
          <a:p>
            <a:pPr marL="0" indent="0">
              <a:buNone/>
            </a:pPr>
            <a:r>
              <a:rPr lang="ru-RU" dirty="0" smtClean="0"/>
              <a:t>Банк </a:t>
            </a:r>
            <a:r>
              <a:rPr lang="ru-RU" dirty="0"/>
              <a:t>может использовать имеющиеся на счете денежные средства, гарантируя право клиента беспрепятственно распоряжаться этими средствами.</a:t>
            </a:r>
          </a:p>
          <a:p>
            <a:pPr marL="0" indent="0">
              <a:buNone/>
            </a:pPr>
            <a:r>
              <a:rPr lang="ru-RU" dirty="0" smtClean="0"/>
              <a:t>Банк </a:t>
            </a:r>
            <a:r>
              <a:rPr lang="ru-RU" dirty="0"/>
              <a:t>не вправе определять и контролировать направления использования денежных средств клиента и устанавливать другие не предусмотренные законом или договором банковского счета ограничения права клиента распоряжаться денежными средствами по своему усмотрению</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Физическое лицо, Юридическое </a:t>
            </a:r>
            <a:r>
              <a:rPr lang="ru-RU" dirty="0" smtClean="0"/>
              <a:t>лицо</a:t>
            </a:r>
            <a:endParaRPr lang="ru-RU" dirty="0"/>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денежные средства</a:t>
            </a:r>
          </a:p>
          <a:p>
            <a:endParaRPr lang="ru-RU" dirty="0"/>
          </a:p>
        </p:txBody>
      </p:sp>
    </p:spTree>
    <p:extLst>
      <p:ext uri="{BB962C8B-B14F-4D97-AF65-F5344CB8AC3E}">
        <p14:creationId xmlns:p14="http://schemas.microsoft.com/office/powerpoint/2010/main" val="1431083173"/>
      </p:ext>
    </p:extLst>
  </p:cSld>
  <p:clrMapOvr>
    <a:masterClrMapping/>
  </p:clrMapOvr>
</p:sld>
</file>

<file path=ppt/slides/slide3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50.  Банковский счет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92696"/>
            <a:ext cx="9144000" cy="6165304"/>
          </a:xfrm>
        </p:spPr>
        <p:txBody>
          <a:bodyPr>
            <a:normAutofit fontScale="55000" lnSpcReduction="20000"/>
          </a:bodyPr>
          <a:lstStyle/>
          <a:p>
            <a:pPr lvl="0"/>
            <a:r>
              <a:rPr lang="ru-RU" sz="2800" dirty="0">
                <a:solidFill>
                  <a:prstClr val="black">
                    <a:lumMod val="50000"/>
                    <a:lumOff val="50000"/>
                  </a:prstClr>
                </a:solidFill>
              </a:rPr>
              <a:t>Объект: </a:t>
            </a:r>
          </a:p>
          <a:p>
            <a:pPr marL="0" lvl="0" indent="0">
              <a:buNone/>
            </a:pPr>
            <a:r>
              <a:rPr lang="ru-RU" dirty="0">
                <a:solidFill>
                  <a:prstClr val="black">
                    <a:lumMod val="50000"/>
                    <a:lumOff val="50000"/>
                  </a:prstClr>
                </a:solidFill>
              </a:rPr>
              <a:t>Объектом является сфера договора </a:t>
            </a:r>
            <a:r>
              <a:rPr lang="ru-RU" dirty="0"/>
              <a:t>банковского </a:t>
            </a:r>
            <a:r>
              <a:rPr lang="ru-RU" dirty="0" smtClean="0"/>
              <a:t>счета</a:t>
            </a:r>
            <a:endParaRPr lang="ru-RU" dirty="0"/>
          </a:p>
          <a:p>
            <a:pPr marL="0" lvl="0" indent="0">
              <a:buNone/>
            </a:pPr>
            <a:endParaRPr lang="ru-RU" sz="16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sz="2800" dirty="0"/>
          </a:p>
          <a:p>
            <a:pPr marL="0" indent="0">
              <a:buNone/>
            </a:pPr>
            <a:r>
              <a:rPr lang="ru-RU" dirty="0"/>
              <a:t>При заключении договора банковского счета клиенту или указанному им лицу открывается счет в банке на условиях, согласованных сторонами.</a:t>
            </a:r>
          </a:p>
          <a:p>
            <a:pPr marL="0" indent="0">
              <a:buNone/>
            </a:pPr>
            <a:r>
              <a:rPr lang="ru-RU" dirty="0" smtClean="0"/>
              <a:t>Банк </a:t>
            </a:r>
            <a:r>
              <a:rPr lang="ru-RU" dirty="0"/>
              <a:t>обязан заключить договор банковского счета с клиентом, обратившимся с предложением открыть счет на объявленных банком для открытия счетов данного вида условиях, соответствующих требованиям, предусмотренным законом и установленными в соответствии с ним банковскими правилами.</a:t>
            </a:r>
          </a:p>
          <a:p>
            <a:pPr marL="0" indent="0">
              <a:buNone/>
            </a:pPr>
            <a:r>
              <a:rPr lang="ru-RU" dirty="0"/>
              <a:t>Банк не вправе отказать в открытии счета, совершение соответствующих операций по которому предусмотрено </a:t>
            </a:r>
            <a:r>
              <a:rPr lang="ru-RU" dirty="0" smtClean="0"/>
              <a:t>законом, </a:t>
            </a:r>
            <a:r>
              <a:rPr lang="ru-RU" dirty="0"/>
              <a:t>уставом банка и выданным ему разрешением (лицензией), за исключением случаев, когда такой отказ вызван отсутствием у банка возможности принять на банковское обслуживание либо допускается </a:t>
            </a:r>
            <a:r>
              <a:rPr lang="ru-RU" dirty="0">
                <a:solidFill>
                  <a:prstClr val="black">
                    <a:lumMod val="50000"/>
                    <a:lumOff val="50000"/>
                  </a:prstClr>
                </a:solidFill>
              </a:rPr>
              <a:t> законом </a:t>
            </a:r>
            <a:r>
              <a:rPr lang="ru-RU" dirty="0"/>
              <a:t> или иными правовыми актами</a:t>
            </a:r>
            <a:r>
              <a:rPr lang="ru-RU" dirty="0" smtClean="0"/>
              <a:t>.</a:t>
            </a:r>
          </a:p>
          <a:p>
            <a:pPr marL="0" indent="0">
              <a:buNone/>
            </a:pPr>
            <a:r>
              <a:rPr lang="ru-RU" dirty="0"/>
              <a:t> Если иное не предусмотрено договором банковского счета, за пользование денежными средствами, находящимися на банковском счете клиента, банк уплачивает проценты в размере, определяемом договором банковского счета, сумма которых зачисляется на счет.</a:t>
            </a:r>
          </a:p>
          <a:p>
            <a:pPr marL="0" indent="0">
              <a:buNone/>
            </a:pPr>
            <a:r>
              <a:rPr lang="ru-RU" dirty="0"/>
              <a:t>Сумма процентов зачисляется на счет в сроки, предусмотренные договором, а в случае, когда такие сроки договором не предусмотрены, по истечении каждого квартала</a:t>
            </a:r>
            <a:r>
              <a:rPr lang="ru-RU" dirty="0" smtClean="0"/>
              <a:t>.</a:t>
            </a:r>
          </a:p>
          <a:p>
            <a:pPr marL="0" indent="0">
              <a:buNone/>
            </a:pPr>
            <a:r>
              <a:rPr lang="ru-RU" dirty="0"/>
              <a:t>В случаях, когда в соответствии с договором банковского счета банк осуществляет платежи со счета несмотря на отсутствие денежных средств (кредитование счета), банк считается предоставившим клиенту кредит на соответствующую сумму с момента осуществления такого платежа</a:t>
            </a:r>
            <a:r>
              <a:rPr lang="ru-RU" dirty="0" smtClean="0"/>
              <a:t>.</a:t>
            </a:r>
          </a:p>
          <a:p>
            <a:pPr marL="0" indent="0">
              <a:buNone/>
            </a:pPr>
            <a:r>
              <a:rPr lang="ru-RU" dirty="0"/>
              <a:t>Банк обязан зачислять поступившие для клиента денежные средства не позднее дня, следующего за днем поступления в банк соответствующего платежного документа, если более короткий срок не предусмотрен законом, установленными в соответствии с ним банковскими правилами или договором банковского счета.</a:t>
            </a:r>
          </a:p>
          <a:p>
            <a:pPr marL="0" indent="0">
              <a:buNone/>
            </a:pPr>
            <a:r>
              <a:rPr lang="ru-RU" dirty="0"/>
              <a:t>Банк обязан по распоряжению клиента выдавать или списывать со счета денежные средства клиента не позднее дня, следующего за днем поступления в банк соответствующего платежного документа, если иные сроки не предусмотрены законом, изданными в соответствии с ним банковскими правилами или договором банковского </a:t>
            </a:r>
            <a:r>
              <a:rPr lang="ru-RU" dirty="0" smtClean="0"/>
              <a:t>счета.</a:t>
            </a:r>
          </a:p>
          <a:p>
            <a:pPr marL="0" indent="0">
              <a:buNone/>
            </a:pPr>
            <a:r>
              <a:rPr lang="ru-RU" dirty="0"/>
              <a:t>Не допускается арест денежных средств на совместном счете по обязательствам одного из владельцев такого счета в размере, превышающем установленную договором или законом долю денежных средств, принадлежащих этому владельцу совместного </a:t>
            </a:r>
            <a:r>
              <a:rPr lang="ru-RU" dirty="0" smtClean="0"/>
              <a:t>счета.</a:t>
            </a:r>
            <a:endParaRPr lang="ru-RU" dirty="0"/>
          </a:p>
        </p:txBody>
      </p:sp>
    </p:spTree>
    <p:extLst>
      <p:ext uri="{BB962C8B-B14F-4D97-AF65-F5344CB8AC3E}">
        <p14:creationId xmlns:p14="http://schemas.microsoft.com/office/powerpoint/2010/main" val="4255990362"/>
      </p:ext>
    </p:extLst>
  </p:cSld>
  <p:clrMapOvr>
    <a:masterClrMapping/>
  </p:clrMapOvr>
</p:sld>
</file>

<file path=ppt/slides/slide3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50.  Банковский счет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Физическое лицо: Обычный человек, имеющий право распоряжаться средствами на счете. </a:t>
            </a:r>
            <a:endParaRPr lang="ru-RU" dirty="0" smtClean="0"/>
          </a:p>
          <a:p>
            <a:pPr lvl="0">
              <a:buFont typeface="Courier New" pitchFamily="49" charset="0"/>
              <a:buChar char="o"/>
            </a:pPr>
            <a:r>
              <a:rPr lang="ru-RU" dirty="0" smtClean="0"/>
              <a:t>Юридическое </a:t>
            </a:r>
            <a:r>
              <a:rPr lang="ru-RU" dirty="0"/>
              <a:t>лицо: Организация, компания, предприятие, имеющие право распоряжаться средствами на счете от имени организации. </a:t>
            </a:r>
            <a:br>
              <a:rPr lang="ru-RU" dirty="0"/>
            </a:br>
            <a:endParaRPr lang="ru-RU" dirty="0"/>
          </a:p>
          <a:p>
            <a:pPr lvl="0">
              <a:buFont typeface="Courier New" pitchFamily="49" charset="0"/>
              <a:buChar char="o"/>
            </a:pPr>
            <a:endParaRPr lang="ru-RU" dirty="0"/>
          </a:p>
          <a:p>
            <a:r>
              <a:rPr lang="ru-RU" sz="3600" dirty="0">
                <a:solidFill>
                  <a:prstClr val="black">
                    <a:lumMod val="50000"/>
                    <a:lumOff val="50000"/>
                  </a:prstClr>
                </a:solidFill>
              </a:rPr>
              <a:t>Субъективная сторона:</a:t>
            </a:r>
          </a:p>
          <a:p>
            <a:pPr marL="0" lvl="0" indent="0">
              <a:buNone/>
            </a:pPr>
            <a:r>
              <a:rPr lang="ru-RU" dirty="0"/>
              <a:t>Умысел </a:t>
            </a:r>
          </a:p>
          <a:p>
            <a:pPr marL="0" lvl="0" indent="0">
              <a:buNone/>
            </a:pPr>
            <a:r>
              <a:rPr lang="ru-RU" i="1" dirty="0" smtClean="0"/>
              <a:t>Пример:</a:t>
            </a:r>
          </a:p>
          <a:p>
            <a:pPr lvl="0">
              <a:buFont typeface="Courier New" pitchFamily="49" charset="0"/>
              <a:buChar char="o"/>
            </a:pPr>
            <a:r>
              <a:rPr lang="ru-RU" dirty="0"/>
              <a:t>Мошенничество: </a:t>
            </a:r>
            <a:r>
              <a:rPr lang="ru-RU" dirty="0" smtClean="0"/>
              <a:t>кража </a:t>
            </a:r>
            <a:r>
              <a:rPr lang="ru-RU" dirty="0"/>
              <a:t>денежных средств с помощью поддельных документов, взлом банковского счета, незаконный перевод денежных средств на другой счет, использование украденных данных пластиковых карт для снятия денежных средств</a:t>
            </a:r>
            <a:r>
              <a:rPr lang="ru-RU" dirty="0" smtClean="0"/>
              <a:t>.</a:t>
            </a:r>
          </a:p>
          <a:p>
            <a:pPr lvl="0">
              <a:buFont typeface="Courier New" pitchFamily="49" charset="0"/>
              <a:buChar char="o"/>
            </a:pPr>
            <a:r>
              <a:rPr lang="ru-RU" dirty="0"/>
              <a:t>Незаконное использование счета: </a:t>
            </a:r>
            <a:r>
              <a:rPr lang="ru-RU" dirty="0" smtClean="0"/>
              <a:t>отмывание </a:t>
            </a:r>
            <a:r>
              <a:rPr lang="ru-RU" dirty="0"/>
              <a:t>денег, финансирование терроризма, уклонение от налогов, мошеннические операции с недвижимостью.</a:t>
            </a:r>
          </a:p>
          <a:p>
            <a:pPr marL="0" lvl="0" indent="0">
              <a:buNone/>
            </a:pPr>
            <a:r>
              <a:rPr lang="ru-RU" dirty="0"/>
              <a:t>Неосторожность </a:t>
            </a:r>
          </a:p>
          <a:p>
            <a:pPr marL="0" lvl="0" indent="0">
              <a:buNone/>
            </a:pPr>
            <a:r>
              <a:rPr lang="ru-RU" i="1" dirty="0" smtClean="0"/>
              <a:t>Пример:</a:t>
            </a:r>
          </a:p>
          <a:p>
            <a:pPr lvl="0">
              <a:buFont typeface="Courier New" pitchFamily="49" charset="0"/>
              <a:buChar char="o"/>
            </a:pPr>
            <a:r>
              <a:rPr lang="ru-RU" dirty="0"/>
              <a:t>Нарушение правил </a:t>
            </a:r>
            <a:r>
              <a:rPr lang="ru-RU" dirty="0" smtClean="0"/>
              <a:t>безопасности: раскрытие </a:t>
            </a:r>
            <a:r>
              <a:rPr lang="ru-RU" dirty="0"/>
              <a:t>пароля от онлайн-банка посторонним лицам, не смена пароля в течение длительного времени, использование общедоступных </a:t>
            </a:r>
            <a:r>
              <a:rPr lang="ru-RU" dirty="0" err="1"/>
              <a:t>Wi-Fi</a:t>
            </a:r>
            <a:r>
              <a:rPr lang="ru-RU" dirty="0"/>
              <a:t> сетей для доступа к онлайн-банку</a:t>
            </a:r>
            <a:r>
              <a:rPr lang="ru-RU" dirty="0" smtClean="0"/>
              <a:t>.</a:t>
            </a:r>
          </a:p>
          <a:p>
            <a:pPr lvl="0">
              <a:buFont typeface="Courier New" pitchFamily="49" charset="0"/>
              <a:buChar char="o"/>
            </a:pPr>
            <a:r>
              <a:rPr lang="ru-RU" dirty="0"/>
              <a:t>Не проверка выписки: Не своевременная проверка выписки со счета может привести к тому, что мошенник сможет незаметно снять деньги со счета</a:t>
            </a:r>
            <a:r>
              <a:rPr lang="ru-RU" dirty="0" smtClean="0"/>
              <a:t>.</a:t>
            </a:r>
          </a:p>
          <a:p>
            <a:pPr lvl="0">
              <a:buFont typeface="Courier New" pitchFamily="49" charset="0"/>
              <a:buChar char="o"/>
            </a:pPr>
            <a:r>
              <a:rPr lang="ru-RU" dirty="0"/>
              <a:t>Не сообщение в банк о подозрительных операциях: Если вы заметили подозрительные операции по своему счету, необходимо немедленно сообщить об этом в банк.</a:t>
            </a:r>
          </a:p>
        </p:txBody>
      </p:sp>
    </p:spTree>
    <p:extLst>
      <p:ext uri="{BB962C8B-B14F-4D97-AF65-F5344CB8AC3E}">
        <p14:creationId xmlns:p14="http://schemas.microsoft.com/office/powerpoint/2010/main" val="828602860"/>
      </p:ext>
    </p:extLst>
  </p:cSld>
  <p:clrMapOvr>
    <a:masterClrMapping/>
  </p:clrMapOvr>
</p:sld>
</file>

<file path=ppt/slides/slide3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50.  Банковский счет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Неправомерное списание средств </a:t>
            </a:r>
            <a:endParaRPr lang="ru-RU" dirty="0" smtClean="0"/>
          </a:p>
          <a:p>
            <a:pPr marL="0" indent="0">
              <a:buNone/>
            </a:pPr>
            <a:r>
              <a:rPr lang="ru-RU" u="sng" dirty="0" smtClean="0"/>
              <a:t>Суть </a:t>
            </a:r>
            <a:r>
              <a:rPr lang="ru-RU" u="sng" dirty="0"/>
              <a:t>спора: </a:t>
            </a:r>
          </a:p>
          <a:p>
            <a:pPr marL="0" indent="0">
              <a:buNone/>
            </a:pPr>
            <a:r>
              <a:rPr lang="ru-RU" dirty="0"/>
              <a:t>Клиент обнаружил, что с его банковского счета пропала крупная сумма денег. Он обратился в банк с требованием вернуть деньги, утверждая, что списание было неправомерным. Банк отрицал свою вину, утверждая, что платеж был проведен по заверенной клиентом доверенности. </a:t>
            </a:r>
            <a:endParaRPr lang="ru-RU" dirty="0" smtClean="0"/>
          </a:p>
          <a:p>
            <a:pPr marL="0" indent="0">
              <a:buNone/>
            </a:pPr>
            <a:r>
              <a:rPr lang="ru-RU" u="sng" dirty="0" smtClean="0"/>
              <a:t>Судебные </a:t>
            </a:r>
            <a:r>
              <a:rPr lang="ru-RU" u="sng" dirty="0"/>
              <a:t>решения:</a:t>
            </a:r>
          </a:p>
          <a:p>
            <a:pPr marL="0" indent="0">
              <a:buNone/>
            </a:pPr>
            <a:r>
              <a:rPr lang="ru-RU" dirty="0"/>
              <a:t>Суд рассмотрел доказательства клиента </a:t>
            </a:r>
            <a:r>
              <a:rPr lang="ru-RU" dirty="0" smtClean="0"/>
              <a:t>(отсутствие </a:t>
            </a:r>
            <a:r>
              <a:rPr lang="ru-RU" dirty="0"/>
              <a:t>подписи на доверенности или её подделку) и доказательства банка </a:t>
            </a:r>
            <a:r>
              <a:rPr lang="ru-RU" dirty="0" smtClean="0"/>
              <a:t>(копию </a:t>
            </a:r>
            <a:r>
              <a:rPr lang="ru-RU" dirty="0"/>
              <a:t>доверенности, подтверждение проведения платежа). В результате суд </a:t>
            </a:r>
            <a:r>
              <a:rPr lang="ru-RU" dirty="0" smtClean="0"/>
              <a:t>обязал </a:t>
            </a:r>
            <a:r>
              <a:rPr lang="ru-RU" dirty="0"/>
              <a:t>банк вернуть деньги </a:t>
            </a:r>
            <a:r>
              <a:rPr lang="ru-RU" dirty="0" smtClean="0"/>
              <a:t>клиенту, т.к. установил неправомерность списания.</a:t>
            </a:r>
          </a:p>
          <a:p>
            <a:pPr marL="0" indent="0">
              <a:buNone/>
            </a:pPr>
            <a:endParaRPr lang="ru-RU" u="sng" dirty="0"/>
          </a:p>
          <a:p>
            <a:pPr marL="0" indent="0">
              <a:buNone/>
            </a:pPr>
            <a:endParaRPr lang="ru-RU" u="sng" dirty="0"/>
          </a:p>
          <a:p>
            <a:pPr algn="r"/>
            <a:r>
              <a:rPr lang="ru-RU" dirty="0"/>
              <a:t>Ненадлежащее исполнение банковской операции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Клиент дал банку указание перевести деньги на определенный счет, но банк перевел деньги на другой счет из-за ошибки в реквизитах. Клиент требовал возврата денег и компенсации убытков.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a:t>
            </a:r>
            <a:r>
              <a:rPr lang="ru-RU" dirty="0" smtClean="0"/>
              <a:t>обязал </a:t>
            </a:r>
            <a:r>
              <a:rPr lang="ru-RU" dirty="0"/>
              <a:t>банк вернуть деньги клиенту, </a:t>
            </a:r>
            <a:r>
              <a:rPr lang="ru-RU" dirty="0" err="1" smtClean="0"/>
              <a:t>т.к</a:t>
            </a:r>
            <a:r>
              <a:rPr lang="ru-RU" dirty="0" smtClean="0"/>
              <a:t> установил, </a:t>
            </a:r>
            <a:r>
              <a:rPr lang="ru-RU" dirty="0"/>
              <a:t>что ошибка была совершена по вине банка. Также суд </a:t>
            </a:r>
            <a:r>
              <a:rPr lang="ru-RU" dirty="0" smtClean="0"/>
              <a:t>взыскал </a:t>
            </a:r>
            <a:r>
              <a:rPr lang="ru-RU" dirty="0"/>
              <a:t>с банка компенсацию убытков, причиненных клиенту в результате ненадлежащего исполнения банковской операции.</a:t>
            </a:r>
          </a:p>
        </p:txBody>
      </p:sp>
    </p:spTree>
    <p:extLst>
      <p:ext uri="{BB962C8B-B14F-4D97-AF65-F5344CB8AC3E}">
        <p14:creationId xmlns:p14="http://schemas.microsoft.com/office/powerpoint/2010/main" val="298058199"/>
      </p:ext>
    </p:extLst>
  </p:cSld>
  <p:clrMapOvr>
    <a:masterClrMapping/>
  </p:clrMapOvr>
</p:sld>
</file>

<file path=ppt/slides/slide3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50.  Банковский счет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92696"/>
            <a:ext cx="9144000" cy="6165304"/>
          </a:xfrm>
        </p:spPr>
        <p:txBody>
          <a:bodyPr>
            <a:normAutofit fontScale="55000" lnSpcReduction="20000"/>
          </a:bodyPr>
          <a:lstStyle/>
          <a:p>
            <a:pPr marL="0" indent="0">
              <a:buNone/>
            </a:pPr>
            <a:r>
              <a:rPr lang="ru-RU" sz="2900" b="1" dirty="0"/>
              <a:t>ГК РФ Статья 856. Ответственность банка за ненадлежащее совершение операций по банковскому счету</a:t>
            </a:r>
            <a:endParaRPr lang="ru-RU" sz="2900" b="1" dirty="0" smtClean="0"/>
          </a:p>
          <a:p>
            <a:r>
              <a:rPr lang="ru-RU" dirty="0" smtClean="0"/>
              <a:t>Объект</a:t>
            </a:r>
            <a:r>
              <a:rPr lang="ru-RU" dirty="0"/>
              <a:t>: Сфера </a:t>
            </a:r>
            <a:r>
              <a:rPr lang="ru-RU" dirty="0" smtClean="0"/>
              <a:t>Ответственности </a:t>
            </a:r>
            <a:r>
              <a:rPr lang="ru-RU" dirty="0"/>
              <a:t>банка за ненадлежащее совершение операций по банковскому </a:t>
            </a:r>
            <a:r>
              <a:rPr lang="ru-RU" dirty="0" smtClean="0"/>
              <a:t>счету</a:t>
            </a:r>
            <a:endParaRPr lang="ru-RU" dirty="0"/>
          </a:p>
          <a:p>
            <a:r>
              <a:rPr lang="ru-RU" dirty="0"/>
              <a:t>Объективная сторона: </a:t>
            </a:r>
          </a:p>
          <a:p>
            <a:pPr marL="0" indent="0">
              <a:buNone/>
            </a:pPr>
            <a:r>
              <a:rPr lang="ru-RU" dirty="0"/>
              <a:t>В случаях несвоевременного зачисления банком на счет клиента поступивших клиенту денежных средств либо их необоснованного списания со счета, а также невыполнения или несвоевременного выполнения указаний клиента о перечислении денежных средств со счета либо об их выдаче со счета банк обязан уплатить на эту сумму проценты в порядке и в размере, которые предусмотрены </a:t>
            </a:r>
            <a:r>
              <a:rPr lang="ru-RU" dirty="0" smtClean="0"/>
              <a:t>ст. 395</a:t>
            </a:r>
            <a:r>
              <a:rPr lang="ru-RU" dirty="0"/>
              <a:t> настоящего Кодекса, независимо от уплаты процентов, предусмотренных </a:t>
            </a:r>
            <a:r>
              <a:rPr lang="ru-RU" dirty="0" smtClean="0"/>
              <a:t>п.1 ст. 852</a:t>
            </a:r>
            <a:r>
              <a:rPr lang="ru-RU" dirty="0"/>
              <a:t> настоящего Кодекса</a:t>
            </a:r>
            <a:r>
              <a:rPr lang="ru-RU" dirty="0" smtClean="0"/>
              <a:t>.</a:t>
            </a:r>
          </a:p>
          <a:p>
            <a:r>
              <a:rPr lang="ru-RU" dirty="0" smtClean="0"/>
              <a:t>Субъект</a:t>
            </a:r>
            <a:r>
              <a:rPr lang="ru-RU" dirty="0"/>
              <a:t>: </a:t>
            </a:r>
          </a:p>
          <a:p>
            <a:pPr marL="0" lvl="0" indent="0">
              <a:buNone/>
            </a:pPr>
            <a:r>
              <a:rPr lang="ru-RU" dirty="0"/>
              <a:t>В данном контексте </a:t>
            </a:r>
            <a:r>
              <a:rPr lang="ru-RU" dirty="0" smtClean="0"/>
              <a:t>субъектом </a:t>
            </a:r>
            <a:r>
              <a:rPr lang="ru-RU" dirty="0"/>
              <a:t>является банк, который несёт ответственность за ненадлежащее совершение операций по банковскому счету, принадлежащему клиенту. </a:t>
            </a:r>
          </a:p>
          <a:p>
            <a:r>
              <a:rPr lang="ru-RU" dirty="0"/>
              <a:t>Субъективная сторона:</a:t>
            </a:r>
          </a:p>
          <a:p>
            <a:pPr marL="0" indent="0">
              <a:buNone/>
            </a:pPr>
            <a:r>
              <a:rPr lang="ru-RU" dirty="0" smtClean="0"/>
              <a:t>Умысел- </a:t>
            </a:r>
            <a:r>
              <a:rPr lang="ru-RU" dirty="0"/>
              <a:t>Умышленное действие банка, направленное на причинение ущерба клиенту. Банк сознательно нарушает свои обязательства и желает или предвидел возможность наступления негативных последствий.</a:t>
            </a:r>
          </a:p>
          <a:p>
            <a:pPr marL="0" indent="0">
              <a:buNone/>
            </a:pPr>
            <a:r>
              <a:rPr lang="ru-RU" dirty="0"/>
              <a:t>Пример:</a:t>
            </a:r>
          </a:p>
          <a:p>
            <a:pPr>
              <a:buFont typeface="Courier New" pitchFamily="49" charset="0"/>
              <a:buChar char="o"/>
            </a:pPr>
            <a:r>
              <a:rPr lang="ru-RU" dirty="0"/>
              <a:t>Фальсификация </a:t>
            </a:r>
            <a:r>
              <a:rPr lang="ru-RU" dirty="0" smtClean="0"/>
              <a:t>документов</a:t>
            </a:r>
          </a:p>
          <a:p>
            <a:pPr>
              <a:buFont typeface="Courier New" pitchFamily="49" charset="0"/>
              <a:buChar char="o"/>
            </a:pPr>
            <a:r>
              <a:rPr lang="ru-RU" dirty="0"/>
              <a:t>Сокрытие </a:t>
            </a:r>
            <a:r>
              <a:rPr lang="ru-RU" dirty="0" smtClean="0"/>
              <a:t>информации</a:t>
            </a:r>
          </a:p>
          <a:p>
            <a:pPr>
              <a:buFont typeface="Courier New" pitchFamily="49" charset="0"/>
              <a:buChar char="o"/>
            </a:pPr>
            <a:r>
              <a:rPr lang="ru-RU" dirty="0"/>
              <a:t>Намеренное создание условий для мошенничества</a:t>
            </a:r>
            <a:endParaRPr lang="ru-RU" dirty="0" smtClean="0"/>
          </a:p>
          <a:p>
            <a:pPr marL="0" indent="0">
              <a:buNone/>
            </a:pPr>
            <a:r>
              <a:rPr lang="ru-RU" dirty="0" smtClean="0"/>
              <a:t>Неосторожность- </a:t>
            </a:r>
            <a:r>
              <a:rPr lang="ru-RU" dirty="0"/>
              <a:t>Небрежное исполнение банком своих обязательств, не соответствующее профессиональным стандартам и требованиям законодательства. Банк не хотел причинить ущерб, но не предпринял необходимые меры для его предотвращения.</a:t>
            </a:r>
          </a:p>
          <a:p>
            <a:pPr marL="0" indent="0">
              <a:buNone/>
            </a:pPr>
            <a:r>
              <a:rPr lang="ru-RU" dirty="0"/>
              <a:t>Пример</a:t>
            </a:r>
            <a:r>
              <a:rPr lang="ru-RU" dirty="0" smtClean="0"/>
              <a:t>:</a:t>
            </a:r>
          </a:p>
          <a:p>
            <a:pPr>
              <a:buFont typeface="Courier New" pitchFamily="49" charset="0"/>
              <a:buChar char="o"/>
            </a:pPr>
            <a:r>
              <a:rPr lang="ru-RU" dirty="0"/>
              <a:t>Ошибка в </a:t>
            </a:r>
            <a:r>
              <a:rPr lang="ru-RU" dirty="0" smtClean="0"/>
              <a:t>реквизитах</a:t>
            </a:r>
          </a:p>
          <a:p>
            <a:pPr>
              <a:buFont typeface="Courier New" pitchFamily="49" charset="0"/>
              <a:buChar char="o"/>
            </a:pPr>
            <a:r>
              <a:rPr lang="ru-RU" dirty="0"/>
              <a:t>Несвоевременное блокирование </a:t>
            </a:r>
            <a:r>
              <a:rPr lang="ru-RU" dirty="0" smtClean="0"/>
              <a:t>счета</a:t>
            </a:r>
          </a:p>
          <a:p>
            <a:pPr>
              <a:buFont typeface="Courier New" pitchFamily="49" charset="0"/>
              <a:buChar char="o"/>
            </a:pPr>
            <a:r>
              <a:rPr lang="ru-RU" dirty="0"/>
              <a:t>Ненадлежащий контроль за </a:t>
            </a:r>
            <a:r>
              <a:rPr lang="ru-RU" dirty="0" smtClean="0"/>
              <a:t>операциями</a:t>
            </a:r>
            <a:endParaRPr lang="ru-RU" dirty="0"/>
          </a:p>
          <a:p>
            <a:r>
              <a:rPr lang="ru-RU" dirty="0" smtClean="0"/>
              <a:t>Предмет</a:t>
            </a:r>
            <a:r>
              <a:rPr lang="ru-RU" dirty="0"/>
              <a:t>: денежные средства</a:t>
            </a:r>
          </a:p>
          <a:p>
            <a:endParaRPr lang="ru-RU" dirty="0"/>
          </a:p>
        </p:txBody>
      </p:sp>
    </p:spTree>
    <p:extLst>
      <p:ext uri="{BB962C8B-B14F-4D97-AF65-F5344CB8AC3E}">
        <p14:creationId xmlns:p14="http://schemas.microsoft.com/office/powerpoint/2010/main" val="529382209"/>
      </p:ext>
    </p:extLst>
  </p:cSld>
  <p:clrMapOvr>
    <a:masterClrMapping/>
  </p:clrMapOvr>
</p:sld>
</file>

<file path=ppt/slides/slide3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50.  Банковский счет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85000" lnSpcReduction="20000"/>
          </a:bodyPr>
          <a:lstStyle/>
          <a:p>
            <a:pPr marL="0" indent="0">
              <a:buNone/>
            </a:pPr>
            <a:r>
              <a:rPr lang="ru-RU" b="1" dirty="0"/>
              <a:t>ГК РФ Статья 856. Ответственность банка за ненадлежащее совершение операций по банковскому </a:t>
            </a:r>
            <a:r>
              <a:rPr lang="ru-RU" b="1" dirty="0" smtClean="0"/>
              <a:t>счету</a:t>
            </a:r>
          </a:p>
          <a:p>
            <a:r>
              <a:rPr lang="ru-RU" dirty="0"/>
              <a:t>В комментируемой статье в рамках регламентации ответственности за нарушение законодательства РФ и иных нормативных правовых актов при совершении операций по счету федеральным законодателем перечислены следующие виды юридической ответственности:</a:t>
            </a:r>
          </a:p>
          <a:p>
            <a:pPr marL="0" indent="0">
              <a:buNone/>
            </a:pPr>
            <a:r>
              <a:rPr lang="ru-RU" dirty="0"/>
              <a:t>- несвоевременное зачисление на счет поступивших клиенту денежных средств;</a:t>
            </a:r>
          </a:p>
          <a:p>
            <a:pPr marL="0" indent="0">
              <a:buNone/>
            </a:pPr>
            <a:r>
              <a:rPr lang="ru-RU" dirty="0"/>
              <a:t>- необоснованное списание средств со счета клиента;</a:t>
            </a:r>
          </a:p>
          <a:p>
            <a:pPr marL="0" indent="0">
              <a:buNone/>
            </a:pPr>
            <a:r>
              <a:rPr lang="ru-RU" dirty="0"/>
              <a:t>- невыполнение указаний клиента о перечислении или выдаче денежных средств со счета.</a:t>
            </a:r>
          </a:p>
          <a:p>
            <a:r>
              <a:rPr lang="ru-RU" dirty="0"/>
              <a:t>Следует учитывать, что санкции, закрепленные п. 3 ст. 31 ФЗ от 02.12.1990 N 395-1 "О банках и банковской деятельности", применяются в случае совершения банком нарушений, за которые комментируемая статья ответственности не устанавливает.</a:t>
            </a:r>
          </a:p>
          <a:p>
            <a:r>
              <a:rPr lang="ru-RU" dirty="0"/>
              <a:t>Банк должен уплатить клиенту проценты в порядке и размере, которые предусмотрены ст. 395 ГК РФ, а в части, не покрытой процентами, возместить убытки, причиненные его неправомерными действиями. Проценты за остаток на счете на спорную сумму при этом не начисляются.</a:t>
            </a:r>
          </a:p>
          <a:p>
            <a:endParaRPr lang="ru-RU" dirty="0"/>
          </a:p>
        </p:txBody>
      </p:sp>
    </p:spTree>
    <p:extLst>
      <p:ext uri="{BB962C8B-B14F-4D97-AF65-F5344CB8AC3E}">
        <p14:creationId xmlns:p14="http://schemas.microsoft.com/office/powerpoint/2010/main" val="1326150000"/>
      </p:ext>
    </p:extLst>
  </p:cSld>
  <p:clrMapOvr>
    <a:masterClrMapping/>
  </p:clrMapOvr>
</p:sld>
</file>

<file path=ppt/slides/slide3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50.  Банковский счет</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92696"/>
            <a:ext cx="9144000" cy="6165304"/>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856</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Ошибки в реквизитах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Клиент дал банку инструкцию перевести деньги на счет своего партнера, но в реквизитах допустил ошибку. Банк перевел деньги на другой счет, который оказался мошенническим. Клиент требовал возврата денег, утверждая, что банк должен был проверить правильность реквизитов.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a:t>
            </a:r>
            <a:r>
              <a:rPr lang="ru-RU" dirty="0" smtClean="0"/>
              <a:t>обязал </a:t>
            </a:r>
            <a:r>
              <a:rPr lang="ru-RU" dirty="0"/>
              <a:t>банк вернуть деньги клиенту, </a:t>
            </a:r>
            <a:r>
              <a:rPr lang="ru-RU" dirty="0" smtClean="0"/>
              <a:t>т.к. установил, </a:t>
            </a:r>
            <a:r>
              <a:rPr lang="ru-RU" dirty="0"/>
              <a:t>что банк не проявил должной степени внимания при проверке реквизитов и что ошибка была допустима в результате ненадлежащей работы сотрудника банка</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Неправомерное списание </a:t>
            </a:r>
            <a:r>
              <a:rPr lang="ru-RU" dirty="0" smtClean="0"/>
              <a:t>средств</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Клиент обнаружил, что с его банковского счета списана крупная сумма денег без его согласия. Он предъявил банку требование о возврате денег, утверждая, что списание было совершено с использованием поддельных документов.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a:t>
            </a:r>
            <a:r>
              <a:rPr lang="ru-RU" dirty="0" smtClean="0"/>
              <a:t>рассмотрел доказательства </a:t>
            </a:r>
            <a:r>
              <a:rPr lang="ru-RU" dirty="0"/>
              <a:t>клиента </a:t>
            </a:r>
            <a:r>
              <a:rPr lang="ru-RU" dirty="0" smtClean="0"/>
              <a:t>(отсутствие </a:t>
            </a:r>
            <a:r>
              <a:rPr lang="ru-RU" dirty="0"/>
              <a:t>подписи на </a:t>
            </a:r>
            <a:r>
              <a:rPr lang="ru-RU" dirty="0" smtClean="0"/>
              <a:t>документах) </a:t>
            </a:r>
            <a:r>
              <a:rPr lang="ru-RU" dirty="0"/>
              <a:t>и доказательства банка </a:t>
            </a:r>
            <a:r>
              <a:rPr lang="ru-RU" dirty="0" smtClean="0"/>
              <a:t>(копии документов). Суд установил, </a:t>
            </a:r>
            <a:r>
              <a:rPr lang="ru-RU" dirty="0"/>
              <a:t>что банк не проверил подлинность документов и что списание было совершено </a:t>
            </a:r>
            <a:r>
              <a:rPr lang="ru-RU" dirty="0" smtClean="0"/>
              <a:t>неправомерно. Суд обязал </a:t>
            </a:r>
            <a:r>
              <a:rPr lang="ru-RU" dirty="0"/>
              <a:t>банк вернуть деньги клиенту.</a:t>
            </a:r>
          </a:p>
        </p:txBody>
      </p:sp>
    </p:spTree>
    <p:extLst>
      <p:ext uri="{BB962C8B-B14F-4D97-AF65-F5344CB8AC3E}">
        <p14:creationId xmlns:p14="http://schemas.microsoft.com/office/powerpoint/2010/main" val="209362256"/>
      </p:ext>
    </p:extLst>
  </p:cSld>
  <p:clrMapOvr>
    <a:masterClrMapping/>
  </p:clrMapOvr>
</p:sld>
</file>

<file path=ppt/slides/slide3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51.  Расчеты</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23774" y="764704"/>
            <a:ext cx="9120225" cy="6093296"/>
          </a:xfrm>
        </p:spPr>
        <p:txBody>
          <a:bodyPr>
            <a:normAutofit fontScale="625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расчетов</a:t>
            </a:r>
            <a:endParaRPr lang="ru-RU" dirty="0"/>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smtClean="0"/>
              <a:t>Расчеты </a:t>
            </a:r>
            <a:r>
              <a:rPr lang="ru-RU" dirty="0"/>
              <a:t>с участием граждан, не связанные с осуществлением ими предпринимательской деятельности, могут производиться наличными деньгами </a:t>
            </a:r>
            <a:r>
              <a:rPr lang="ru-RU" dirty="0" smtClean="0"/>
              <a:t>(ст.140)</a:t>
            </a:r>
            <a:r>
              <a:rPr lang="ru-RU" dirty="0"/>
              <a:t> без ограничения суммы или в безналичном порядке.</a:t>
            </a:r>
          </a:p>
          <a:p>
            <a:pPr marL="0" indent="0">
              <a:buNone/>
            </a:pPr>
            <a:r>
              <a:rPr lang="ru-RU" dirty="0" smtClean="0"/>
              <a:t>Расчеты </a:t>
            </a:r>
            <a:r>
              <a:rPr lang="ru-RU" dirty="0"/>
              <a:t>между юридическими лицами, а также расчеты с участием граждан, связанные с осуществлением ими предпринимательской деятельности, производятся в безналичном порядке. Расчеты между этими лицами могут производиться также наличными деньгами с учетом </a:t>
            </a:r>
            <a:r>
              <a:rPr lang="ru-RU" dirty="0" smtClean="0"/>
              <a:t>ограничений, </a:t>
            </a:r>
            <a:r>
              <a:rPr lang="ru-RU" dirty="0"/>
              <a:t>установленных законом и принимаемыми в соответствии с ним банковскими правилами</a:t>
            </a:r>
            <a:r>
              <a:rPr lang="ru-RU" dirty="0" smtClean="0"/>
              <a:t>.</a:t>
            </a:r>
          </a:p>
          <a:p>
            <a:pPr marL="0" indent="0">
              <a:buNone/>
            </a:pPr>
            <a:r>
              <a:rPr lang="ru-RU" dirty="0"/>
              <a:t>Безналичные расчеты, за исключением расчетов цифровыми рублями, осуществляются путем перевода денежных средств банками и иными кредитными организациями (далее - банки) с открытием или без открытия банковских счетов в порядке, установленном </a:t>
            </a:r>
            <a:r>
              <a:rPr lang="ru-RU" dirty="0" smtClean="0"/>
              <a:t>законом</a:t>
            </a:r>
            <a:r>
              <a:rPr lang="ru-RU" dirty="0"/>
              <a:t> и принимаемыми в соответствии с ним банковскими правилами и договором</a:t>
            </a:r>
            <a:r>
              <a:rPr lang="ru-RU" dirty="0" smtClean="0"/>
              <a:t>.</a:t>
            </a:r>
          </a:p>
          <a:p>
            <a:pPr marL="0" indent="0">
              <a:buNone/>
            </a:pPr>
            <a:r>
              <a:rPr lang="ru-RU" dirty="0"/>
              <a:t>Расчеты цифровыми рублями осуществляются путем перевода цифровых рублей Банком России в рамках платформы цифрового рубля в соответствии с </a:t>
            </a:r>
            <a:r>
              <a:rPr lang="ru-RU" dirty="0" smtClean="0"/>
              <a:t>законодательством</a:t>
            </a:r>
            <a:r>
              <a:rPr lang="ru-RU" dirty="0"/>
              <a:t> Российской Федерации о национальной платежной системе</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a:t>
            </a:r>
            <a:r>
              <a:rPr lang="ru-RU" dirty="0"/>
              <a:t> Физическое лицо, Юридическое </a:t>
            </a:r>
            <a:r>
              <a:rPr lang="ru-RU" dirty="0" smtClean="0"/>
              <a:t>лицо</a:t>
            </a:r>
            <a:endParaRPr lang="ru-RU" dirty="0"/>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денежные средства</a:t>
            </a:r>
          </a:p>
          <a:p>
            <a:endParaRPr lang="ru-RU" dirty="0"/>
          </a:p>
        </p:txBody>
      </p:sp>
    </p:spTree>
    <p:extLst>
      <p:ext uri="{BB962C8B-B14F-4D97-AF65-F5344CB8AC3E}">
        <p14:creationId xmlns:p14="http://schemas.microsoft.com/office/powerpoint/2010/main" val="3447375448"/>
      </p:ext>
    </p:extLst>
  </p:cSld>
  <p:clrMapOvr>
    <a:masterClrMapping/>
  </p:clrMapOvr>
</p:sld>
</file>

<file path=ppt/slides/slide3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51.  Расчеты</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47500" lnSpcReduction="20000"/>
          </a:bodyPr>
          <a:lstStyle/>
          <a:p>
            <a:pPr lvl="0"/>
            <a:r>
              <a:rPr lang="ru-RU" sz="2800" dirty="0">
                <a:solidFill>
                  <a:prstClr val="black">
                    <a:lumMod val="50000"/>
                    <a:lumOff val="50000"/>
                  </a:prstClr>
                </a:solidFill>
              </a:rPr>
              <a:t>Объект: </a:t>
            </a:r>
          </a:p>
          <a:p>
            <a:pPr marL="0" indent="0">
              <a:buNone/>
            </a:pPr>
            <a:r>
              <a:rPr lang="ru-RU" sz="2500" dirty="0">
                <a:solidFill>
                  <a:prstClr val="black">
                    <a:lumMod val="50000"/>
                    <a:lumOff val="50000"/>
                  </a:prstClr>
                </a:solidFill>
              </a:rPr>
              <a:t>Объектом является сфера </a:t>
            </a:r>
            <a:r>
              <a:rPr lang="ru-RU" sz="2500" dirty="0" smtClean="0">
                <a:solidFill>
                  <a:prstClr val="black">
                    <a:lumMod val="50000"/>
                    <a:lumOff val="50000"/>
                  </a:prstClr>
                </a:solidFill>
              </a:rPr>
              <a:t>расчетов</a:t>
            </a:r>
            <a:endParaRPr lang="ru-RU" sz="2500" dirty="0"/>
          </a:p>
          <a:p>
            <a:pPr marL="0" lvl="0" indent="0">
              <a:buNone/>
            </a:pPr>
            <a:endParaRPr lang="ru-RU" sz="160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sz="2800" dirty="0"/>
          </a:p>
          <a:p>
            <a:pPr marL="0" indent="0">
              <a:buNone/>
            </a:pPr>
            <a:r>
              <a:rPr lang="ru-RU" sz="2500" dirty="0"/>
              <a:t>При расчетах платежными поручениями банк плательщика обязуется по распоряжению плательщика перевести находящиеся на его банковском счете денежные средства на банковский счет получателя средств в этом или ином банке в сроки, предусмотренные </a:t>
            </a:r>
            <a:r>
              <a:rPr lang="ru-RU" sz="2500" dirty="0" smtClean="0"/>
              <a:t>законом, </a:t>
            </a:r>
            <a:r>
              <a:rPr lang="ru-RU" sz="2500" dirty="0"/>
              <a:t>если более короткий срок не предусмотрен договором банковского счета либо не определен применяемыми в банковской практике обычаями.</a:t>
            </a:r>
          </a:p>
          <a:p>
            <a:pPr marL="0" indent="0">
              <a:buNone/>
            </a:pPr>
            <a:r>
              <a:rPr lang="ru-RU" sz="2500" dirty="0" smtClean="0"/>
              <a:t>Порядок </a:t>
            </a:r>
            <a:r>
              <a:rPr lang="ru-RU" sz="2500" dirty="0"/>
              <a:t>осуществления расчетов платежными поручениями регулируется законом, банковскими правилами, применяемыми в банковской практике обычаями или договором.</a:t>
            </a:r>
          </a:p>
          <a:p>
            <a:pPr marL="0" indent="0">
              <a:buNone/>
            </a:pPr>
            <a:r>
              <a:rPr lang="ru-RU" sz="2500" dirty="0" smtClean="0"/>
              <a:t>Банк </a:t>
            </a:r>
            <a:r>
              <a:rPr lang="ru-RU" sz="2500" dirty="0"/>
              <a:t>плательщика вправе привлекать другие банки (банки-посредники) для исполнения платежного поручения плательщика</a:t>
            </a:r>
            <a:r>
              <a:rPr lang="ru-RU" sz="2500" dirty="0" smtClean="0"/>
              <a:t>.</a:t>
            </a:r>
          </a:p>
          <a:p>
            <a:pPr marL="0" indent="0">
              <a:buNone/>
            </a:pPr>
            <a:r>
              <a:rPr lang="ru-RU" sz="2500" dirty="0"/>
              <a:t>Содержание (реквизиты) платежного поручения и его форма должны соответствовать </a:t>
            </a:r>
            <a:r>
              <a:rPr lang="ru-RU" sz="2500" dirty="0" smtClean="0"/>
              <a:t>требованиям, </a:t>
            </a:r>
            <a:r>
              <a:rPr lang="ru-RU" sz="2500" dirty="0"/>
              <a:t>предусмотренным законом и банковскими правилами.</a:t>
            </a:r>
          </a:p>
          <a:p>
            <a:pPr marL="0" indent="0">
              <a:buNone/>
            </a:pPr>
            <a:r>
              <a:rPr lang="ru-RU" sz="2500" dirty="0" smtClean="0"/>
              <a:t>При </a:t>
            </a:r>
            <a:r>
              <a:rPr lang="ru-RU" sz="2500" dirty="0"/>
              <a:t>приеме к исполнению платежного поручения банк обязан удостовериться в праве плательщика распоряжаться денежными средствами, проверить соответствие платежного поручения установленным требованиям, достаточность денежных средств для исполнения платежного поручения, а также выполнить иные процедуры приема к исполнению распоряжений, предусмотренные законом, банковскими правилами и договором</a:t>
            </a:r>
            <a:r>
              <a:rPr lang="ru-RU" sz="2500" dirty="0" smtClean="0"/>
              <a:t>.</a:t>
            </a:r>
          </a:p>
          <a:p>
            <a:pPr marL="0" indent="0">
              <a:buNone/>
            </a:pPr>
            <a:r>
              <a:rPr lang="ru-RU" sz="2500" dirty="0"/>
              <a:t>При расчетах по аккредитиву банк-эмитент, действующий по поручению плательщика, обязуется перед получателем средств произвести платежи или акцептовать и оплатить переводной вексель, выставленный получателем средств, либо совершить иные действия по исполнению аккредитива по представлении получателем средств предусмотренных аккредитивом документов и в соответствии с условиями аккредитива.</a:t>
            </a:r>
          </a:p>
          <a:p>
            <a:pPr marL="0" indent="0">
              <a:buNone/>
            </a:pPr>
            <a:r>
              <a:rPr lang="ru-RU" sz="2500" dirty="0" smtClean="0"/>
              <a:t>Банк-эмитент </a:t>
            </a:r>
            <a:r>
              <a:rPr lang="ru-RU" sz="2500" dirty="0"/>
              <a:t>может уполномочить другой банк (исполняющий банк) произвести платежи или акцептовать и оплатить переводной вексель, выставленный получателем средств, либо совершить иные действия по исполнению аккредитива по представлении получателем средств предусмотренных аккредитивом </a:t>
            </a:r>
            <a:endParaRPr lang="ru-RU" sz="2500" dirty="0" smtClean="0"/>
          </a:p>
          <a:p>
            <a:pPr marL="0" indent="0">
              <a:buNone/>
            </a:pPr>
            <a:r>
              <a:rPr lang="ru-RU" sz="2500" dirty="0"/>
              <a:t>В случае открытия покрытого (депонированного) аккредитива банк-эмитент обязан перечислить сумму аккредитива (покрытие) за счет плательщика либо предоставленного ему кредита в распоряжение исполняющего банка на весь срок действия обязательства банка-эмитента.</a:t>
            </a:r>
          </a:p>
          <a:p>
            <a:pPr marL="0" indent="0">
              <a:buNone/>
            </a:pPr>
            <a:r>
              <a:rPr lang="ru-RU" sz="2500" dirty="0"/>
              <a:t>В случае открытия непокрытого (гарантированного) аккредитива банк-эмитент может предоставить исполняющему банку, принявшему поручение банка-эмитента, при осуществлении действий по исполнению аккредитива право списывать средства со счета банка-эмитента, открытого в исполняющем банке, в пределах суммы аккредитива либо может указать в аккредитиве иной способ возмещения исполняющему банку сумм, выплаченных им по аккредитиву. При исполнении непокрытого аккредитива исполняющий банк вправе не осуществлять исполнение аккредитива до поступления денежных средств от банка-эмитента, за исключением случая подтверждения аккредитива исполняющим </a:t>
            </a:r>
            <a:r>
              <a:rPr lang="ru-RU" sz="2500" dirty="0" smtClean="0"/>
              <a:t>банком документов </a:t>
            </a:r>
            <a:r>
              <a:rPr lang="ru-RU" sz="2500" dirty="0"/>
              <a:t>и в соответствии с условиями аккредитива</a:t>
            </a:r>
            <a:r>
              <a:rPr lang="ru-RU" sz="2500" dirty="0" smtClean="0"/>
              <a:t>.</a:t>
            </a:r>
          </a:p>
          <a:p>
            <a:pPr marL="0" indent="0">
              <a:buNone/>
            </a:pPr>
            <a:r>
              <a:rPr lang="ru-RU" sz="2500" dirty="0"/>
              <a:t>Аккредитив считается открытым с указанной в нем даты открытия аккредитива, если иное не предусмотрено законом, банковскими правилами и договором.</a:t>
            </a:r>
          </a:p>
        </p:txBody>
      </p:sp>
    </p:spTree>
    <p:extLst>
      <p:ext uri="{BB962C8B-B14F-4D97-AF65-F5344CB8AC3E}">
        <p14:creationId xmlns:p14="http://schemas.microsoft.com/office/powerpoint/2010/main" val="2079005624"/>
      </p:ext>
    </p:extLst>
  </p:cSld>
  <p:clrMapOvr>
    <a:masterClrMapping/>
  </p:clrMapOvr>
</p:sld>
</file>

<file path=ppt/slides/slide3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51.  Расчеты</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92696"/>
            <a:ext cx="9144000" cy="6165304"/>
          </a:xfrm>
        </p:spPr>
        <p:txBody>
          <a:bodyPr>
            <a:normAutofit fontScale="55000" lnSpcReduction="20000"/>
          </a:bodyPr>
          <a:lstStyle/>
          <a:p>
            <a:pPr lvl="0"/>
            <a:r>
              <a:rPr lang="ru-RU" sz="2900" dirty="0">
                <a:solidFill>
                  <a:prstClr val="black">
                    <a:lumMod val="50000"/>
                    <a:lumOff val="50000"/>
                  </a:prstClr>
                </a:solidFill>
              </a:rPr>
              <a:t>Объективная сторона: </a:t>
            </a:r>
            <a:endParaRPr lang="ru-RU" sz="2900" dirty="0"/>
          </a:p>
          <a:p>
            <a:pPr marL="0" indent="0">
              <a:buNone/>
            </a:pPr>
            <a:r>
              <a:rPr lang="ru-RU" dirty="0"/>
              <a:t>При расчетах по инкассо банк (банк-эмитент) обязуется по поручению клиента осуществить за счет клиента действия по получению от плательщика платежа и (или) акцепта платежа.</a:t>
            </a:r>
          </a:p>
          <a:p>
            <a:pPr marL="0" indent="0">
              <a:buNone/>
            </a:pPr>
            <a:r>
              <a:rPr lang="ru-RU" dirty="0" smtClean="0"/>
              <a:t>Банк-эмитент</a:t>
            </a:r>
            <a:r>
              <a:rPr lang="ru-RU" dirty="0"/>
              <a:t>, получивший поручение клиента, вправе привлекать для его выполнения иной банк (исполняющий банк).</a:t>
            </a:r>
          </a:p>
          <a:p>
            <a:pPr marL="0" indent="0">
              <a:buNone/>
            </a:pPr>
            <a:r>
              <a:rPr lang="ru-RU" dirty="0"/>
              <a:t>Порядок осуществления расчетов по инкассо регулируется законом, </a:t>
            </a:r>
            <a:r>
              <a:rPr lang="ru-RU" dirty="0">
                <a:solidFill>
                  <a:prstClr val="black">
                    <a:lumMod val="50000"/>
                    <a:lumOff val="50000"/>
                  </a:prstClr>
                </a:solidFill>
              </a:rPr>
              <a:t> банковскими правилами </a:t>
            </a:r>
            <a:r>
              <a:rPr lang="ru-RU" dirty="0"/>
              <a:t> и применяемыми в банковской практике обычаями.(в ред. Федерального </a:t>
            </a:r>
            <a:r>
              <a:rPr lang="ru-RU" dirty="0" smtClean="0"/>
              <a:t>закона</a:t>
            </a:r>
            <a:r>
              <a:rPr lang="ru-RU" dirty="0"/>
              <a:t> от 26.07.2017 N 212-ФЗ)</a:t>
            </a:r>
          </a:p>
          <a:p>
            <a:pPr marL="0" indent="0">
              <a:buNone/>
            </a:pPr>
            <a:r>
              <a:rPr lang="ru-RU" dirty="0" smtClean="0"/>
              <a:t>В </a:t>
            </a:r>
            <a:r>
              <a:rPr lang="ru-RU" dirty="0"/>
              <a:t>случае неисполнения или ненадлежащего исполнения поручения клиента банк-эмитент несет перед ним ответственность по основаниям и в размере, которые предусмотрены </a:t>
            </a:r>
            <a:r>
              <a:rPr lang="ru-RU" dirty="0" smtClean="0"/>
              <a:t>главой 25</a:t>
            </a:r>
            <a:r>
              <a:rPr lang="ru-RU" dirty="0"/>
              <a:t> настоящего Кодекса.</a:t>
            </a:r>
          </a:p>
          <a:p>
            <a:pPr marL="0" indent="0">
              <a:buNone/>
            </a:pPr>
            <a:r>
              <a:rPr lang="ru-RU" dirty="0"/>
              <a:t>Если неисполнение или ненадлежащее исполнение поручения клиента имело место в связи с нарушением правил совершения расчетных операций исполняющим банком, ответственность перед клиентом может быть возложена на этот банк</a:t>
            </a:r>
            <a:r>
              <a:rPr lang="ru-RU" dirty="0" smtClean="0"/>
              <a:t>.</a:t>
            </a:r>
          </a:p>
          <a:p>
            <a:pPr marL="0" indent="0">
              <a:buNone/>
            </a:pPr>
            <a:r>
              <a:rPr lang="ru-RU" dirty="0"/>
              <a:t>Чеком признается ценная бумага, содержащая ничем не обусловленное распоряжение чекодателя банку произвести платеж указанной в нем суммы чекодержателю.</a:t>
            </a:r>
          </a:p>
          <a:p>
            <a:pPr marL="0" indent="0">
              <a:buNone/>
            </a:pPr>
            <a:r>
              <a:rPr lang="ru-RU" dirty="0" smtClean="0"/>
              <a:t>В </a:t>
            </a:r>
            <a:r>
              <a:rPr lang="ru-RU" dirty="0"/>
              <a:t>качестве плательщика по чеку может быть указан только банк, где чекодатель имеет средства, которыми он вправе распоряжаться путем выставления чеков.</a:t>
            </a:r>
          </a:p>
          <a:p>
            <a:pPr marL="0" indent="0">
              <a:buNone/>
            </a:pPr>
            <a:r>
              <a:rPr lang="ru-RU" dirty="0" smtClean="0"/>
              <a:t>Отзыв </a:t>
            </a:r>
            <a:r>
              <a:rPr lang="ru-RU" dirty="0"/>
              <a:t>чека до истечения срока для его предъявления не допускается.</a:t>
            </a:r>
          </a:p>
          <a:p>
            <a:pPr marL="0" indent="0">
              <a:buNone/>
            </a:pPr>
            <a:r>
              <a:rPr lang="ru-RU" dirty="0" smtClean="0"/>
              <a:t>Выдача </a:t>
            </a:r>
            <a:r>
              <a:rPr lang="ru-RU" dirty="0"/>
              <a:t>чека не погашает денежного обязательства, во исполнение которого он выдан.</a:t>
            </a:r>
          </a:p>
          <a:p>
            <a:pPr marL="0" indent="0">
              <a:buNone/>
            </a:pPr>
            <a:r>
              <a:rPr lang="ru-RU" dirty="0" smtClean="0"/>
              <a:t>Порядок </a:t>
            </a:r>
            <a:r>
              <a:rPr lang="ru-RU" dirty="0"/>
              <a:t>и условия использования чеков в платежном обороте регулируются настоящим Кодексом, а в части, им не урегулированной, другими законами и устанавливаемыми в соответствии с ними </a:t>
            </a:r>
            <a:r>
              <a:rPr lang="ru-RU" dirty="0" smtClean="0"/>
              <a:t>банковскими правилами.</a:t>
            </a:r>
          </a:p>
          <a:p>
            <a:pPr marL="0" indent="0">
              <a:buNone/>
            </a:pPr>
            <a:r>
              <a:rPr lang="ru-RU" dirty="0"/>
              <a:t>Чек оплачивается за счет средств чекодателя.</a:t>
            </a:r>
          </a:p>
          <a:p>
            <a:pPr marL="0" indent="0">
              <a:buNone/>
            </a:pPr>
            <a:r>
              <a:rPr lang="ru-RU" dirty="0"/>
              <a:t>В случае депонирования средств порядок и условия депонирования средств для покрытия чека устанавливаются банковскими правилами.</a:t>
            </a:r>
          </a:p>
          <a:p>
            <a:pPr marL="0" indent="0">
              <a:buNone/>
            </a:pPr>
            <a:r>
              <a:rPr lang="ru-RU" dirty="0"/>
              <a:t>Чек должен содержать:</a:t>
            </a:r>
          </a:p>
          <a:p>
            <a:pPr marL="0" indent="0">
              <a:buNone/>
            </a:pPr>
            <a:r>
              <a:rPr lang="ru-RU" dirty="0"/>
              <a:t>1) наименование "чек", включенное в текст документа;</a:t>
            </a:r>
          </a:p>
          <a:p>
            <a:pPr marL="0" indent="0">
              <a:buNone/>
            </a:pPr>
            <a:r>
              <a:rPr lang="ru-RU" dirty="0"/>
              <a:t>2) поручение плательщику выплатить определенную денежную сумму;</a:t>
            </a:r>
          </a:p>
          <a:p>
            <a:pPr marL="0" indent="0">
              <a:buNone/>
            </a:pPr>
            <a:r>
              <a:rPr lang="ru-RU" dirty="0"/>
              <a:t>3) наименование плательщика и указание счета, с которого должен быть произведен платеж;</a:t>
            </a:r>
          </a:p>
          <a:p>
            <a:pPr marL="0" indent="0">
              <a:buNone/>
            </a:pPr>
            <a:r>
              <a:rPr lang="ru-RU" dirty="0"/>
              <a:t>4) указание валюты платежа</a:t>
            </a:r>
            <a:r>
              <a:rPr lang="ru-RU" dirty="0" smtClean="0"/>
              <a:t>;</a:t>
            </a:r>
          </a:p>
          <a:p>
            <a:pPr marL="0" indent="0">
              <a:buNone/>
            </a:pPr>
            <a:r>
              <a:rPr lang="ru-RU" dirty="0" smtClean="0"/>
              <a:t>5</a:t>
            </a:r>
            <a:r>
              <a:rPr lang="ru-RU" dirty="0"/>
              <a:t>) указание даты и места составления чека;</a:t>
            </a:r>
          </a:p>
          <a:p>
            <a:pPr marL="0" indent="0">
              <a:buNone/>
            </a:pPr>
            <a:r>
              <a:rPr lang="ru-RU" dirty="0"/>
              <a:t>6) подпись лица, выписавшего чек, - чекодателя</a:t>
            </a:r>
            <a:r>
              <a:rPr lang="ru-RU" dirty="0" smtClean="0"/>
              <a:t>.</a:t>
            </a:r>
          </a:p>
          <a:p>
            <a:pPr marL="0" indent="0">
              <a:buNone/>
            </a:pPr>
            <a:r>
              <a:rPr lang="ru-RU" dirty="0"/>
              <a:t>Отсутствие в документе какого-либо из указанных реквизитов лишает его силы чека.</a:t>
            </a:r>
          </a:p>
        </p:txBody>
      </p:sp>
    </p:spTree>
    <p:extLst>
      <p:ext uri="{BB962C8B-B14F-4D97-AF65-F5344CB8AC3E}">
        <p14:creationId xmlns:p14="http://schemas.microsoft.com/office/powerpoint/2010/main" val="38721075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556792"/>
          </a:xfrm>
        </p:spPr>
        <p:txBody>
          <a:bodyPr/>
          <a:lstStyle/>
          <a:p>
            <a:pPr>
              <a:lnSpc>
                <a:spcPct val="150000"/>
              </a:lnSpc>
            </a:pPr>
            <a:r>
              <a:rPr lang="ru-RU" sz="2000" dirty="0">
                <a:solidFill>
                  <a:srgbClr val="323232"/>
                </a:solidFill>
                <a:effectLst>
                  <a:outerShdw blurRad="38100" dist="38100" dir="2700000" algn="tl">
                    <a:srgbClr val="000000">
                      <a:alpha val="43137"/>
                    </a:srgbClr>
                  </a:outerShdw>
                </a:effectLst>
              </a:rPr>
              <a:t>5.  Участие Российской Федерации, субъектов Российской Федерации, </a:t>
            </a:r>
            <a:br>
              <a:rPr lang="ru-RU" sz="2000" dirty="0">
                <a:solidFill>
                  <a:srgbClr val="323232"/>
                </a:solidFill>
                <a:effectLst>
                  <a:outerShdw blurRad="38100" dist="38100" dir="2700000" algn="tl">
                    <a:srgbClr val="000000">
                      <a:alpha val="43137"/>
                    </a:srgbClr>
                  </a:outerShdw>
                </a:effectLst>
              </a:rPr>
            </a:br>
            <a:r>
              <a:rPr lang="ru-RU" sz="2000" dirty="0">
                <a:solidFill>
                  <a:srgbClr val="323232"/>
                </a:solidFill>
                <a:effectLst>
                  <a:outerShdw blurRad="38100" dist="38100" dir="2700000" algn="tl">
                    <a:srgbClr val="000000">
                      <a:alpha val="43137"/>
                    </a:srgbClr>
                  </a:outerShdw>
                </a:effectLst>
              </a:rPr>
              <a:t>муниципальных образований в отношениях, регулируемых гражданским законодательством</a:t>
            </a:r>
            <a:endParaRPr lang="ru-RU" dirty="0"/>
          </a:p>
        </p:txBody>
      </p:sp>
      <p:sp>
        <p:nvSpPr>
          <p:cNvPr id="3" name="Объект 2"/>
          <p:cNvSpPr>
            <a:spLocks noGrp="1"/>
          </p:cNvSpPr>
          <p:nvPr>
            <p:ph idx="1"/>
          </p:nvPr>
        </p:nvSpPr>
        <p:spPr>
          <a:xfrm>
            <a:off x="0" y="1556792"/>
            <a:ext cx="9144000" cy="5301208"/>
          </a:xfrm>
        </p:spPr>
        <p:txBody>
          <a:bodyPr>
            <a:normAutofit fontScale="25000" lnSpcReduction="20000"/>
          </a:bodyPr>
          <a:lstStyle/>
          <a:p>
            <a:pPr marL="0" indent="0">
              <a:buNone/>
            </a:pPr>
            <a:r>
              <a:rPr lang="ru-RU" sz="5600" b="1" dirty="0"/>
              <a:t>ГК РФ Статья 126. Ответственность по обязательствам Российской Федерации, субъекта Российской Федерации, муниципального </a:t>
            </a:r>
            <a:r>
              <a:rPr lang="ru-RU" sz="5600" b="1" dirty="0" smtClean="0"/>
              <a:t>образования</a:t>
            </a:r>
          </a:p>
          <a:p>
            <a:pPr marL="0" indent="0">
              <a:buNone/>
            </a:pPr>
            <a:endParaRPr lang="ru-RU" sz="5600" b="1" dirty="0" smtClean="0"/>
          </a:p>
          <a:p>
            <a:r>
              <a:rPr lang="ru-RU" sz="5600" u="sng" dirty="0"/>
              <a:t>Объект</a:t>
            </a:r>
            <a:r>
              <a:rPr lang="ru-RU" sz="5600" dirty="0"/>
              <a:t>: </a:t>
            </a:r>
            <a:endParaRPr lang="ru-RU" sz="5600" dirty="0" smtClean="0"/>
          </a:p>
          <a:p>
            <a:pPr marL="0" indent="0">
              <a:buNone/>
            </a:pPr>
            <a:r>
              <a:rPr lang="ru-RU" sz="5600" dirty="0" smtClean="0"/>
              <a:t>сфера ответственности </a:t>
            </a:r>
            <a:r>
              <a:rPr lang="ru-RU" sz="5600" dirty="0"/>
              <a:t>по обязательствам Российской Федерации, субъекта Российской Федерации, муниципального образования</a:t>
            </a:r>
          </a:p>
          <a:p>
            <a:r>
              <a:rPr lang="ru-RU" sz="5600" u="sng" dirty="0" smtClean="0"/>
              <a:t>Объективная </a:t>
            </a:r>
            <a:r>
              <a:rPr lang="ru-RU" sz="5600" u="sng" dirty="0"/>
              <a:t>сторона:  </a:t>
            </a:r>
            <a:endParaRPr lang="ru-RU" sz="5600" u="sng" dirty="0" smtClean="0"/>
          </a:p>
          <a:p>
            <a:pPr marL="0" indent="0">
              <a:buNone/>
            </a:pPr>
            <a:r>
              <a:rPr lang="ru-RU" sz="5600" dirty="0" smtClean="0"/>
              <a:t>Российская </a:t>
            </a:r>
            <a:r>
              <a:rPr lang="ru-RU" sz="5600" dirty="0"/>
              <a:t>Федерация, субъект Российской Федерации, муниципальное образование отвечают по своим обязательствам принадлежащим им на праве собственности имуществом, кроме имущества, которое закреплено за созданными ими юридическими лицами на праве хозяйственного ведения или оперативного управления, а также имущества, которое может находиться только в государственной или муниципальной собственности</a:t>
            </a:r>
            <a:r>
              <a:rPr lang="ru-RU" sz="5600" dirty="0" smtClean="0"/>
              <a:t>. </a:t>
            </a:r>
            <a:r>
              <a:rPr lang="ru-RU" sz="5600" dirty="0"/>
              <a:t>Юридические лица, созданные Российской Федерацией, субъектами Российской Федерации, муниципальными образованиями, не отвечают по их обязательствам</a:t>
            </a:r>
            <a:r>
              <a:rPr lang="ru-RU" sz="5600" dirty="0" smtClean="0"/>
              <a:t>. </a:t>
            </a:r>
            <a:r>
              <a:rPr lang="ru-RU" sz="5600" dirty="0"/>
              <a:t> Российская Федерация не отвечает по обязательствам субъектов Российской Федерации и муниципальных образований</a:t>
            </a:r>
            <a:r>
              <a:rPr lang="ru-RU" sz="5600" dirty="0" smtClean="0"/>
              <a:t>.</a:t>
            </a:r>
            <a:endParaRPr lang="ru-RU" sz="5600" u="sng" dirty="0"/>
          </a:p>
          <a:p>
            <a:r>
              <a:rPr lang="ru-RU" sz="5600" u="sng" dirty="0" smtClean="0"/>
              <a:t>Субъект</a:t>
            </a:r>
            <a:r>
              <a:rPr lang="ru-RU" sz="5600" u="sng" dirty="0"/>
              <a:t>: </a:t>
            </a:r>
            <a:endParaRPr lang="ru-RU" sz="5600" u="sng" dirty="0" smtClean="0"/>
          </a:p>
          <a:p>
            <a:pPr>
              <a:buFont typeface="Courier New" pitchFamily="49" charset="0"/>
              <a:buChar char="o"/>
            </a:pPr>
            <a:r>
              <a:rPr lang="ru-RU" sz="5600" dirty="0"/>
              <a:t>Российская </a:t>
            </a:r>
            <a:r>
              <a:rPr lang="ru-RU" sz="5600" dirty="0" smtClean="0"/>
              <a:t>Федерация, Федеральные </a:t>
            </a:r>
            <a:r>
              <a:rPr lang="ru-RU" sz="5600" dirty="0"/>
              <a:t>органы государственной </a:t>
            </a:r>
            <a:r>
              <a:rPr lang="ru-RU" sz="5600" dirty="0" smtClean="0"/>
              <a:t>власти</a:t>
            </a:r>
          </a:p>
          <a:p>
            <a:pPr>
              <a:buFont typeface="Courier New" pitchFamily="49" charset="0"/>
              <a:buChar char="o"/>
            </a:pPr>
            <a:r>
              <a:rPr lang="ru-RU" sz="5600" dirty="0"/>
              <a:t>Субъекты Российской Федерации (республики, края, области, города федерального значения, автономные области, автономные округа)</a:t>
            </a:r>
            <a:r>
              <a:rPr lang="ru-RU" sz="5600" dirty="0" smtClean="0"/>
              <a:t>, Органы </a:t>
            </a:r>
            <a:r>
              <a:rPr lang="ru-RU" sz="5600" dirty="0"/>
              <a:t>государственной власти субъектов </a:t>
            </a:r>
            <a:r>
              <a:rPr lang="ru-RU" sz="5600" dirty="0" smtClean="0"/>
              <a:t>РФ</a:t>
            </a:r>
          </a:p>
          <a:p>
            <a:pPr>
              <a:buFont typeface="Courier New" pitchFamily="49" charset="0"/>
              <a:buChar char="o"/>
            </a:pPr>
            <a:r>
              <a:rPr lang="ru-RU" sz="5600" dirty="0"/>
              <a:t>Муниципальные образования (муниципальные районы, городские округа, поселения</a:t>
            </a:r>
            <a:r>
              <a:rPr lang="ru-RU" sz="5600" dirty="0" smtClean="0"/>
              <a:t>), Органы </a:t>
            </a:r>
            <a:r>
              <a:rPr lang="ru-RU" sz="5600" dirty="0"/>
              <a:t>местного </a:t>
            </a:r>
            <a:r>
              <a:rPr lang="ru-RU" sz="5600" dirty="0" smtClean="0"/>
              <a:t>самоуправления.</a:t>
            </a:r>
            <a:endParaRPr lang="ru-RU" sz="5600" u="sng" dirty="0"/>
          </a:p>
          <a:p>
            <a:r>
              <a:rPr lang="ru-RU" sz="5600" u="sng" dirty="0" smtClean="0"/>
              <a:t>Субъективная </a:t>
            </a:r>
            <a:r>
              <a:rPr lang="ru-RU" sz="5600" u="sng" dirty="0"/>
              <a:t>сторона: </a:t>
            </a:r>
            <a:endParaRPr lang="ru-RU" sz="5600" u="sng" dirty="0" smtClean="0"/>
          </a:p>
          <a:p>
            <a:pPr marL="0" indent="0">
              <a:buNone/>
            </a:pPr>
            <a:r>
              <a:rPr lang="ru-RU" sz="5600" dirty="0" smtClean="0"/>
              <a:t>В </a:t>
            </a:r>
            <a:r>
              <a:rPr lang="ru-RU" sz="5600" dirty="0"/>
              <a:t>большинстве случаев ответственность государства основана на принципе объективной ответственности. Это означает, что государство несет ответственность за вред, причиненный его действиями (или бездействием), независимо от того, был ли умысел или неосторожность в его действиях. </a:t>
            </a:r>
            <a:endParaRPr lang="ru-RU" sz="5600" u="sng" dirty="0"/>
          </a:p>
          <a:p>
            <a:pPr marL="0" indent="0">
              <a:buNone/>
            </a:pPr>
            <a:endParaRPr lang="ru-RU" sz="1600" dirty="0"/>
          </a:p>
        </p:txBody>
      </p:sp>
    </p:spTree>
    <p:extLst>
      <p:ext uri="{BB962C8B-B14F-4D97-AF65-F5344CB8AC3E}">
        <p14:creationId xmlns:p14="http://schemas.microsoft.com/office/powerpoint/2010/main" val="2359929175"/>
      </p:ext>
    </p:extLst>
  </p:cSld>
  <p:clrMapOvr>
    <a:masterClrMapping/>
  </p:clrMapOvr>
</p:sld>
</file>

<file path=ppt/slides/slide3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5263"/>
            <a:ext cx="8229600" cy="1600200"/>
          </a:xfrm>
        </p:spPr>
        <p:txBody>
          <a:bodyPr/>
          <a:lstStyle/>
          <a:p>
            <a:r>
              <a:rPr lang="ru-RU" sz="4000" dirty="0">
                <a:solidFill>
                  <a:srgbClr val="323232"/>
                </a:solidFill>
                <a:effectLst>
                  <a:outerShdw blurRad="38100" dist="38100" dir="2700000" algn="tl">
                    <a:srgbClr val="000000">
                      <a:alpha val="43137"/>
                    </a:srgbClr>
                  </a:outerShdw>
                </a:effectLst>
              </a:rPr>
              <a:t>51.  Расчеты</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107504" y="827263"/>
            <a:ext cx="9036496" cy="6021288"/>
          </a:xfrm>
        </p:spPr>
        <p:txBody>
          <a:bodyPr>
            <a:normAutofit fontScale="55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marL="0" lvl="0" indent="0">
              <a:buNone/>
            </a:pPr>
            <a:r>
              <a:rPr lang="ru-RU" dirty="0"/>
              <a:t>Расчеты платежными </a:t>
            </a:r>
            <a:r>
              <a:rPr lang="ru-RU" dirty="0" smtClean="0"/>
              <a:t>поручениями:</a:t>
            </a:r>
          </a:p>
          <a:p>
            <a:pPr lvl="0">
              <a:buFont typeface="Courier New" pitchFamily="49" charset="0"/>
              <a:buChar char="o"/>
            </a:pPr>
            <a:r>
              <a:rPr lang="ru-RU" dirty="0"/>
              <a:t>Плательщик: Физическое или юридическое лицо, которое выдает платежное поручение. </a:t>
            </a:r>
            <a:endParaRPr lang="ru-RU" dirty="0" smtClean="0"/>
          </a:p>
          <a:p>
            <a:pPr lvl="0">
              <a:buFont typeface="Courier New" pitchFamily="49" charset="0"/>
              <a:buChar char="o"/>
            </a:pPr>
            <a:r>
              <a:rPr lang="ru-RU" dirty="0" smtClean="0"/>
              <a:t>Получатель</a:t>
            </a:r>
            <a:r>
              <a:rPr lang="ru-RU" dirty="0"/>
              <a:t>: Физическое или юридическое лицо, которое получает платеж по поручению. </a:t>
            </a:r>
            <a:endParaRPr lang="ru-RU" dirty="0" smtClean="0"/>
          </a:p>
          <a:p>
            <a:pPr lvl="0">
              <a:buFont typeface="Courier New" pitchFamily="49" charset="0"/>
              <a:buChar char="o"/>
            </a:pPr>
            <a:r>
              <a:rPr lang="ru-RU" dirty="0" smtClean="0"/>
              <a:t>Банк</a:t>
            </a:r>
            <a:r>
              <a:rPr lang="ru-RU" dirty="0"/>
              <a:t>: Кредитная организация, которая обрабатывает платежное поручение. </a:t>
            </a:r>
            <a:br>
              <a:rPr lang="ru-RU" dirty="0"/>
            </a:br>
            <a:endParaRPr lang="ru-RU" dirty="0"/>
          </a:p>
          <a:p>
            <a:r>
              <a:rPr lang="ru-RU" sz="3600" dirty="0">
                <a:solidFill>
                  <a:prstClr val="black">
                    <a:lumMod val="50000"/>
                    <a:lumOff val="50000"/>
                  </a:prstClr>
                </a:solidFill>
              </a:rPr>
              <a:t>Субъективная сторона:</a:t>
            </a:r>
          </a:p>
          <a:p>
            <a:pPr marL="0" lvl="0" indent="0">
              <a:buNone/>
            </a:pPr>
            <a:r>
              <a:rPr lang="ru-RU" dirty="0"/>
              <a:t>Умысел </a:t>
            </a:r>
          </a:p>
          <a:p>
            <a:pPr marL="0" lvl="0" indent="0">
              <a:buNone/>
            </a:pPr>
            <a:r>
              <a:rPr lang="ru-RU" i="1" dirty="0"/>
              <a:t>Пример:</a:t>
            </a:r>
          </a:p>
          <a:p>
            <a:pPr lvl="0">
              <a:buFont typeface="Courier New" pitchFamily="49" charset="0"/>
              <a:buChar char="o"/>
            </a:pPr>
            <a:r>
              <a:rPr lang="ru-RU" dirty="0"/>
              <a:t>Плательщик: </a:t>
            </a:r>
            <a:r>
              <a:rPr lang="ru-RU" dirty="0" smtClean="0"/>
              <a:t>Намеренное </a:t>
            </a:r>
            <a:r>
              <a:rPr lang="ru-RU" dirty="0"/>
              <a:t>указание неверных данных: Например, неправильный номер счета получателя, с целью мошенничества или хищения средств</a:t>
            </a:r>
            <a:r>
              <a:rPr lang="ru-RU" dirty="0" smtClean="0"/>
              <a:t>.</a:t>
            </a:r>
          </a:p>
          <a:p>
            <a:pPr lvl="0">
              <a:buFont typeface="Courier New" pitchFamily="49" charset="0"/>
              <a:buChar char="o"/>
            </a:pPr>
            <a:r>
              <a:rPr lang="ru-RU" dirty="0"/>
              <a:t>Получатель: </a:t>
            </a:r>
            <a:r>
              <a:rPr lang="ru-RU" dirty="0" smtClean="0"/>
              <a:t>Подстрекательство </a:t>
            </a:r>
            <a:r>
              <a:rPr lang="ru-RU" dirty="0"/>
              <a:t>к мошенничеству: Получатель может умышленно создавать условия для неправильного заполнения платежного поручения плательщиком, чтобы получить незаконную выгоду.</a:t>
            </a:r>
          </a:p>
          <a:p>
            <a:pPr lvl="0">
              <a:buFont typeface="Courier New" pitchFamily="49" charset="0"/>
              <a:buChar char="o"/>
            </a:pPr>
            <a:r>
              <a:rPr lang="ru-RU" dirty="0"/>
              <a:t>Банк: </a:t>
            </a:r>
            <a:r>
              <a:rPr lang="ru-RU" dirty="0" smtClean="0"/>
              <a:t>Преднамеренная </a:t>
            </a:r>
            <a:r>
              <a:rPr lang="ru-RU" dirty="0"/>
              <a:t>неправильная обработка поручения: Например, перевод денег на неправильный счет с целью присвоения средств. Этот вариант крайне редкий, так как банки имеют строгие правила внутреннего контроля.</a:t>
            </a:r>
            <a:endParaRPr lang="ru-RU" dirty="0" smtClean="0"/>
          </a:p>
          <a:p>
            <a:pPr lvl="0">
              <a:buFont typeface="Courier New" pitchFamily="49" charset="0"/>
              <a:buChar char="o"/>
            </a:pPr>
            <a:endParaRPr lang="ru-RU" dirty="0" smtClean="0"/>
          </a:p>
          <a:p>
            <a:pPr lvl="0">
              <a:buFont typeface="Courier New" pitchFamily="49" charset="0"/>
              <a:buChar char="o"/>
            </a:pPr>
            <a:r>
              <a:rPr lang="ru-RU" dirty="0" smtClean="0"/>
              <a:t>Неосторожность </a:t>
            </a:r>
            <a:endParaRPr lang="ru-RU" dirty="0"/>
          </a:p>
          <a:p>
            <a:pPr marL="0" lvl="0" indent="0">
              <a:buNone/>
            </a:pPr>
            <a:r>
              <a:rPr lang="ru-RU" i="1" dirty="0"/>
              <a:t>Пример:</a:t>
            </a:r>
          </a:p>
          <a:p>
            <a:pPr lvl="0">
              <a:buFont typeface="Courier New" pitchFamily="49" charset="0"/>
              <a:buChar char="o"/>
            </a:pPr>
            <a:r>
              <a:rPr lang="ru-RU" dirty="0"/>
              <a:t>Плательщик: </a:t>
            </a:r>
            <a:r>
              <a:rPr lang="ru-RU" dirty="0" smtClean="0"/>
              <a:t>Неправильное </a:t>
            </a:r>
            <a:r>
              <a:rPr lang="ru-RU" dirty="0"/>
              <a:t>заполнение платежного поручения: Например, ошибка в номере счета, в сумме платежа или в назначении платежа</a:t>
            </a:r>
            <a:r>
              <a:rPr lang="ru-RU" dirty="0" smtClean="0"/>
              <a:t>.</a:t>
            </a:r>
          </a:p>
          <a:p>
            <a:pPr lvl="0">
              <a:buFont typeface="Courier New" pitchFamily="49" charset="0"/>
              <a:buChar char="o"/>
            </a:pPr>
            <a:r>
              <a:rPr lang="ru-RU" dirty="0"/>
              <a:t>Получатель: </a:t>
            </a:r>
            <a:r>
              <a:rPr lang="ru-RU" dirty="0" smtClean="0"/>
              <a:t>Ненадлежащий </a:t>
            </a:r>
            <a:r>
              <a:rPr lang="ru-RU" dirty="0"/>
              <a:t>контроль за получением денежных средств: Например, получатель не проверяет счета на наличие ошибок в платежных поручениях</a:t>
            </a:r>
            <a:r>
              <a:rPr lang="ru-RU" dirty="0" smtClean="0"/>
              <a:t>.</a:t>
            </a:r>
          </a:p>
          <a:p>
            <a:pPr lvl="0">
              <a:buFont typeface="Courier New" pitchFamily="49" charset="0"/>
              <a:buChar char="o"/>
            </a:pPr>
            <a:r>
              <a:rPr lang="ru-RU" dirty="0"/>
              <a:t>Банк: </a:t>
            </a:r>
            <a:r>
              <a:rPr lang="ru-RU" dirty="0" smtClean="0"/>
              <a:t>Техническая </a:t>
            </a:r>
            <a:r>
              <a:rPr lang="ru-RU" dirty="0"/>
              <a:t>ошибка при обработке поручения: Например, неправильное введение данных в систему. </a:t>
            </a:r>
          </a:p>
        </p:txBody>
      </p:sp>
    </p:spTree>
    <p:extLst>
      <p:ext uri="{BB962C8B-B14F-4D97-AF65-F5344CB8AC3E}">
        <p14:creationId xmlns:p14="http://schemas.microsoft.com/office/powerpoint/2010/main" val="3978513993"/>
      </p:ext>
    </p:extLst>
  </p:cSld>
  <p:clrMapOvr>
    <a:masterClrMapping/>
  </p:clrMapOvr>
</p:sld>
</file>

<file path=ppt/slides/slide3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51.  Расчеты</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20688"/>
            <a:ext cx="9144000" cy="6237312"/>
          </a:xfrm>
        </p:spPr>
        <p:txBody>
          <a:bodyPr>
            <a:normAutofit fontScale="47500" lnSpcReduction="20000"/>
          </a:bodyPr>
          <a:lstStyle/>
          <a:p>
            <a:pPr lvl="0"/>
            <a:r>
              <a:rPr lang="ru-RU" sz="29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marL="0" lvl="0" indent="0">
              <a:buNone/>
            </a:pPr>
            <a:r>
              <a:rPr lang="ru-RU" sz="2500" dirty="0" smtClean="0"/>
              <a:t>Расчеты по аккредитиву:</a:t>
            </a:r>
          </a:p>
          <a:p>
            <a:pPr lvl="0">
              <a:buFont typeface="Courier New" pitchFamily="49" charset="0"/>
              <a:buChar char="o"/>
            </a:pPr>
            <a:r>
              <a:rPr lang="ru-RU" sz="2500" dirty="0" smtClean="0"/>
              <a:t>Заказчик: Физическое или юридическое лицо, которое заказывает товары или услуги и открывает аккредитив.</a:t>
            </a:r>
          </a:p>
          <a:p>
            <a:pPr lvl="0">
              <a:buFont typeface="Courier New" pitchFamily="49" charset="0"/>
              <a:buChar char="o"/>
            </a:pPr>
            <a:r>
              <a:rPr lang="ru-RU" sz="2500" dirty="0" smtClean="0"/>
              <a:t>Поставщик: Физическое или юридическое лицо, которое поставляет товары или услуги.</a:t>
            </a:r>
          </a:p>
          <a:p>
            <a:pPr lvl="0">
              <a:buFont typeface="Courier New" pitchFamily="49" charset="0"/>
              <a:buChar char="o"/>
            </a:pPr>
            <a:r>
              <a:rPr lang="ru-RU" sz="2500" dirty="0" smtClean="0"/>
              <a:t>Банк-эмитент: Банк, который открывает аккредитив по поручению заказчика. </a:t>
            </a:r>
          </a:p>
          <a:p>
            <a:pPr lvl="0">
              <a:buFont typeface="Courier New" pitchFamily="49" charset="0"/>
              <a:buChar char="o"/>
            </a:pPr>
            <a:r>
              <a:rPr lang="ru-RU" sz="2500" dirty="0" smtClean="0"/>
              <a:t>Банк-исполнитель: Банк, который подтверждает аккредитив (если аккредитив подтвержденный) и осуществляет платежи по нему. </a:t>
            </a:r>
          </a:p>
          <a:p>
            <a:pPr lvl="0">
              <a:buFont typeface="Courier New" pitchFamily="49" charset="0"/>
              <a:buChar char="o"/>
            </a:pPr>
            <a:r>
              <a:rPr lang="ru-RU" sz="2500" dirty="0" smtClean="0"/>
              <a:t>Банк-корреспондент: Банк, который обеспечивает связь между банком-эмитентом и банком-исполнителем.</a:t>
            </a:r>
            <a:r>
              <a:rPr lang="ru-RU" dirty="0" smtClean="0"/>
              <a:t/>
            </a:r>
            <a:br>
              <a:rPr lang="ru-RU" dirty="0" smtClean="0"/>
            </a:br>
            <a:endParaRPr lang="ru-RU" dirty="0" smtClean="0"/>
          </a:p>
          <a:p>
            <a:r>
              <a:rPr lang="ru-RU" sz="2900" dirty="0" smtClean="0">
                <a:solidFill>
                  <a:prstClr val="black">
                    <a:lumMod val="50000"/>
                    <a:lumOff val="50000"/>
                  </a:prstClr>
                </a:solidFill>
              </a:rPr>
              <a:t>Субъективная </a:t>
            </a:r>
            <a:r>
              <a:rPr lang="ru-RU" sz="2900" dirty="0">
                <a:solidFill>
                  <a:prstClr val="black">
                    <a:lumMod val="50000"/>
                    <a:lumOff val="50000"/>
                  </a:prstClr>
                </a:solidFill>
              </a:rPr>
              <a:t>сторона:</a:t>
            </a:r>
          </a:p>
          <a:p>
            <a:pPr marL="0" lvl="0" indent="0">
              <a:buNone/>
            </a:pPr>
            <a:r>
              <a:rPr lang="ru-RU" sz="2500" dirty="0"/>
              <a:t>Умысел </a:t>
            </a:r>
          </a:p>
          <a:p>
            <a:pPr marL="0" lvl="0" indent="0">
              <a:buNone/>
            </a:pPr>
            <a:r>
              <a:rPr lang="ru-RU" sz="2500" i="1" dirty="0"/>
              <a:t>Пример:</a:t>
            </a:r>
          </a:p>
          <a:p>
            <a:pPr lvl="0">
              <a:buFont typeface="Courier New" pitchFamily="49" charset="0"/>
              <a:buChar char="o"/>
            </a:pPr>
            <a:r>
              <a:rPr lang="ru-RU" sz="2500" dirty="0"/>
              <a:t>Заказчик: </a:t>
            </a:r>
            <a:r>
              <a:rPr lang="ru-RU" sz="2500" dirty="0" smtClean="0"/>
              <a:t> </a:t>
            </a:r>
            <a:r>
              <a:rPr lang="ru-RU" sz="2500" dirty="0"/>
              <a:t>Недобросовестное использование аккредитива: Например, заказчик может намеренно ошибочно указать данные в аккредитиве, чтобы не оплачивать поставку. </a:t>
            </a:r>
            <a:endParaRPr lang="ru-RU" sz="2500" dirty="0" smtClean="0"/>
          </a:p>
          <a:p>
            <a:pPr lvl="0">
              <a:buFont typeface="Courier New" pitchFamily="49" charset="0"/>
              <a:buChar char="o"/>
            </a:pPr>
            <a:r>
              <a:rPr lang="ru-RU" sz="2500" dirty="0"/>
              <a:t>Поставщик: </a:t>
            </a:r>
            <a:r>
              <a:rPr lang="ru-RU" sz="2500" dirty="0" smtClean="0"/>
              <a:t>Преднамеренное </a:t>
            </a:r>
            <a:r>
              <a:rPr lang="ru-RU" sz="2500" dirty="0"/>
              <a:t>невыполнение условий аккредитива: Например, поставщик может отправить некачественный товар или нарушить срок поставки, чтобы получить платеж по аккредитиву</a:t>
            </a:r>
            <a:r>
              <a:rPr lang="ru-RU" sz="2500" dirty="0" smtClean="0"/>
              <a:t>.</a:t>
            </a:r>
          </a:p>
          <a:p>
            <a:pPr lvl="0">
              <a:buFont typeface="Courier New" pitchFamily="49" charset="0"/>
              <a:buChar char="o"/>
            </a:pPr>
            <a:r>
              <a:rPr lang="ru-RU" sz="2500" dirty="0"/>
              <a:t>Банк-эмитент: </a:t>
            </a:r>
            <a:r>
              <a:rPr lang="ru-RU" sz="2500" dirty="0" smtClean="0"/>
              <a:t>Недобросовестное </a:t>
            </a:r>
            <a:r>
              <a:rPr lang="ru-RU" sz="2500" dirty="0"/>
              <a:t>открытие аккредитива: Банк может открыть аккредитив без необходимых документов или проверок, чтобы получить комиссию</a:t>
            </a:r>
            <a:r>
              <a:rPr lang="ru-RU" sz="2500" dirty="0" smtClean="0"/>
              <a:t>.</a:t>
            </a:r>
          </a:p>
          <a:p>
            <a:pPr lvl="0">
              <a:buFont typeface="Courier New" pitchFamily="49" charset="0"/>
              <a:buChar char="o"/>
            </a:pPr>
            <a:r>
              <a:rPr lang="ru-RU" sz="2500" dirty="0"/>
              <a:t>Банк-исполнитель: </a:t>
            </a:r>
            <a:r>
              <a:rPr lang="ru-RU" sz="2500" dirty="0" smtClean="0"/>
              <a:t>Недобросовестное </a:t>
            </a:r>
            <a:r>
              <a:rPr lang="ru-RU" sz="2500" dirty="0"/>
              <a:t>выполнение условий аккредитива: Банк может нарушить условия аккредитива с целью присвоения денежных средств</a:t>
            </a:r>
            <a:r>
              <a:rPr lang="ru-RU" sz="2500" dirty="0" smtClean="0"/>
              <a:t>.</a:t>
            </a:r>
          </a:p>
          <a:p>
            <a:pPr lvl="0">
              <a:buFont typeface="Courier New" pitchFamily="49" charset="0"/>
              <a:buChar char="o"/>
            </a:pPr>
            <a:r>
              <a:rPr lang="ru-RU" sz="2500" dirty="0"/>
              <a:t>Банк-корреспондент: </a:t>
            </a:r>
            <a:r>
              <a:rPr lang="ru-RU" sz="2500" dirty="0" smtClean="0"/>
              <a:t>Преднамеренная </a:t>
            </a:r>
            <a:r>
              <a:rPr lang="ru-RU" sz="2500" dirty="0"/>
              <a:t>задержка перевода денежных средств: Банк может задерживать платежи по аккредитиву с целью получения незаконной выгоды.</a:t>
            </a:r>
          </a:p>
          <a:p>
            <a:pPr marL="0" lvl="0" indent="0">
              <a:buNone/>
            </a:pPr>
            <a:r>
              <a:rPr lang="ru-RU" sz="2500" dirty="0"/>
              <a:t>Неосторожность </a:t>
            </a:r>
          </a:p>
          <a:p>
            <a:pPr marL="0" lvl="0" indent="0">
              <a:buNone/>
            </a:pPr>
            <a:r>
              <a:rPr lang="ru-RU" sz="2500" i="1" dirty="0"/>
              <a:t>Пример:</a:t>
            </a:r>
          </a:p>
          <a:p>
            <a:pPr lvl="0">
              <a:buFont typeface="Courier New" pitchFamily="49" charset="0"/>
              <a:buChar char="o"/>
            </a:pPr>
            <a:r>
              <a:rPr lang="ru-RU" sz="2500" dirty="0"/>
              <a:t>Заказчик: </a:t>
            </a:r>
            <a:r>
              <a:rPr lang="ru-RU" sz="2500" dirty="0" smtClean="0"/>
              <a:t>Ошибки </a:t>
            </a:r>
            <a:r>
              <a:rPr lang="ru-RU" sz="2500" dirty="0"/>
              <a:t>в заполнении аккредитива: Например, неправильное указание сроков поставки, количества товара, или цены</a:t>
            </a:r>
            <a:r>
              <a:rPr lang="ru-RU" sz="2500" dirty="0" smtClean="0"/>
              <a:t>.</a:t>
            </a:r>
          </a:p>
          <a:p>
            <a:pPr lvl="0">
              <a:buFont typeface="Courier New" pitchFamily="49" charset="0"/>
              <a:buChar char="o"/>
            </a:pPr>
            <a:r>
              <a:rPr lang="ru-RU" sz="2500" dirty="0"/>
              <a:t>Поставщик: </a:t>
            </a:r>
            <a:r>
              <a:rPr lang="ru-RU" sz="2500" dirty="0" smtClean="0"/>
              <a:t>Неправильное </a:t>
            </a:r>
            <a:r>
              <a:rPr lang="ru-RU" sz="2500" dirty="0"/>
              <a:t>выполнение условий аккредитива: Например, отправка товара с нарушением сроков или несоответствие товара указанным параметрам</a:t>
            </a:r>
            <a:r>
              <a:rPr lang="ru-RU" sz="2500" dirty="0" smtClean="0"/>
              <a:t>.</a:t>
            </a:r>
          </a:p>
          <a:p>
            <a:pPr lvl="0">
              <a:buFont typeface="Courier New" pitchFamily="49" charset="0"/>
              <a:buChar char="o"/>
            </a:pPr>
            <a:r>
              <a:rPr lang="ru-RU" sz="2500" dirty="0"/>
              <a:t>Банк-эмитент: </a:t>
            </a:r>
            <a:r>
              <a:rPr lang="ru-RU" sz="2500" dirty="0" smtClean="0"/>
              <a:t>Техническая </a:t>
            </a:r>
            <a:r>
              <a:rPr lang="ru-RU" sz="2500" dirty="0"/>
              <a:t>ошибка при открытии аккредитива: Например, неправильное введение данных в систему</a:t>
            </a:r>
            <a:r>
              <a:rPr lang="ru-RU" sz="2500" dirty="0" smtClean="0"/>
              <a:t>.</a:t>
            </a:r>
          </a:p>
          <a:p>
            <a:pPr lvl="0">
              <a:buFont typeface="Courier New" pitchFamily="49" charset="0"/>
              <a:buChar char="o"/>
            </a:pPr>
            <a:r>
              <a:rPr lang="ru-RU" sz="2500" dirty="0"/>
              <a:t>Банк-исполнитель: </a:t>
            </a:r>
            <a:r>
              <a:rPr lang="ru-RU" sz="2500" dirty="0" smtClean="0"/>
              <a:t>Неправильная </a:t>
            </a:r>
            <a:r>
              <a:rPr lang="ru-RU" sz="2500" dirty="0"/>
              <a:t>обработка документов: Например, ошибка при проверке документов, представленных поставщиком</a:t>
            </a:r>
            <a:r>
              <a:rPr lang="ru-RU" sz="2500" dirty="0" smtClean="0"/>
              <a:t>.</a:t>
            </a:r>
          </a:p>
          <a:p>
            <a:pPr lvl="0">
              <a:buFont typeface="Courier New" pitchFamily="49" charset="0"/>
              <a:buChar char="o"/>
            </a:pPr>
            <a:r>
              <a:rPr lang="ru-RU" sz="2500" dirty="0"/>
              <a:t>Банк-корреспондент: </a:t>
            </a:r>
            <a:r>
              <a:rPr lang="ru-RU" sz="2500" dirty="0" smtClean="0"/>
              <a:t>Задержка </a:t>
            </a:r>
            <a:r>
              <a:rPr lang="ru-RU" sz="2500" dirty="0"/>
              <a:t>перевода денежных средств из-за технических ошибок: Например, сбой в системе перевода денег.</a:t>
            </a:r>
          </a:p>
        </p:txBody>
      </p:sp>
    </p:spTree>
    <p:extLst>
      <p:ext uri="{BB962C8B-B14F-4D97-AF65-F5344CB8AC3E}">
        <p14:creationId xmlns:p14="http://schemas.microsoft.com/office/powerpoint/2010/main" val="1362862412"/>
      </p:ext>
    </p:extLst>
  </p:cSld>
  <p:clrMapOvr>
    <a:masterClrMapping/>
  </p:clrMapOvr>
</p:sld>
</file>

<file path=ppt/slides/slide3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51.  Расчеты</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20688"/>
            <a:ext cx="9144000" cy="6237312"/>
          </a:xfrm>
        </p:spPr>
        <p:txBody>
          <a:bodyPr>
            <a:normAutofit fontScale="55000" lnSpcReduction="20000"/>
          </a:bodyPr>
          <a:lstStyle/>
          <a:p>
            <a:pPr lvl="0"/>
            <a:r>
              <a:rPr lang="ru-RU" sz="28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marL="0" lvl="0" indent="0">
              <a:buNone/>
            </a:pPr>
            <a:r>
              <a:rPr lang="ru-RU" dirty="0"/>
              <a:t>Расчеты по </a:t>
            </a:r>
            <a:r>
              <a:rPr lang="ru-RU" dirty="0" smtClean="0"/>
              <a:t>инкассо:</a:t>
            </a:r>
            <a:endParaRPr lang="ru-RU" dirty="0"/>
          </a:p>
          <a:p>
            <a:pPr lvl="0">
              <a:buFont typeface="Courier New" pitchFamily="49" charset="0"/>
              <a:buChar char="o"/>
            </a:pPr>
            <a:r>
              <a:rPr lang="ru-RU" dirty="0"/>
              <a:t>Экспортер (продавец): Физическое или юридическое лицо, которое отправляет товары или услуги и инициирует инкассо. </a:t>
            </a:r>
            <a:endParaRPr lang="ru-RU" dirty="0" smtClean="0"/>
          </a:p>
          <a:p>
            <a:pPr lvl="0">
              <a:buFont typeface="Courier New" pitchFamily="49" charset="0"/>
              <a:buChar char="o"/>
            </a:pPr>
            <a:r>
              <a:rPr lang="ru-RU" dirty="0" smtClean="0"/>
              <a:t>Импортер </a:t>
            </a:r>
            <a:r>
              <a:rPr lang="ru-RU" dirty="0"/>
              <a:t>(покупатель): Физическое или юридическое лицо, которое получает товары или услуги. </a:t>
            </a:r>
            <a:endParaRPr lang="ru-RU" dirty="0" smtClean="0"/>
          </a:p>
          <a:p>
            <a:pPr lvl="0">
              <a:buFont typeface="Courier New" pitchFamily="49" charset="0"/>
              <a:buChar char="o"/>
            </a:pPr>
            <a:r>
              <a:rPr lang="ru-RU" dirty="0" smtClean="0"/>
              <a:t>Банк-экспортер</a:t>
            </a:r>
            <a:r>
              <a:rPr lang="ru-RU" dirty="0"/>
              <a:t>: Банк, который выполняет поручение экспортера, отправляя инкассовые документы. </a:t>
            </a:r>
            <a:endParaRPr lang="ru-RU" dirty="0" smtClean="0"/>
          </a:p>
          <a:p>
            <a:pPr lvl="0">
              <a:buFont typeface="Courier New" pitchFamily="49" charset="0"/>
              <a:buChar char="o"/>
            </a:pPr>
            <a:r>
              <a:rPr lang="ru-RU" dirty="0" smtClean="0"/>
              <a:t>Банк-импортер</a:t>
            </a:r>
            <a:r>
              <a:rPr lang="ru-RU" dirty="0"/>
              <a:t>: Банк, который получает инкассовые документы и выполняет поручения импортера по оплате. </a:t>
            </a:r>
            <a:endParaRPr lang="ru-RU" dirty="0" smtClean="0"/>
          </a:p>
          <a:p>
            <a:pPr lvl="0">
              <a:buFont typeface="Courier New" pitchFamily="49" charset="0"/>
              <a:buChar char="o"/>
            </a:pPr>
            <a:r>
              <a:rPr lang="ru-RU" dirty="0" smtClean="0"/>
              <a:t> </a:t>
            </a:r>
            <a:r>
              <a:rPr lang="ru-RU" dirty="0"/>
              <a:t>Перевозчик: Физическое или юридическое лицо, ответственное за доставку товара. </a:t>
            </a:r>
            <a:br>
              <a:rPr lang="ru-RU" dirty="0"/>
            </a:br>
            <a:endParaRPr lang="ru-RU" dirty="0"/>
          </a:p>
          <a:p>
            <a:r>
              <a:rPr lang="ru-RU" sz="2800" dirty="0">
                <a:solidFill>
                  <a:prstClr val="black">
                    <a:lumMod val="50000"/>
                    <a:lumOff val="50000"/>
                  </a:prstClr>
                </a:solidFill>
              </a:rPr>
              <a:t>Субъективная сторона:</a:t>
            </a:r>
          </a:p>
          <a:p>
            <a:pPr marL="0" lvl="0" indent="0">
              <a:buNone/>
            </a:pPr>
            <a:r>
              <a:rPr lang="ru-RU" dirty="0"/>
              <a:t>Умысел </a:t>
            </a:r>
          </a:p>
          <a:p>
            <a:pPr marL="0" lvl="0" indent="0">
              <a:buNone/>
            </a:pPr>
            <a:r>
              <a:rPr lang="ru-RU" i="1" dirty="0"/>
              <a:t>Пример:</a:t>
            </a:r>
          </a:p>
          <a:p>
            <a:pPr lvl="0">
              <a:buFont typeface="Courier New" pitchFamily="49" charset="0"/>
              <a:buChar char="o"/>
            </a:pPr>
            <a:r>
              <a:rPr lang="ru-RU" dirty="0"/>
              <a:t>Экспортер: </a:t>
            </a:r>
            <a:r>
              <a:rPr lang="ru-RU" dirty="0" smtClean="0"/>
              <a:t>Преднамеренное </a:t>
            </a:r>
            <a:r>
              <a:rPr lang="ru-RU" dirty="0"/>
              <a:t>нарушение условий инкассо: Например, отправка некачественного товара или нарушение сроков поставки, чтобы получить платеж без выполнения своих обязательств. </a:t>
            </a:r>
            <a:endParaRPr lang="ru-RU" dirty="0" smtClean="0"/>
          </a:p>
          <a:p>
            <a:pPr lvl="0">
              <a:buFont typeface="Courier New" pitchFamily="49" charset="0"/>
              <a:buChar char="o"/>
            </a:pPr>
            <a:r>
              <a:rPr lang="ru-RU" dirty="0"/>
              <a:t>Импортер: </a:t>
            </a:r>
            <a:r>
              <a:rPr lang="ru-RU" dirty="0" smtClean="0"/>
              <a:t>Недобросовестный </a:t>
            </a:r>
            <a:r>
              <a:rPr lang="ru-RU" dirty="0"/>
              <a:t>отказ от оплаты: Импортер может намеренно отказать в оплате, ссылаясь на несоответствие товара или услуг условиям контракта, даже если это не так. </a:t>
            </a:r>
            <a:endParaRPr lang="ru-RU" dirty="0" smtClean="0"/>
          </a:p>
          <a:p>
            <a:pPr lvl="0">
              <a:buFont typeface="Courier New" pitchFamily="49" charset="0"/>
              <a:buChar char="o"/>
            </a:pPr>
            <a:r>
              <a:rPr lang="ru-RU" dirty="0" smtClean="0"/>
              <a:t>Банк-экспортер</a:t>
            </a:r>
            <a:r>
              <a:rPr lang="ru-RU" dirty="0"/>
              <a:t>: </a:t>
            </a:r>
            <a:r>
              <a:rPr lang="ru-RU" dirty="0" smtClean="0"/>
              <a:t>Недобросовестное </a:t>
            </a:r>
            <a:r>
              <a:rPr lang="ru-RU" dirty="0"/>
              <a:t>выполнение условий инкассо: Банк может нарушить условия инкассо с целью получения незаконной выгоды</a:t>
            </a:r>
            <a:r>
              <a:rPr lang="ru-RU" dirty="0" smtClean="0"/>
              <a:t>.</a:t>
            </a:r>
          </a:p>
          <a:p>
            <a:pPr lvl="0">
              <a:buFont typeface="Courier New" pitchFamily="49" charset="0"/>
              <a:buChar char="o"/>
            </a:pPr>
            <a:r>
              <a:rPr lang="ru-RU" dirty="0" smtClean="0"/>
              <a:t>Банк-импортер</a:t>
            </a:r>
            <a:r>
              <a:rPr lang="ru-RU" dirty="0"/>
              <a:t>: </a:t>
            </a:r>
            <a:r>
              <a:rPr lang="ru-RU" dirty="0" smtClean="0"/>
              <a:t>Недобросовестное </a:t>
            </a:r>
            <a:r>
              <a:rPr lang="ru-RU" dirty="0"/>
              <a:t>выполнение условий инкассо: Банк может нарушить условия инкассо с целью получения незаконной выгоды.</a:t>
            </a:r>
          </a:p>
          <a:p>
            <a:pPr lvl="0">
              <a:buFont typeface="Courier New" pitchFamily="49" charset="0"/>
              <a:buChar char="o"/>
            </a:pPr>
            <a:endParaRPr lang="ru-RU" dirty="0" smtClean="0"/>
          </a:p>
          <a:p>
            <a:pPr marL="0" lvl="0" indent="0">
              <a:buNone/>
            </a:pPr>
            <a:r>
              <a:rPr lang="ru-RU" dirty="0" smtClean="0"/>
              <a:t>Неосторожность </a:t>
            </a:r>
            <a:endParaRPr lang="ru-RU" dirty="0"/>
          </a:p>
          <a:p>
            <a:pPr marL="0" lvl="0" indent="0">
              <a:buNone/>
            </a:pPr>
            <a:r>
              <a:rPr lang="ru-RU" i="1" dirty="0"/>
              <a:t>Пример:</a:t>
            </a:r>
          </a:p>
          <a:p>
            <a:pPr lvl="0">
              <a:buFont typeface="Courier New" pitchFamily="49" charset="0"/>
              <a:buChar char="o"/>
            </a:pPr>
            <a:r>
              <a:rPr lang="ru-RU" dirty="0"/>
              <a:t>Экспортер: </a:t>
            </a:r>
            <a:r>
              <a:rPr lang="ru-RU" dirty="0" smtClean="0"/>
              <a:t>Ошибки </a:t>
            </a:r>
            <a:r>
              <a:rPr lang="ru-RU" dirty="0"/>
              <a:t>в документах: Например, неправильное указание сроков поставки, количества товара, или цены</a:t>
            </a:r>
            <a:r>
              <a:rPr lang="ru-RU" dirty="0" smtClean="0"/>
              <a:t>.</a:t>
            </a:r>
          </a:p>
          <a:p>
            <a:pPr lvl="0">
              <a:buFont typeface="Courier New" pitchFamily="49" charset="0"/>
              <a:buChar char="o"/>
            </a:pPr>
            <a:r>
              <a:rPr lang="ru-RU" dirty="0"/>
              <a:t>Импортер: </a:t>
            </a:r>
            <a:r>
              <a:rPr lang="ru-RU" dirty="0" smtClean="0"/>
              <a:t>Ошибки </a:t>
            </a:r>
            <a:r>
              <a:rPr lang="ru-RU" dirty="0"/>
              <a:t>в оплате: Например, ошибка в сумме платежа</a:t>
            </a:r>
            <a:r>
              <a:rPr lang="ru-RU" dirty="0" smtClean="0"/>
              <a:t>.</a:t>
            </a:r>
          </a:p>
          <a:p>
            <a:pPr lvl="0">
              <a:buFont typeface="Courier New" pitchFamily="49" charset="0"/>
              <a:buChar char="o"/>
            </a:pPr>
            <a:r>
              <a:rPr lang="ru-RU" dirty="0"/>
              <a:t>Банк-экспортер: </a:t>
            </a:r>
            <a:r>
              <a:rPr lang="ru-RU" dirty="0" smtClean="0"/>
              <a:t>Техническая </a:t>
            </a:r>
            <a:r>
              <a:rPr lang="ru-RU" dirty="0"/>
              <a:t>ошибка при выполнении инкассо: Например, ошибка при введении данных в систему. </a:t>
            </a:r>
            <a:endParaRPr lang="ru-RU" dirty="0" smtClean="0"/>
          </a:p>
          <a:p>
            <a:pPr lvl="0">
              <a:buFont typeface="Courier New" pitchFamily="49" charset="0"/>
              <a:buChar char="o"/>
            </a:pPr>
            <a:r>
              <a:rPr lang="ru-RU" dirty="0" smtClean="0"/>
              <a:t>Банк-импортер</a:t>
            </a:r>
            <a:r>
              <a:rPr lang="ru-RU" dirty="0"/>
              <a:t>: </a:t>
            </a:r>
            <a:r>
              <a:rPr lang="ru-RU" dirty="0" smtClean="0"/>
              <a:t>Техническая </a:t>
            </a:r>
            <a:r>
              <a:rPr lang="ru-RU" dirty="0"/>
              <a:t>ошибка при выполнении инкассо: Например, ошибка при введении данных в систему.</a:t>
            </a:r>
          </a:p>
        </p:txBody>
      </p:sp>
    </p:spTree>
    <p:extLst>
      <p:ext uri="{BB962C8B-B14F-4D97-AF65-F5344CB8AC3E}">
        <p14:creationId xmlns:p14="http://schemas.microsoft.com/office/powerpoint/2010/main" val="1914242814"/>
      </p:ext>
    </p:extLst>
  </p:cSld>
  <p:clrMapOvr>
    <a:masterClrMapping/>
  </p:clrMapOvr>
</p:sld>
</file>

<file path=ppt/slides/slide3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51.  Расчеты</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lvl="0"/>
            <a:r>
              <a:rPr lang="ru-RU" sz="28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marL="0" lvl="0" indent="0">
              <a:buNone/>
            </a:pPr>
            <a:r>
              <a:rPr lang="ru-RU" dirty="0"/>
              <a:t>Расчеты </a:t>
            </a:r>
            <a:r>
              <a:rPr lang="ru-RU" dirty="0" smtClean="0"/>
              <a:t>чеками:</a:t>
            </a:r>
            <a:endParaRPr lang="ru-RU" dirty="0"/>
          </a:p>
          <a:p>
            <a:pPr lvl="0">
              <a:buFont typeface="Courier New" pitchFamily="49" charset="0"/>
              <a:buChar char="o"/>
            </a:pPr>
            <a:r>
              <a:rPr lang="ru-RU" dirty="0"/>
              <a:t>Выдающий чек (плательщик): Физическое или юридическое лицо, которое выписывает чек</a:t>
            </a:r>
            <a:r>
              <a:rPr lang="ru-RU" dirty="0" smtClean="0"/>
              <a:t>.</a:t>
            </a:r>
          </a:p>
          <a:p>
            <a:pPr lvl="0">
              <a:buFont typeface="Courier New" pitchFamily="49" charset="0"/>
              <a:buChar char="o"/>
            </a:pPr>
            <a:r>
              <a:rPr lang="ru-RU" dirty="0" smtClean="0"/>
              <a:t>Получатель </a:t>
            </a:r>
            <a:r>
              <a:rPr lang="ru-RU" dirty="0"/>
              <a:t>чека: Физическое или юридическое лицо, которому выписан чек</a:t>
            </a:r>
            <a:r>
              <a:rPr lang="ru-RU" dirty="0" smtClean="0"/>
              <a:t>.</a:t>
            </a:r>
          </a:p>
          <a:p>
            <a:pPr lvl="0">
              <a:buFont typeface="Courier New" pitchFamily="49" charset="0"/>
              <a:buChar char="o"/>
            </a:pPr>
            <a:r>
              <a:rPr lang="ru-RU" dirty="0" smtClean="0"/>
              <a:t>Банк</a:t>
            </a:r>
            <a:r>
              <a:rPr lang="ru-RU" dirty="0"/>
              <a:t>: Кредитная организация, которая обслуживает счет выдающего чек</a:t>
            </a:r>
            <a:r>
              <a:rPr lang="ru-RU" dirty="0" smtClean="0"/>
              <a:t>.</a:t>
            </a:r>
          </a:p>
          <a:p>
            <a:pPr marL="0" lvl="0" indent="0">
              <a:buNone/>
            </a:pPr>
            <a:endParaRPr lang="ru-RU" sz="2800" dirty="0" smtClean="0">
              <a:solidFill>
                <a:prstClr val="black">
                  <a:lumMod val="50000"/>
                  <a:lumOff val="50000"/>
                </a:prstClr>
              </a:solidFill>
            </a:endParaRPr>
          </a:p>
          <a:p>
            <a:r>
              <a:rPr lang="ru-RU" sz="2800" dirty="0" smtClean="0">
                <a:solidFill>
                  <a:prstClr val="black">
                    <a:lumMod val="50000"/>
                    <a:lumOff val="50000"/>
                  </a:prstClr>
                </a:solidFill>
              </a:rPr>
              <a:t>Субъективная </a:t>
            </a:r>
            <a:r>
              <a:rPr lang="ru-RU" sz="2800" dirty="0">
                <a:solidFill>
                  <a:prstClr val="black">
                    <a:lumMod val="50000"/>
                    <a:lumOff val="50000"/>
                  </a:prstClr>
                </a:solidFill>
              </a:rPr>
              <a:t>сторона:</a:t>
            </a:r>
          </a:p>
          <a:p>
            <a:pPr marL="0" lvl="0" indent="0">
              <a:buNone/>
            </a:pPr>
            <a:r>
              <a:rPr lang="ru-RU" dirty="0"/>
              <a:t>Умысел </a:t>
            </a:r>
          </a:p>
          <a:p>
            <a:pPr marL="0" lvl="0" indent="0">
              <a:buNone/>
            </a:pPr>
            <a:r>
              <a:rPr lang="ru-RU" i="1" dirty="0"/>
              <a:t>Пример:</a:t>
            </a:r>
          </a:p>
          <a:p>
            <a:pPr lvl="0">
              <a:buFont typeface="Courier New" pitchFamily="49" charset="0"/>
              <a:buChar char="o"/>
            </a:pPr>
            <a:r>
              <a:rPr lang="ru-RU" dirty="0"/>
              <a:t>Выдающий чек: </a:t>
            </a:r>
            <a:r>
              <a:rPr lang="ru-RU" dirty="0" smtClean="0"/>
              <a:t>Мошенническое </a:t>
            </a:r>
            <a:r>
              <a:rPr lang="ru-RU" dirty="0"/>
              <a:t>выписывание чека: Например, выписывание чека с недостаточными средствами на счету с целью получения товара или услуги без намерения оплатить</a:t>
            </a:r>
            <a:r>
              <a:rPr lang="ru-RU" dirty="0" smtClean="0"/>
              <a:t>.</a:t>
            </a:r>
          </a:p>
          <a:p>
            <a:pPr lvl="0">
              <a:buFont typeface="Courier New" pitchFamily="49" charset="0"/>
              <a:buChar char="o"/>
            </a:pPr>
            <a:r>
              <a:rPr lang="ru-RU" dirty="0"/>
              <a:t>Получатель чека: </a:t>
            </a:r>
            <a:r>
              <a:rPr lang="ru-RU" dirty="0" smtClean="0"/>
              <a:t>Зная </a:t>
            </a:r>
            <a:r>
              <a:rPr lang="ru-RU" dirty="0"/>
              <a:t>о недостаточности средств на счету: Получение чека с умышленным знанием о том, что средств на счету выдающего чек недостаточно</a:t>
            </a:r>
            <a:r>
              <a:rPr lang="ru-RU" dirty="0" smtClean="0"/>
              <a:t>.</a:t>
            </a:r>
          </a:p>
          <a:p>
            <a:pPr lvl="0">
              <a:buFont typeface="Courier New" pitchFamily="49" charset="0"/>
              <a:buChar char="o"/>
            </a:pPr>
            <a:endParaRPr lang="ru-RU" dirty="0"/>
          </a:p>
          <a:p>
            <a:pPr marL="0" lvl="0" indent="0">
              <a:buNone/>
            </a:pPr>
            <a:r>
              <a:rPr lang="ru-RU" dirty="0"/>
              <a:t>Неосторожность </a:t>
            </a:r>
          </a:p>
          <a:p>
            <a:pPr marL="0" lvl="0" indent="0">
              <a:buNone/>
            </a:pPr>
            <a:r>
              <a:rPr lang="ru-RU" i="1" dirty="0"/>
              <a:t>Пример:</a:t>
            </a:r>
          </a:p>
          <a:p>
            <a:pPr lvl="0">
              <a:buFont typeface="Courier New" pitchFamily="49" charset="0"/>
              <a:buChar char="o"/>
            </a:pPr>
            <a:r>
              <a:rPr lang="ru-RU" dirty="0"/>
              <a:t>Выдающий чек: </a:t>
            </a:r>
            <a:r>
              <a:rPr lang="ru-RU" dirty="0" smtClean="0"/>
              <a:t>Ошибки </a:t>
            </a:r>
            <a:r>
              <a:rPr lang="ru-RU" dirty="0"/>
              <a:t>при выписывании чека: Например, ошибка в сумме чека, в номере счета или в дате выдачи</a:t>
            </a:r>
            <a:r>
              <a:rPr lang="ru-RU" dirty="0" smtClean="0"/>
              <a:t>.</a:t>
            </a:r>
          </a:p>
          <a:p>
            <a:pPr lvl="0">
              <a:buFont typeface="Courier New" pitchFamily="49" charset="0"/>
              <a:buChar char="o"/>
            </a:pPr>
            <a:r>
              <a:rPr lang="ru-RU" dirty="0"/>
              <a:t>Получатель чека: </a:t>
            </a:r>
            <a:r>
              <a:rPr lang="ru-RU" dirty="0" smtClean="0"/>
              <a:t>Недостаточный </a:t>
            </a:r>
            <a:r>
              <a:rPr lang="ru-RU" dirty="0"/>
              <a:t>контроль за полученным чеком: </a:t>
            </a:r>
            <a:r>
              <a:rPr lang="ru-RU" dirty="0" err="1"/>
              <a:t>Непроверка</a:t>
            </a:r>
            <a:r>
              <a:rPr lang="ru-RU" dirty="0"/>
              <a:t> чека на подлинность и правильность заполнения. </a:t>
            </a:r>
          </a:p>
        </p:txBody>
      </p:sp>
    </p:spTree>
    <p:extLst>
      <p:ext uri="{BB962C8B-B14F-4D97-AF65-F5344CB8AC3E}">
        <p14:creationId xmlns:p14="http://schemas.microsoft.com/office/powerpoint/2010/main" val="1038374796"/>
      </p:ext>
    </p:extLst>
  </p:cSld>
  <p:clrMapOvr>
    <a:masterClrMapping/>
  </p:clrMapOvr>
</p:sld>
</file>

<file path=ppt/slides/slide3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51.  Расчеты</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о мошенничестве </a:t>
            </a:r>
            <a:endParaRPr lang="ru-RU" dirty="0" smtClean="0"/>
          </a:p>
          <a:p>
            <a:pPr marL="0" indent="0">
              <a:buNone/>
            </a:pPr>
            <a:r>
              <a:rPr lang="ru-RU" u="sng" dirty="0" smtClean="0"/>
              <a:t>Суть </a:t>
            </a:r>
            <a:r>
              <a:rPr lang="ru-RU" u="sng" dirty="0"/>
              <a:t>спора: </a:t>
            </a:r>
          </a:p>
          <a:p>
            <a:pPr marL="0" indent="0">
              <a:buNone/>
            </a:pPr>
            <a:r>
              <a:rPr lang="ru-RU" dirty="0"/>
              <a:t>Плательщик перевел денежные средства на счет, известный как счет мошенников. </a:t>
            </a:r>
            <a:endParaRPr lang="ru-RU" dirty="0" smtClean="0"/>
          </a:p>
          <a:p>
            <a:pPr marL="0" indent="0">
              <a:buNone/>
            </a:pPr>
            <a:r>
              <a:rPr lang="ru-RU" u="sng" dirty="0" smtClean="0"/>
              <a:t>Судебные </a:t>
            </a:r>
            <a:r>
              <a:rPr lang="ru-RU" u="sng" dirty="0"/>
              <a:t>решения:</a:t>
            </a:r>
          </a:p>
          <a:p>
            <a:pPr marL="0" indent="0">
              <a:buNone/>
            </a:pPr>
            <a:r>
              <a:rPr lang="ru-RU" dirty="0"/>
              <a:t>Суд признал плательщика виновным в мошенничестве, так как он действовал с умыслом</a:t>
            </a:r>
            <a:r>
              <a:rPr lang="ru-RU" dirty="0" smtClean="0"/>
              <a:t>.</a:t>
            </a:r>
          </a:p>
          <a:p>
            <a:pPr marL="0" indent="0">
              <a:buNone/>
            </a:pPr>
            <a:endParaRPr lang="ru-RU" dirty="0" smtClean="0"/>
          </a:p>
          <a:p>
            <a:pPr marL="0" indent="0">
              <a:buNone/>
            </a:pPr>
            <a:endParaRPr lang="ru-RU" u="sng" dirty="0"/>
          </a:p>
          <a:p>
            <a:pPr algn="r"/>
            <a:r>
              <a:rPr lang="ru-RU" dirty="0"/>
              <a:t>Дело о неправильном заполнении </a:t>
            </a:r>
            <a:r>
              <a:rPr lang="ru-RU" dirty="0" smtClean="0"/>
              <a:t>аккредитива:</a:t>
            </a:r>
          </a:p>
          <a:p>
            <a:pPr marL="0" indent="0" algn="r">
              <a:buNone/>
            </a:pPr>
            <a:r>
              <a:rPr lang="ru-RU" u="sng" dirty="0" smtClean="0"/>
              <a:t>Суть </a:t>
            </a:r>
            <a:r>
              <a:rPr lang="ru-RU" u="sng" dirty="0"/>
              <a:t>спора: </a:t>
            </a:r>
            <a:endParaRPr lang="ru-RU" dirty="0"/>
          </a:p>
          <a:p>
            <a:pPr marL="0" indent="0" algn="r">
              <a:buNone/>
            </a:pPr>
            <a:r>
              <a:rPr lang="ru-RU" dirty="0"/>
              <a:t>Заказчик ошибся в указании сроков поставки в аккредитиве.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обязал заказчика выполнить обязательства по аккредитиву с учетом фактических сроков поставки</a:t>
            </a:r>
            <a:r>
              <a:rPr lang="ru-RU" dirty="0" smtClean="0"/>
              <a:t>.</a:t>
            </a:r>
          </a:p>
          <a:p>
            <a:pPr marL="0" indent="0" algn="r">
              <a:buNone/>
            </a:pPr>
            <a:endParaRPr lang="ru-RU" dirty="0" smtClean="0"/>
          </a:p>
          <a:p>
            <a:pPr marL="0" indent="0" algn="r">
              <a:buNone/>
            </a:pPr>
            <a:endParaRPr lang="ru-RU" dirty="0" smtClean="0"/>
          </a:p>
          <a:p>
            <a:pPr marL="0" indent="0" algn="r">
              <a:buNone/>
            </a:pPr>
            <a:endParaRPr lang="ru-RU" dirty="0"/>
          </a:p>
          <a:p>
            <a:r>
              <a:rPr lang="ru-RU" dirty="0"/>
              <a:t>Дело о мошенничестве с </a:t>
            </a:r>
            <a:r>
              <a:rPr lang="ru-RU" dirty="0" smtClean="0"/>
              <a:t>инкассо</a:t>
            </a:r>
          </a:p>
          <a:p>
            <a:pPr marL="0" indent="0">
              <a:buNone/>
            </a:pPr>
            <a:r>
              <a:rPr lang="ru-RU" u="sng" dirty="0"/>
              <a:t>Суть спора: </a:t>
            </a:r>
          </a:p>
          <a:p>
            <a:pPr marL="0" indent="0">
              <a:buNone/>
            </a:pPr>
            <a:r>
              <a:rPr lang="ru-RU" dirty="0"/>
              <a:t>Экспортер представил поддельные документы для получения платежа по инкассо. </a:t>
            </a:r>
            <a:endParaRPr lang="ru-RU" dirty="0" smtClean="0"/>
          </a:p>
          <a:p>
            <a:pPr marL="0" indent="0">
              <a:buNone/>
            </a:pPr>
            <a:r>
              <a:rPr lang="ru-RU" u="sng" dirty="0" smtClean="0"/>
              <a:t>Судебные </a:t>
            </a:r>
            <a:r>
              <a:rPr lang="ru-RU" u="sng" dirty="0"/>
              <a:t>решения:</a:t>
            </a:r>
          </a:p>
          <a:p>
            <a:pPr marL="0" indent="0">
              <a:buNone/>
            </a:pPr>
            <a:r>
              <a:rPr lang="ru-RU" dirty="0"/>
              <a:t>Суд признал экспортера виновным в мошенничестве</a:t>
            </a:r>
            <a:r>
              <a:rPr lang="ru-RU" dirty="0" smtClean="0"/>
              <a:t>.</a:t>
            </a:r>
          </a:p>
          <a:p>
            <a:pPr marL="0" indent="0">
              <a:buNone/>
            </a:pPr>
            <a:endParaRPr lang="ru-RU" dirty="0" smtClean="0"/>
          </a:p>
          <a:p>
            <a:pPr marL="0" indent="0">
              <a:buNone/>
            </a:pPr>
            <a:endParaRPr lang="ru-RU" dirty="0"/>
          </a:p>
          <a:p>
            <a:pPr algn="r"/>
            <a:r>
              <a:rPr lang="ru-RU" dirty="0"/>
              <a:t>Дело о </a:t>
            </a:r>
            <a:r>
              <a:rPr lang="ru-RU" dirty="0" err="1"/>
              <a:t>непроверке</a:t>
            </a:r>
            <a:r>
              <a:rPr lang="ru-RU" dirty="0"/>
              <a:t> </a:t>
            </a:r>
            <a:r>
              <a:rPr lang="ru-RU" dirty="0" smtClean="0"/>
              <a:t>чека</a:t>
            </a:r>
          </a:p>
          <a:p>
            <a:pPr marL="0" indent="0" algn="r">
              <a:buNone/>
            </a:pPr>
            <a:r>
              <a:rPr lang="ru-RU" u="sng" dirty="0"/>
              <a:t>Суть спора: </a:t>
            </a:r>
            <a:endParaRPr lang="ru-RU" dirty="0"/>
          </a:p>
          <a:p>
            <a:pPr marL="0" indent="0" algn="r">
              <a:buNone/>
            </a:pPr>
            <a:r>
              <a:rPr lang="ru-RU" dirty="0"/>
              <a:t>Получатель чека не проверил чек на подлинность и получил поддельный чек</a:t>
            </a:r>
            <a:r>
              <a:rPr lang="ru-RU" dirty="0" smtClean="0"/>
              <a:t>.</a:t>
            </a:r>
          </a:p>
          <a:p>
            <a:pPr marL="0" indent="0" algn="r">
              <a:buNone/>
            </a:pPr>
            <a:r>
              <a:rPr lang="ru-RU" u="sng" dirty="0" smtClean="0"/>
              <a:t>Судебные </a:t>
            </a:r>
            <a:r>
              <a:rPr lang="ru-RU" u="sng" dirty="0"/>
              <a:t>решения</a:t>
            </a:r>
            <a:r>
              <a:rPr lang="ru-RU" u="sng" dirty="0" smtClean="0"/>
              <a:t>:</a:t>
            </a:r>
          </a:p>
          <a:p>
            <a:pPr marL="0" indent="0" algn="r">
              <a:buNone/>
            </a:pPr>
            <a:r>
              <a:rPr lang="ru-RU" dirty="0"/>
              <a:t>Суд оставил получателя чека без защиты и обязал его вернуть полученные по поддельному чеку средства. </a:t>
            </a:r>
            <a:r>
              <a:rPr lang="ru-RU" u="sng" dirty="0" smtClean="0"/>
              <a:t> </a:t>
            </a:r>
            <a:endParaRPr lang="ru-RU" u="sng" dirty="0"/>
          </a:p>
          <a:p>
            <a:pPr marL="0" indent="0" algn="r">
              <a:buNone/>
            </a:pPr>
            <a:endParaRPr lang="ru-RU" dirty="0"/>
          </a:p>
        </p:txBody>
      </p:sp>
    </p:spTree>
    <p:extLst>
      <p:ext uri="{BB962C8B-B14F-4D97-AF65-F5344CB8AC3E}">
        <p14:creationId xmlns:p14="http://schemas.microsoft.com/office/powerpoint/2010/main" val="3761631473"/>
      </p:ext>
    </p:extLst>
  </p:cSld>
  <p:clrMapOvr>
    <a:masterClrMapping/>
  </p:clrMapOvr>
</p:sld>
</file>

<file path=ppt/slides/slide3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51.  Расчеты</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buNone/>
            </a:pPr>
            <a:r>
              <a:rPr lang="ru-RU" sz="2900" b="1" dirty="0"/>
              <a:t>ГК РФ Статья 872. Ответственность </a:t>
            </a:r>
            <a:r>
              <a:rPr lang="ru-RU" sz="2900" b="1" dirty="0" smtClean="0"/>
              <a:t>банков</a:t>
            </a:r>
          </a:p>
          <a:p>
            <a:r>
              <a:rPr lang="ru-RU" dirty="0" smtClean="0"/>
              <a:t>Объект</a:t>
            </a:r>
            <a:r>
              <a:rPr lang="ru-RU" dirty="0"/>
              <a:t>: Сфера </a:t>
            </a:r>
            <a:r>
              <a:rPr lang="ru-RU" dirty="0" smtClean="0"/>
              <a:t>ответственности банков</a:t>
            </a:r>
          </a:p>
          <a:p>
            <a:r>
              <a:rPr lang="ru-RU" dirty="0" smtClean="0"/>
              <a:t>Объективная </a:t>
            </a:r>
            <a:r>
              <a:rPr lang="ru-RU" dirty="0"/>
              <a:t>сторона: </a:t>
            </a:r>
          </a:p>
          <a:p>
            <a:pPr marL="0" indent="0">
              <a:buNone/>
            </a:pPr>
            <a:r>
              <a:rPr lang="ru-RU" dirty="0"/>
              <a:t>Банк-эмитент и подтверждающий банк, принявшие на себя обязательства по аккредитиву, несут перед получателем средств солидарную ответственность за неисполнение или ненадлежащее исполнение аккредитива при условии представления документов, соответствующих условиям аккредитива, и выполнения иных условий аккредитива.</a:t>
            </a:r>
          </a:p>
          <a:p>
            <a:pPr marL="0" indent="0">
              <a:buNone/>
            </a:pPr>
            <a:r>
              <a:rPr lang="ru-RU" dirty="0"/>
              <a:t>При необоснованном отказе исполняющего банка в выплате денежных средств по аккредитиву ответственность перед получателем средств может быть возложена судом на исполняющий банк.</a:t>
            </a:r>
          </a:p>
          <a:p>
            <a:pPr marL="0" indent="0">
              <a:buNone/>
            </a:pPr>
            <a:r>
              <a:rPr lang="ru-RU" dirty="0" smtClean="0"/>
              <a:t>Исполняющий </a:t>
            </a:r>
            <a:r>
              <a:rPr lang="ru-RU" dirty="0"/>
              <a:t>банк, который принял поручение по исполнению аккредитива, несет ответственность за неисполнение или ненадлежащее исполнение аккредитива перед банком-эмитентом.</a:t>
            </a:r>
          </a:p>
          <a:p>
            <a:r>
              <a:rPr lang="ru-RU" dirty="0" smtClean="0"/>
              <a:t>Субъект</a:t>
            </a:r>
            <a:r>
              <a:rPr lang="ru-RU" dirty="0"/>
              <a:t>: </a:t>
            </a:r>
          </a:p>
          <a:p>
            <a:pPr lvl="0">
              <a:buFont typeface="Courier New" pitchFamily="49" charset="0"/>
              <a:buChar char="o"/>
            </a:pPr>
            <a:r>
              <a:rPr lang="ru-RU" dirty="0"/>
              <a:t>Банк-эмитент </a:t>
            </a:r>
            <a:endParaRPr lang="ru-RU" dirty="0" smtClean="0"/>
          </a:p>
          <a:p>
            <a:pPr lvl="0">
              <a:buFont typeface="Courier New" pitchFamily="49" charset="0"/>
              <a:buChar char="o"/>
            </a:pPr>
            <a:r>
              <a:rPr lang="ru-RU" dirty="0" smtClean="0"/>
              <a:t>Подтверждающий банк</a:t>
            </a:r>
          </a:p>
          <a:p>
            <a:pPr lvl="0">
              <a:buFont typeface="Courier New" pitchFamily="49" charset="0"/>
              <a:buChar char="o"/>
            </a:pPr>
            <a:r>
              <a:rPr lang="ru-RU" dirty="0"/>
              <a:t>Исполняющий </a:t>
            </a:r>
            <a:r>
              <a:rPr lang="ru-RU" dirty="0" smtClean="0"/>
              <a:t>банк</a:t>
            </a:r>
          </a:p>
          <a:p>
            <a:pPr lvl="0">
              <a:buFont typeface="Courier New" pitchFamily="49" charset="0"/>
              <a:buChar char="o"/>
            </a:pPr>
            <a:r>
              <a:rPr lang="ru-RU" dirty="0" smtClean="0"/>
              <a:t>Получатель</a:t>
            </a:r>
          </a:p>
          <a:p>
            <a:r>
              <a:rPr lang="ru-RU" dirty="0" smtClean="0"/>
              <a:t>Субъективная </a:t>
            </a:r>
            <a:r>
              <a:rPr lang="ru-RU" dirty="0"/>
              <a:t>сторона:</a:t>
            </a:r>
          </a:p>
          <a:p>
            <a:pPr marL="0" indent="0">
              <a:buNone/>
            </a:pPr>
            <a:r>
              <a:rPr lang="ru-RU" dirty="0" smtClean="0"/>
              <a:t>Пример</a:t>
            </a:r>
            <a:r>
              <a:rPr lang="ru-RU" dirty="0"/>
              <a:t>:</a:t>
            </a:r>
          </a:p>
          <a:p>
            <a:pPr>
              <a:buFont typeface="Courier New" pitchFamily="49" charset="0"/>
              <a:buChar char="o"/>
            </a:pPr>
            <a:r>
              <a:rPr lang="ru-RU" dirty="0" smtClean="0"/>
              <a:t>Мошенничество</a:t>
            </a:r>
          </a:p>
          <a:p>
            <a:pPr>
              <a:buFont typeface="Courier New" pitchFamily="49" charset="0"/>
              <a:buChar char="o"/>
            </a:pPr>
            <a:r>
              <a:rPr lang="ru-RU" dirty="0" smtClean="0"/>
              <a:t>Неправомерное </a:t>
            </a:r>
            <a:r>
              <a:rPr lang="ru-RU" dirty="0"/>
              <a:t>изменение условий </a:t>
            </a:r>
            <a:r>
              <a:rPr lang="ru-RU" dirty="0" smtClean="0"/>
              <a:t>аккредитива</a:t>
            </a:r>
          </a:p>
          <a:p>
            <a:pPr>
              <a:buFont typeface="Courier New" pitchFamily="49" charset="0"/>
              <a:buChar char="o"/>
            </a:pPr>
            <a:r>
              <a:rPr lang="ru-RU" dirty="0" smtClean="0"/>
              <a:t>Незаконное </a:t>
            </a:r>
            <a:r>
              <a:rPr lang="ru-RU" dirty="0"/>
              <a:t>удержание </a:t>
            </a:r>
            <a:r>
              <a:rPr lang="ru-RU" dirty="0" smtClean="0"/>
              <a:t>средств</a:t>
            </a:r>
          </a:p>
          <a:p>
            <a:pPr marL="0" indent="0">
              <a:buNone/>
            </a:pPr>
            <a:r>
              <a:rPr lang="ru-RU" dirty="0" smtClean="0"/>
              <a:t>Неосторожность</a:t>
            </a:r>
          </a:p>
          <a:p>
            <a:pPr marL="0" indent="0">
              <a:buNone/>
            </a:pPr>
            <a:r>
              <a:rPr lang="ru-RU" dirty="0" smtClean="0"/>
              <a:t>Пример</a:t>
            </a:r>
            <a:r>
              <a:rPr lang="ru-RU" dirty="0"/>
              <a:t>:</a:t>
            </a:r>
          </a:p>
          <a:p>
            <a:pPr>
              <a:buFont typeface="Courier New" pitchFamily="49" charset="0"/>
              <a:buChar char="o"/>
            </a:pPr>
            <a:r>
              <a:rPr lang="ru-RU" dirty="0"/>
              <a:t>Ошибка в исполнении </a:t>
            </a:r>
            <a:r>
              <a:rPr lang="ru-RU" dirty="0" smtClean="0"/>
              <a:t>аккредитива</a:t>
            </a:r>
          </a:p>
          <a:p>
            <a:pPr>
              <a:buFont typeface="Courier New" pitchFamily="49" charset="0"/>
              <a:buChar char="o"/>
            </a:pPr>
            <a:r>
              <a:rPr lang="ru-RU" dirty="0" smtClean="0"/>
              <a:t> </a:t>
            </a:r>
            <a:r>
              <a:rPr lang="ru-RU" dirty="0"/>
              <a:t>Недостаточная проверка </a:t>
            </a:r>
            <a:r>
              <a:rPr lang="ru-RU" dirty="0" smtClean="0"/>
              <a:t>документов</a:t>
            </a:r>
          </a:p>
          <a:p>
            <a:pPr>
              <a:buFont typeface="Courier New" pitchFamily="49" charset="0"/>
              <a:buChar char="o"/>
            </a:pPr>
            <a:r>
              <a:rPr lang="ru-RU" dirty="0" smtClean="0"/>
              <a:t>Несвоевременное </a:t>
            </a:r>
            <a:r>
              <a:rPr lang="ru-RU" dirty="0"/>
              <a:t>выполнение </a:t>
            </a:r>
            <a:r>
              <a:rPr lang="ru-RU" dirty="0" smtClean="0"/>
              <a:t>обязательств</a:t>
            </a:r>
          </a:p>
          <a:p>
            <a:r>
              <a:rPr lang="ru-RU" dirty="0" smtClean="0"/>
              <a:t>Предмет</a:t>
            </a:r>
            <a:r>
              <a:rPr lang="ru-RU" dirty="0"/>
              <a:t>: денежные средства</a:t>
            </a:r>
          </a:p>
          <a:p>
            <a:endParaRPr lang="ru-RU" dirty="0"/>
          </a:p>
          <a:p>
            <a:endParaRPr lang="ru-RU" dirty="0"/>
          </a:p>
        </p:txBody>
      </p:sp>
    </p:spTree>
    <p:extLst>
      <p:ext uri="{BB962C8B-B14F-4D97-AF65-F5344CB8AC3E}">
        <p14:creationId xmlns:p14="http://schemas.microsoft.com/office/powerpoint/2010/main" val="3484937979"/>
      </p:ext>
    </p:extLst>
  </p:cSld>
  <p:clrMapOvr>
    <a:masterClrMapping/>
  </p:clrMapOvr>
</p:sld>
</file>

<file path=ppt/slides/slide3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51.  Расчеты</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buNone/>
            </a:pPr>
            <a:r>
              <a:rPr lang="ru-RU" b="1" dirty="0"/>
              <a:t>ГК РФ Статья 872. Ответственность </a:t>
            </a:r>
            <a:r>
              <a:rPr lang="ru-RU" b="1" dirty="0" smtClean="0"/>
              <a:t>банков</a:t>
            </a:r>
          </a:p>
          <a:p>
            <a:r>
              <a:rPr lang="ru-RU" dirty="0" smtClean="0"/>
              <a:t>Банк </a:t>
            </a:r>
            <a:r>
              <a:rPr lang="ru-RU" dirty="0"/>
              <a:t>несет гражданско-правовую ответственность за нарушение обязательств по аккредитиву. Инструкцией Внешторгбанка СССР от 25.12.1985 N 1 предусмотрены случаи, когда банки не несут ответственности за нарушение условий аккредитива:</a:t>
            </a:r>
          </a:p>
          <a:p>
            <a:pPr marL="0" indent="0">
              <a:buNone/>
            </a:pPr>
            <a:r>
              <a:rPr lang="ru-RU" dirty="0"/>
              <a:t>- за форму, полноту, точность, подлинность, подделку или юридическое значение любых документов, равно как за общие или частные условия, имеющиеся в документах или дополнительно включенные в них;</a:t>
            </a:r>
          </a:p>
          <a:p>
            <a:pPr marL="0" indent="0">
              <a:buNone/>
            </a:pPr>
            <a:r>
              <a:rPr lang="ru-RU" dirty="0"/>
              <a:t>- за описание, количество, вес, качество, </a:t>
            </a:r>
            <a:r>
              <a:rPr lang="ru-RU" dirty="0" err="1"/>
              <a:t>кондиционность</a:t>
            </a:r>
            <a:r>
              <a:rPr lang="ru-RU" dirty="0"/>
              <a:t>, упаковку, доставку, ценность или за фактическое наличие указанных в документах товаров, а равно за добросовестность, действия или бездействие, платежеспособность, выполнение обязательств, коммерческую репутацию грузоотправителя, перевозчиков или страховщиков товара или всякого другого лица;</a:t>
            </a:r>
          </a:p>
          <a:p>
            <a:pPr marL="0" indent="0">
              <a:buNone/>
            </a:pPr>
            <a:r>
              <a:rPr lang="ru-RU" dirty="0"/>
              <a:t>- за последствия задержки или потери в пути каких-либо сообщений, писем или документов, ни за задержку, а также искажение или другие ошибки, возникающие при передаче телекоммуникационных сообщений.</a:t>
            </a:r>
          </a:p>
          <a:p>
            <a:pPr marL="0" indent="0">
              <a:buNone/>
            </a:pPr>
            <a:r>
              <a:rPr lang="ru-RU" dirty="0"/>
              <a:t>- за последствия, вызванные приостановлением их деятельности по причине форс-мажоров.</a:t>
            </a:r>
          </a:p>
          <a:p>
            <a:r>
              <a:rPr lang="ru-RU" dirty="0"/>
              <a:t>При расчетах с аккредитива банк также не несет ответственности за проверку фактического исполнения договора купли-продажи.</a:t>
            </a:r>
          </a:p>
          <a:p>
            <a:r>
              <a:rPr lang="ru-RU" dirty="0"/>
              <a:t>По общему правилу ответственность за нарушение условий аккредитива перед плательщиком несет банк-эмитент, а перед банком-эмитентом - исполняющий банк.</a:t>
            </a:r>
          </a:p>
          <a:p>
            <a:r>
              <a:rPr lang="ru-RU" dirty="0"/>
              <a:t>Ответственность перед плательщиком может быть возложена на исполняющий банк в случае неправильной выплаты исполняющим банком денежных средств по покрытому или подтвержденному аккредитиву вследствие нарушения условий аккредитива.</a:t>
            </a:r>
          </a:p>
          <a:p>
            <a:r>
              <a:rPr lang="ru-RU" dirty="0"/>
              <a:t>Необоснованный отказ исполняющего банка в выплате денежных средств по покрытому или подтвержденному аккредитиву влечет для него ответственность перед получателем средств. При этом обоснованность отказа должна быть подтверждена и основана на фактических обстоятельствах. Так, нельзя признать необоснованным отказ в выплате денежных средств, если неисполнение аккредитива произошло в результате отзыва у банка лицензии на осуществление банковских операций.</a:t>
            </a:r>
            <a:endParaRPr lang="ru-RU" b="1" dirty="0"/>
          </a:p>
          <a:p>
            <a:pPr marL="0" indent="0">
              <a:buNone/>
            </a:pPr>
            <a:endParaRPr lang="ru-RU" dirty="0"/>
          </a:p>
        </p:txBody>
      </p:sp>
    </p:spTree>
    <p:extLst>
      <p:ext uri="{BB962C8B-B14F-4D97-AF65-F5344CB8AC3E}">
        <p14:creationId xmlns:p14="http://schemas.microsoft.com/office/powerpoint/2010/main" val="693551806"/>
      </p:ext>
    </p:extLst>
  </p:cSld>
  <p:clrMapOvr>
    <a:masterClrMapping/>
  </p:clrMapOvr>
</p:sld>
</file>

<file path=ppt/slides/slide3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51.  Расчеты</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872</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Несоответствие документов условиям аккредитива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Поставщик представил в банк документы для получения платежа по аккредитиву, но они не соответствовали условиям аккредитива. Например, в аккредитиве было указано, что документы должны быть выписаны на английском языке, а поставщик представил документы на русском.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отказал в претензиях поставщика и обязал его вернуть документы банку. Суд указал, что поставщик должен был тщательно изучить условия аккредитива и представить документы в соответствии с ними</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Отказ банка от выплаты по </a:t>
            </a:r>
            <a:r>
              <a:rPr lang="ru-RU" dirty="0" smtClean="0"/>
              <a:t>аккредитиву</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Поставщик представил в банк все необходимые документы для получения платежа по аккредитиву, но банк отказал в выплате, сославшись на незначительные несоответствия документов условиям аккредитива.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обязал банк выплатить средства поставщику, указав, что отказ банка был необоснованным. Суд отметил, что банк должен был тщательно изучить документы и убедиться в их соответствии условиям аккредитива.</a:t>
            </a:r>
          </a:p>
        </p:txBody>
      </p:sp>
    </p:spTree>
    <p:extLst>
      <p:ext uri="{BB962C8B-B14F-4D97-AF65-F5344CB8AC3E}">
        <p14:creationId xmlns:p14="http://schemas.microsoft.com/office/powerpoint/2010/main" val="1584241850"/>
      </p:ext>
    </p:extLst>
  </p:cSld>
  <p:clrMapOvr>
    <a:masterClrMapping/>
  </p:clrMapOvr>
</p:sld>
</file>

<file path=ppt/slides/slide3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52.  Хранение</a:t>
            </a:r>
            <a:endParaRPr lang="ru-RU" dirty="0"/>
          </a:p>
        </p:txBody>
      </p:sp>
      <p:sp>
        <p:nvSpPr>
          <p:cNvPr id="3" name="Объект 2"/>
          <p:cNvSpPr>
            <a:spLocks noGrp="1"/>
          </p:cNvSpPr>
          <p:nvPr>
            <p:ph idx="1"/>
          </p:nvPr>
        </p:nvSpPr>
        <p:spPr>
          <a:xfrm>
            <a:off x="0" y="764704"/>
            <a:ext cx="9144000" cy="6093296"/>
          </a:xfrm>
        </p:spPr>
        <p:txBody>
          <a:bodyPr>
            <a:normAutofit/>
          </a:bodyPr>
          <a:lstStyle/>
          <a:p>
            <a:pPr lvl="0"/>
            <a:r>
              <a:rPr lang="ru-RU" sz="1800" dirty="0">
                <a:solidFill>
                  <a:prstClr val="black">
                    <a:lumMod val="50000"/>
                    <a:lumOff val="50000"/>
                  </a:prstClr>
                </a:solidFill>
              </a:rPr>
              <a:t>Объект: сфера </a:t>
            </a:r>
            <a:r>
              <a:rPr lang="ru-RU" sz="1800" dirty="0" smtClean="0">
                <a:solidFill>
                  <a:prstClr val="black">
                    <a:lumMod val="50000"/>
                    <a:lumOff val="50000"/>
                  </a:prstClr>
                </a:solidFill>
              </a:rPr>
              <a:t>договора хранения</a:t>
            </a:r>
            <a:endParaRPr lang="ru-RU" sz="1800" dirty="0">
              <a:solidFill>
                <a:prstClr val="black">
                  <a:lumMod val="50000"/>
                  <a:lumOff val="50000"/>
                </a:prstClr>
              </a:solidFill>
            </a:endParaRPr>
          </a:p>
          <a:p>
            <a:pPr lvl="0"/>
            <a:endParaRPr lang="ru-RU" sz="1800" dirty="0">
              <a:solidFill>
                <a:prstClr val="black">
                  <a:lumMod val="50000"/>
                  <a:lumOff val="50000"/>
                </a:prstClr>
              </a:solidFill>
            </a:endParaRPr>
          </a:p>
          <a:p>
            <a:pPr lvl="0"/>
            <a:r>
              <a:rPr lang="ru-RU" sz="1800" dirty="0">
                <a:solidFill>
                  <a:prstClr val="black">
                    <a:lumMod val="50000"/>
                    <a:lumOff val="50000"/>
                  </a:prstClr>
                </a:solidFill>
              </a:rPr>
              <a:t>Объективная сторона: </a:t>
            </a:r>
            <a:endParaRPr lang="ru-RU" sz="1800" dirty="0" smtClean="0">
              <a:solidFill>
                <a:prstClr val="black">
                  <a:lumMod val="50000"/>
                  <a:lumOff val="50000"/>
                </a:prstClr>
              </a:solidFill>
            </a:endParaRPr>
          </a:p>
          <a:p>
            <a:pPr marL="0" indent="0">
              <a:buNone/>
            </a:pPr>
            <a:r>
              <a:rPr lang="ru-RU" sz="1800" dirty="0"/>
              <a:t>По договору хранения одна сторона (хранитель) обязуется хранить вещь, переданную ей другой стороной (</a:t>
            </a:r>
            <a:r>
              <a:rPr lang="ru-RU" sz="1800" dirty="0" err="1"/>
              <a:t>поклажедателем</a:t>
            </a:r>
            <a:r>
              <a:rPr lang="ru-RU" sz="1800" dirty="0"/>
              <a:t>), и возвратить эту вещь в сохранности.</a:t>
            </a:r>
          </a:p>
          <a:p>
            <a:pPr marL="0" indent="0">
              <a:buNone/>
            </a:pPr>
            <a:r>
              <a:rPr lang="ru-RU" sz="1800" dirty="0" smtClean="0"/>
              <a:t>В </a:t>
            </a:r>
            <a:r>
              <a:rPr lang="ru-RU" sz="1800" dirty="0"/>
              <a:t>договоре хранения, в котором хранителем является коммерческая организация либо некоммерческая организация, осуществляющая хранение в качестве одной из целей своей профессиональной деятельности (профессиональный хранитель), может быть предусмотрена обязанность хранителя принять на хранение вещь от </a:t>
            </a:r>
            <a:r>
              <a:rPr lang="ru-RU" sz="1800" dirty="0" err="1"/>
              <a:t>поклажедателя</a:t>
            </a:r>
            <a:r>
              <a:rPr lang="ru-RU" sz="1800" dirty="0"/>
              <a:t> в предусмотренный договором срок</a:t>
            </a:r>
            <a:r>
              <a:rPr lang="ru-RU" sz="1800" dirty="0" smtClean="0"/>
              <a:t>.</a:t>
            </a:r>
          </a:p>
          <a:p>
            <a:pPr marL="0" indent="0">
              <a:buNone/>
            </a:pPr>
            <a:endParaRPr lang="ru-RU" sz="1800" dirty="0">
              <a:solidFill>
                <a:prstClr val="black">
                  <a:lumMod val="50000"/>
                  <a:lumOff val="50000"/>
                </a:prstClr>
              </a:solidFill>
            </a:endParaRPr>
          </a:p>
          <a:p>
            <a:pPr lvl="0"/>
            <a:r>
              <a:rPr lang="ru-RU" sz="1800" dirty="0">
                <a:solidFill>
                  <a:prstClr val="black">
                    <a:lumMod val="50000"/>
                    <a:lumOff val="50000"/>
                  </a:prstClr>
                </a:solidFill>
              </a:rPr>
              <a:t>Субъект: Физическое лицо, Юридическое лицо, </a:t>
            </a:r>
          </a:p>
          <a:p>
            <a:pPr lvl="0"/>
            <a:endParaRPr lang="ru-RU" sz="1800" dirty="0">
              <a:solidFill>
                <a:prstClr val="black">
                  <a:lumMod val="50000"/>
                  <a:lumOff val="50000"/>
                </a:prstClr>
              </a:solidFill>
            </a:endParaRPr>
          </a:p>
          <a:p>
            <a:pPr lvl="0"/>
            <a:r>
              <a:rPr lang="ru-RU" sz="1800" dirty="0">
                <a:solidFill>
                  <a:prstClr val="black">
                    <a:lumMod val="50000"/>
                    <a:lumOff val="50000"/>
                  </a:prstClr>
                </a:solidFill>
              </a:rPr>
              <a:t>Субъективная сторона: умысел и неосторожность.</a:t>
            </a:r>
          </a:p>
          <a:p>
            <a:pPr lvl="0"/>
            <a:endParaRPr lang="ru-RU" sz="1800" dirty="0">
              <a:solidFill>
                <a:prstClr val="black">
                  <a:lumMod val="50000"/>
                  <a:lumOff val="50000"/>
                </a:prstClr>
              </a:solidFill>
            </a:endParaRPr>
          </a:p>
          <a:p>
            <a:pPr lvl="0"/>
            <a:r>
              <a:rPr lang="ru-RU" sz="1800" dirty="0">
                <a:solidFill>
                  <a:prstClr val="black">
                    <a:lumMod val="50000"/>
                    <a:lumOff val="50000"/>
                  </a:prstClr>
                </a:solidFill>
              </a:rPr>
              <a:t>Предмет: </a:t>
            </a:r>
            <a:r>
              <a:rPr lang="ru-RU" sz="1800" dirty="0" smtClean="0">
                <a:solidFill>
                  <a:prstClr val="black">
                    <a:lumMod val="50000"/>
                    <a:lumOff val="50000"/>
                  </a:prstClr>
                </a:solidFill>
              </a:rPr>
              <a:t>вещь</a:t>
            </a:r>
            <a:endParaRPr lang="ru-RU" sz="1800" dirty="0">
              <a:solidFill>
                <a:prstClr val="black">
                  <a:lumMod val="50000"/>
                  <a:lumOff val="50000"/>
                </a:prstClr>
              </a:solidFill>
            </a:endParaRPr>
          </a:p>
          <a:p>
            <a:pPr lvl="0"/>
            <a:endParaRPr lang="ru-RU" sz="1500" dirty="0">
              <a:solidFill>
                <a:prstClr val="black">
                  <a:lumMod val="50000"/>
                  <a:lumOff val="50000"/>
                </a:prstClr>
              </a:solidFill>
            </a:endParaRPr>
          </a:p>
        </p:txBody>
      </p:sp>
    </p:spTree>
    <p:extLst>
      <p:ext uri="{BB962C8B-B14F-4D97-AF65-F5344CB8AC3E}">
        <p14:creationId xmlns:p14="http://schemas.microsoft.com/office/powerpoint/2010/main" val="647170432"/>
      </p:ext>
    </p:extLst>
  </p:cSld>
  <p:clrMapOvr>
    <a:masterClrMapping/>
  </p:clrMapOvr>
</p:sld>
</file>

<file path=ppt/slides/slide3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effectLst>
                  <a:outerShdw blurRad="38100" dist="38100" dir="2700000" algn="tl">
                    <a:srgbClr val="000000">
                      <a:alpha val="43137"/>
                    </a:srgbClr>
                  </a:outerShdw>
                </a:effectLst>
              </a:rPr>
              <a:t>52.  Хранение</a:t>
            </a:r>
          </a:p>
        </p:txBody>
      </p:sp>
      <p:sp>
        <p:nvSpPr>
          <p:cNvPr id="3" name="Объект 2"/>
          <p:cNvSpPr>
            <a:spLocks noGrp="1"/>
          </p:cNvSpPr>
          <p:nvPr>
            <p:ph idx="1"/>
          </p:nvPr>
        </p:nvSpPr>
        <p:spPr>
          <a:xfrm>
            <a:off x="0" y="836712"/>
            <a:ext cx="9144000" cy="6021288"/>
          </a:xfrm>
        </p:spPr>
        <p:txBody>
          <a:bodyPr>
            <a:normAutofit fontScale="55000" lnSpcReduction="20000"/>
          </a:bodyPr>
          <a:lstStyle/>
          <a:p>
            <a:pPr lvl="0"/>
            <a:r>
              <a:rPr lang="ru-RU" dirty="0" smtClean="0">
                <a:solidFill>
                  <a:prstClr val="black">
                    <a:lumMod val="50000"/>
                    <a:lumOff val="50000"/>
                  </a:prstClr>
                </a:solidFill>
              </a:rPr>
              <a:t>Объект: </a:t>
            </a:r>
          </a:p>
          <a:p>
            <a:pPr marL="0" indent="0">
              <a:buNone/>
            </a:pPr>
            <a:r>
              <a:rPr lang="ru-RU" dirty="0" smtClean="0">
                <a:solidFill>
                  <a:prstClr val="black">
                    <a:lumMod val="50000"/>
                    <a:lumOff val="50000"/>
                  </a:prstClr>
                </a:solidFill>
              </a:rPr>
              <a:t>Объектом является сфера договора хранения</a:t>
            </a:r>
            <a:endParaRPr lang="ru-RU" dirty="0" smtClean="0"/>
          </a:p>
          <a:p>
            <a:pPr marL="0" lvl="0" indent="0">
              <a:buNone/>
            </a:pPr>
            <a:endParaRPr lang="ru-RU" sz="1400" dirty="0" smtClean="0">
              <a:solidFill>
                <a:prstClr val="black">
                  <a:lumMod val="50000"/>
                  <a:lumOff val="50000"/>
                </a:prstClr>
              </a:solidFill>
            </a:endParaRPr>
          </a:p>
          <a:p>
            <a:pPr lvl="0"/>
            <a:r>
              <a:rPr lang="ru-RU" dirty="0" smtClean="0">
                <a:solidFill>
                  <a:prstClr val="black">
                    <a:lumMod val="50000"/>
                    <a:lumOff val="50000"/>
                  </a:prstClr>
                </a:solidFill>
              </a:rPr>
              <a:t>Объективная сторона: </a:t>
            </a:r>
            <a:endParaRPr lang="ru-RU" dirty="0" smtClean="0"/>
          </a:p>
          <a:p>
            <a:pPr marL="0" indent="0">
              <a:buNone/>
            </a:pPr>
            <a:r>
              <a:rPr lang="ru-RU" dirty="0" smtClean="0"/>
              <a:t>Договор </a:t>
            </a:r>
            <a:r>
              <a:rPr lang="ru-RU" dirty="0"/>
              <a:t>хранения, предусматривающий обязанность хранителя принять вещь на хранение, должен быть заключен в письменной форме независимо от состава участников этого договора и стоимости вещи, передаваемой на хранение.</a:t>
            </a:r>
          </a:p>
          <a:p>
            <a:pPr marL="0" indent="0">
              <a:buNone/>
            </a:pPr>
            <a:r>
              <a:rPr lang="ru-RU" dirty="0"/>
              <a:t>Передача вещи на хранение при чрезвычайных обстоятельствах (пожаре, стихийном бедствии, внезапной болезни, угрозе нападения и т.п.) может быть доказываема свидетельскими показаниями.</a:t>
            </a:r>
          </a:p>
          <a:p>
            <a:pPr marL="0" indent="0">
              <a:buNone/>
            </a:pPr>
            <a:r>
              <a:rPr lang="ru-RU" dirty="0" smtClean="0"/>
              <a:t>Простая </a:t>
            </a:r>
            <a:r>
              <a:rPr lang="ru-RU" dirty="0"/>
              <a:t>письменная форма договора хранения считается соблюденной, если принятие вещи на хранение удостоверено хранителем выдачей </a:t>
            </a:r>
            <a:r>
              <a:rPr lang="ru-RU" dirty="0" err="1"/>
              <a:t>поклажедателю</a:t>
            </a:r>
            <a:r>
              <a:rPr lang="ru-RU" dirty="0"/>
              <a:t>:</a:t>
            </a:r>
          </a:p>
          <a:p>
            <a:pPr>
              <a:buFont typeface="Courier New" pitchFamily="49" charset="0"/>
              <a:buChar char="o"/>
            </a:pPr>
            <a:r>
              <a:rPr lang="ru-RU" dirty="0"/>
              <a:t>сохранной расписки, квитанции, свидетельства или иного документа, подписанного хранителем;</a:t>
            </a:r>
          </a:p>
          <a:p>
            <a:pPr>
              <a:buFont typeface="Courier New" pitchFamily="49" charset="0"/>
              <a:buChar char="o"/>
            </a:pPr>
            <a:r>
              <a:rPr lang="ru-RU" dirty="0"/>
              <a:t>номерного жетона (номера), иного знака, удостоверяющего прием вещей на хранение, если такая форма подтверждения приема вещей на хранение предусмотрена </a:t>
            </a:r>
            <a:r>
              <a:rPr lang="ru-RU" dirty="0" smtClean="0"/>
              <a:t>законом</a:t>
            </a:r>
            <a:r>
              <a:rPr lang="ru-RU" dirty="0"/>
              <a:t> или иным правовым </a:t>
            </a:r>
            <a:r>
              <a:rPr lang="ru-RU" dirty="0" smtClean="0"/>
              <a:t>актом</a:t>
            </a:r>
            <a:r>
              <a:rPr lang="ru-RU" dirty="0"/>
              <a:t> либо обычна для данного вида хранения</a:t>
            </a:r>
            <a:r>
              <a:rPr lang="ru-RU" dirty="0" smtClean="0"/>
              <a:t>.</a:t>
            </a:r>
          </a:p>
          <a:p>
            <a:pPr marL="0" indent="0">
              <a:buNone/>
            </a:pPr>
            <a:r>
              <a:rPr lang="ru-RU" dirty="0"/>
              <a:t>Хранитель обязан хранить вещь в течение обусловленного договором хранения срока.</a:t>
            </a:r>
          </a:p>
          <a:p>
            <a:pPr marL="0" indent="0">
              <a:buNone/>
            </a:pPr>
            <a:r>
              <a:rPr lang="ru-RU" dirty="0" smtClean="0"/>
              <a:t>Если </a:t>
            </a:r>
            <a:r>
              <a:rPr lang="ru-RU" dirty="0"/>
              <a:t>срок хранения договором не предусмотрен и не может быть определен исходя из его условий, хранитель обязан хранить вещь до востребования ее </a:t>
            </a:r>
            <a:r>
              <a:rPr lang="ru-RU" dirty="0" err="1"/>
              <a:t>поклажедателем</a:t>
            </a:r>
            <a:r>
              <a:rPr lang="ru-RU" dirty="0" smtClean="0"/>
              <a:t>.</a:t>
            </a:r>
          </a:p>
          <a:p>
            <a:pPr marL="0" indent="0">
              <a:buNone/>
            </a:pPr>
            <a:r>
              <a:rPr lang="ru-RU" dirty="0"/>
              <a:t>Хранитель, взявший на себя по договору хранения обязанность принять вещь на хранение </a:t>
            </a:r>
            <a:r>
              <a:rPr lang="ru-RU" dirty="0" smtClean="0"/>
              <a:t>(п.2 ст. 886), </a:t>
            </a:r>
            <a:r>
              <a:rPr lang="ru-RU" dirty="0"/>
              <a:t>не вправе требовать передачи ему этой вещи на хранение.</a:t>
            </a:r>
          </a:p>
          <a:p>
            <a:pPr marL="0" indent="0">
              <a:buNone/>
            </a:pPr>
            <a:r>
              <a:rPr lang="ru-RU" dirty="0"/>
              <a:t>Однако </a:t>
            </a:r>
            <a:r>
              <a:rPr lang="ru-RU" dirty="0" err="1"/>
              <a:t>поклажедатель</a:t>
            </a:r>
            <a:r>
              <a:rPr lang="ru-RU" dirty="0"/>
              <a:t>, не передавший вещь на хранение в предусмотренный договором срок, несет ответственность перед хранителем за убытки, причиненные в связи с несостоявшимся хранением, если иное не предусмотрено законом или договором хранения. </a:t>
            </a:r>
            <a:r>
              <a:rPr lang="ru-RU" dirty="0" err="1"/>
              <a:t>Поклажедатель</a:t>
            </a:r>
            <a:r>
              <a:rPr lang="ru-RU" dirty="0"/>
              <a:t> освобождается от этой ответственности, если заявит хранителю об отказе от его услуг в разумный срок</a:t>
            </a:r>
            <a:r>
              <a:rPr lang="ru-RU" dirty="0" smtClean="0"/>
              <a:t>.</a:t>
            </a:r>
          </a:p>
          <a:p>
            <a:pPr marL="0" indent="0">
              <a:buNone/>
            </a:pPr>
            <a:r>
              <a:rPr lang="ru-RU" dirty="0" smtClean="0"/>
              <a:t>Хранитель </a:t>
            </a:r>
            <a:r>
              <a:rPr lang="ru-RU" dirty="0"/>
              <a:t>обязан принять все предусмотренные договором хранения меры для того, чтобы обеспечить сохранность переданной на хранение вещи.</a:t>
            </a:r>
          </a:p>
          <a:p>
            <a:pPr marL="0" indent="0">
              <a:buNone/>
            </a:pPr>
            <a:r>
              <a:rPr lang="ru-RU" dirty="0"/>
              <a:t>При отсутствии в договоре условий о таких мерах или неполноте этих условий хранитель должен принять для сохранения вещи также меры, соответствующие обычаям делового оборота и существу обязательства, в том числе свойствам переданной на хранение вещи, если только необходимость принятия этих мер не исключена договором</a:t>
            </a:r>
            <a:r>
              <a:rPr lang="ru-RU" dirty="0" smtClean="0"/>
              <a:t>.</a:t>
            </a:r>
            <a:endParaRPr lang="ru-RU" dirty="0"/>
          </a:p>
          <a:p>
            <a:pPr marL="0" indent="0">
              <a:buNone/>
            </a:pPr>
            <a:r>
              <a:rPr lang="ru-RU" dirty="0"/>
              <a:t>Если хранение осуществляется безвозмездно, хранитель обязан заботиться о принятой на хранение вещи не менее, чем о своих вещах.</a:t>
            </a:r>
          </a:p>
        </p:txBody>
      </p:sp>
    </p:spTree>
    <p:extLst>
      <p:ext uri="{BB962C8B-B14F-4D97-AF65-F5344CB8AC3E}">
        <p14:creationId xmlns:p14="http://schemas.microsoft.com/office/powerpoint/2010/main" val="29561132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pPr>
              <a:lnSpc>
                <a:spcPct val="150000"/>
              </a:lnSpc>
            </a:pPr>
            <a:r>
              <a:rPr lang="ru-RU" sz="2000" dirty="0">
                <a:solidFill>
                  <a:srgbClr val="323232"/>
                </a:solidFill>
                <a:effectLst>
                  <a:outerShdw blurRad="38100" dist="38100" dir="2700000" algn="tl">
                    <a:srgbClr val="000000">
                      <a:alpha val="43137"/>
                    </a:srgbClr>
                  </a:outerShdw>
                </a:effectLst>
              </a:rPr>
              <a:t>5.  Участие Российской Федерации, субъектов Российской Федерации, </a:t>
            </a:r>
            <a:br>
              <a:rPr lang="ru-RU" sz="2000" dirty="0">
                <a:solidFill>
                  <a:srgbClr val="323232"/>
                </a:solidFill>
                <a:effectLst>
                  <a:outerShdw blurRad="38100" dist="38100" dir="2700000" algn="tl">
                    <a:srgbClr val="000000">
                      <a:alpha val="43137"/>
                    </a:srgbClr>
                  </a:outerShdw>
                </a:effectLst>
              </a:rPr>
            </a:br>
            <a:r>
              <a:rPr lang="ru-RU" sz="2000" dirty="0">
                <a:solidFill>
                  <a:srgbClr val="323232"/>
                </a:solidFill>
                <a:effectLst>
                  <a:outerShdw blurRad="38100" dist="38100" dir="2700000" algn="tl">
                    <a:srgbClr val="000000">
                      <a:alpha val="43137"/>
                    </a:srgbClr>
                  </a:outerShdw>
                </a:effectLst>
              </a:rPr>
              <a:t>муниципальных образований в отношениях, регулируемых гражданским законодательством</a:t>
            </a:r>
            <a:endParaRPr lang="ru-RU" dirty="0"/>
          </a:p>
        </p:txBody>
      </p:sp>
      <p:sp>
        <p:nvSpPr>
          <p:cNvPr id="3" name="Объект 2"/>
          <p:cNvSpPr>
            <a:spLocks noGrp="1"/>
          </p:cNvSpPr>
          <p:nvPr>
            <p:ph idx="1"/>
          </p:nvPr>
        </p:nvSpPr>
        <p:spPr>
          <a:xfrm>
            <a:off x="0" y="1484784"/>
            <a:ext cx="9144000" cy="5373216"/>
          </a:xfrm>
        </p:spPr>
        <p:txBody>
          <a:bodyPr>
            <a:normAutofit fontScale="47500" lnSpcReduction="20000"/>
          </a:bodyPr>
          <a:lstStyle/>
          <a:p>
            <a:pPr marL="0" lvl="0" indent="0">
              <a:buNone/>
            </a:pPr>
            <a:r>
              <a:rPr lang="ru-RU" sz="2500" b="1" dirty="0">
                <a:solidFill>
                  <a:prstClr val="black">
                    <a:lumMod val="50000"/>
                    <a:lumOff val="50000"/>
                  </a:prstClr>
                </a:solidFill>
              </a:rPr>
              <a:t>ГК РФ Статья 126. Ответственность по обязательствам Российской Федерации, субъекта Российской Федерации, муниципального образования</a:t>
            </a:r>
          </a:p>
          <a:p>
            <a:r>
              <a:rPr lang="ru-RU" sz="2500" dirty="0"/>
              <a:t>Пункт 1 комментируемой статьи устанавливает, что Российская Федерация и другие публичные образования подобно любому иному субъекту гражданского права несут самостоятельную имущественную ответственность по своим обязательствам принадлежащим им на праве собственности имуществом. Российская Федерация в определенных случаях выступает и как субъект внедоговорной имущественной </a:t>
            </a:r>
            <a:r>
              <a:rPr lang="ru-RU" sz="2500" dirty="0" smtClean="0"/>
              <a:t>ответственности.</a:t>
            </a:r>
          </a:p>
          <a:p>
            <a:r>
              <a:rPr lang="ru-RU" sz="2500" dirty="0"/>
              <a:t>Исключение составляют случаи, когда имущество закреплено публичными образованиями за созданными ими юридическими лицами на праве хозяйственного ведения или оперативного управления, а также в отношении того имущества, которое может находиться только в государственной или муниципальной собственности</a:t>
            </a:r>
            <a:r>
              <a:rPr lang="ru-RU" sz="2500" dirty="0" smtClean="0"/>
              <a:t>.</a:t>
            </a:r>
          </a:p>
          <a:p>
            <a:r>
              <a:rPr lang="ru-RU" sz="2500" dirty="0"/>
              <a:t>Пункт 1 комментируемой статьи также устанавливает особенности реализации принципа самостоятельной имущественной ответственности субъекта гражданского оборота применительно к публичным образованиям. Имущество, находящееся в собственности публичных образований, включает в себя две группы объектов - объекты, составляющие казну, т.е. нераспределенное имущество публичного образования, и объекты, переданные на праве хозяйственного ведения или оперативного управления предприятиям и </a:t>
            </a:r>
            <a:r>
              <a:rPr lang="ru-RU" sz="2500" dirty="0" smtClean="0"/>
              <a:t>учреждениям. </a:t>
            </a:r>
            <a:r>
              <a:rPr lang="ru-RU" sz="2500" dirty="0"/>
              <a:t>Законодатель устанавливает, что на объекты первой группы может быть обращено взыскание по долгам публичного образования, а на имущество, хоть и остающееся в собственности публичного образования, но закрепленное за предприятиями и учреждениями, взыскание обратить нельзя, пока это имущество находится в ведении указанных юридических лиц</a:t>
            </a:r>
            <a:r>
              <a:rPr lang="ru-RU" sz="2500" dirty="0" smtClean="0"/>
              <a:t>.</a:t>
            </a:r>
          </a:p>
          <a:p>
            <a:r>
              <a:rPr lang="ru-RU" sz="2500" dirty="0"/>
              <a:t>В п. п. 2, 3, 4, 5 комментируемой статьи установлен принцип раздельной ответственности самих публичных образований как по отношению друг к другу, так и в отношении созданных ими юридических лиц. Однако данный принцип имеет исключения. В частности, предусмотрена субсидиарная ответственность публичных образований по долгам унитарных предприятий на праве оперативного управления, казенных учреждений </a:t>
            </a:r>
            <a:r>
              <a:rPr lang="ru-RU" sz="2500" dirty="0" smtClean="0"/>
              <a:t>.</a:t>
            </a:r>
          </a:p>
          <a:p>
            <a:r>
              <a:rPr lang="ru-RU" sz="2500" dirty="0"/>
              <a:t>Исключение из принципа раздельной ответственности публичных образований предусмотрено в п. 6 ст. 126 ГК, согласно которому данный принцип не распространяется на случаи, когда Российская Федерация приняла на себя гарантию (поручительство) по обязательствам субъекта РФ, муниципального образования или юридического лица либо указанные субъекты приняли на себя гарантию (поручительство) по обязательствам Российской Федерации.</a:t>
            </a:r>
          </a:p>
          <a:p>
            <a:r>
              <a:rPr lang="ru-RU" sz="2500" dirty="0"/>
              <a:t>Основным источником исполнения долговых обязательств публичных образований являются средства соответствующего бюджета. Однако долги публичных образований обеспечиваются и иным имуществом казны.</a:t>
            </a:r>
          </a:p>
          <a:p>
            <a:endParaRPr lang="ru-RU" dirty="0"/>
          </a:p>
        </p:txBody>
      </p:sp>
    </p:spTree>
    <p:extLst>
      <p:ext uri="{BB962C8B-B14F-4D97-AF65-F5344CB8AC3E}">
        <p14:creationId xmlns:p14="http://schemas.microsoft.com/office/powerpoint/2010/main" val="2146476808"/>
      </p:ext>
    </p:extLst>
  </p:cSld>
  <p:clrMapOvr>
    <a:masterClrMapping/>
  </p:clrMapOvr>
</p:sld>
</file>

<file path=ppt/slides/slide3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52.  Хранение</a:t>
            </a: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Хранитель: </a:t>
            </a:r>
            <a:r>
              <a:rPr lang="ru-RU" dirty="0" smtClean="0"/>
              <a:t>Физическое </a:t>
            </a:r>
            <a:r>
              <a:rPr lang="ru-RU" dirty="0"/>
              <a:t>или юридическое лицо, которое принимает на себя обязанность хранить вещь (имущество) по договору хранения</a:t>
            </a:r>
            <a:r>
              <a:rPr lang="ru-RU" dirty="0" smtClean="0"/>
              <a:t>.</a:t>
            </a:r>
          </a:p>
          <a:p>
            <a:pPr lvl="0">
              <a:buFont typeface="Courier New" pitchFamily="49" charset="0"/>
              <a:buChar char="o"/>
            </a:pPr>
            <a:r>
              <a:rPr lang="ru-RU" dirty="0" err="1" smtClean="0"/>
              <a:t>Поклажедатель</a:t>
            </a:r>
            <a:r>
              <a:rPr lang="ru-RU" dirty="0" smtClean="0"/>
              <a:t>: Физическое </a:t>
            </a:r>
            <a:r>
              <a:rPr lang="ru-RU" dirty="0"/>
              <a:t>или юридическое лицо, которому принадлежит имущество, переданное на хранение.</a:t>
            </a:r>
            <a:br>
              <a:rPr lang="ru-RU" dirty="0"/>
            </a:br>
            <a:endParaRPr lang="ru-RU" dirty="0"/>
          </a:p>
          <a:p>
            <a:r>
              <a:rPr lang="ru-RU" sz="3600" dirty="0">
                <a:solidFill>
                  <a:prstClr val="black">
                    <a:lumMod val="50000"/>
                    <a:lumOff val="50000"/>
                  </a:prstClr>
                </a:solidFill>
              </a:rPr>
              <a:t>Субъективная сторона:</a:t>
            </a:r>
          </a:p>
          <a:p>
            <a:pPr marL="0" lvl="0" indent="0">
              <a:buNone/>
            </a:pPr>
            <a:r>
              <a:rPr lang="ru-RU" dirty="0" smtClean="0"/>
              <a:t>Умысел- </a:t>
            </a:r>
            <a:r>
              <a:rPr lang="ru-RU" dirty="0"/>
              <a:t>Хранитель осознанно нарушает условия договора хранения, предвидя негативные последствия своих действий.</a:t>
            </a:r>
          </a:p>
          <a:p>
            <a:pPr marL="0" lvl="0" indent="0">
              <a:buNone/>
            </a:pPr>
            <a:r>
              <a:rPr lang="ru-RU" i="1" dirty="0"/>
              <a:t>Пример:</a:t>
            </a:r>
          </a:p>
          <a:p>
            <a:pPr lvl="0">
              <a:buFont typeface="Courier New" pitchFamily="49" charset="0"/>
              <a:buChar char="o"/>
            </a:pPr>
            <a:r>
              <a:rPr lang="ru-RU" dirty="0"/>
              <a:t>Хранитель умышленно повреждает или уничтожает имущество </a:t>
            </a:r>
            <a:r>
              <a:rPr lang="ru-RU" dirty="0" err="1"/>
              <a:t>поклажедателя</a:t>
            </a:r>
            <a:r>
              <a:rPr lang="ru-RU" dirty="0" smtClean="0"/>
              <a:t>, </a:t>
            </a:r>
            <a:r>
              <a:rPr lang="ru-RU" dirty="0"/>
              <a:t>например, для присвоения его себе. </a:t>
            </a:r>
            <a:endParaRPr lang="ru-RU" dirty="0" smtClean="0"/>
          </a:p>
          <a:p>
            <a:pPr lvl="0">
              <a:buFont typeface="Courier New" pitchFamily="49" charset="0"/>
              <a:buChar char="o"/>
            </a:pPr>
            <a:r>
              <a:rPr lang="ru-RU" dirty="0" smtClean="0"/>
              <a:t>Хранитель </a:t>
            </a:r>
            <a:r>
              <a:rPr lang="ru-RU" dirty="0"/>
              <a:t>умышленно не предоставляет </a:t>
            </a:r>
            <a:r>
              <a:rPr lang="ru-RU" dirty="0" err="1" smtClean="0"/>
              <a:t>поклажедателю</a:t>
            </a:r>
            <a:r>
              <a:rPr lang="ru-RU" dirty="0" smtClean="0"/>
              <a:t> доступ </a:t>
            </a:r>
            <a:r>
              <a:rPr lang="ru-RU" dirty="0"/>
              <a:t>к его имуществу, чтобы заставить владельца платить дополнительные деньги за хранение</a:t>
            </a:r>
            <a:r>
              <a:rPr lang="ru-RU" dirty="0" smtClean="0"/>
              <a:t>.</a:t>
            </a:r>
          </a:p>
          <a:p>
            <a:pPr lvl="0">
              <a:buFont typeface="Courier New" pitchFamily="49" charset="0"/>
              <a:buChar char="o"/>
            </a:pPr>
            <a:endParaRPr lang="ru-RU" dirty="0"/>
          </a:p>
          <a:p>
            <a:pPr marL="0" lvl="0" indent="0">
              <a:buNone/>
            </a:pPr>
            <a:r>
              <a:rPr lang="ru-RU" dirty="0" smtClean="0"/>
              <a:t>Неосторожность- </a:t>
            </a:r>
            <a:r>
              <a:rPr lang="ru-RU" dirty="0"/>
              <a:t>Хранитель нарушает условия договора хранения, не предвидя или не желая предвидеть негативные последствия своих действий.</a:t>
            </a:r>
          </a:p>
          <a:p>
            <a:pPr marL="0" lvl="0" indent="0">
              <a:buNone/>
            </a:pPr>
            <a:r>
              <a:rPr lang="ru-RU" i="1" dirty="0"/>
              <a:t>Пример:</a:t>
            </a:r>
          </a:p>
          <a:p>
            <a:pPr lvl="0">
              <a:buFont typeface="Courier New" pitchFamily="49" charset="0"/>
              <a:buChar char="o"/>
            </a:pPr>
            <a:r>
              <a:rPr lang="ru-RU" dirty="0"/>
              <a:t>Хранитель не обеспечивает надлежащую охрану имущества, что приводит к его краже.</a:t>
            </a:r>
          </a:p>
        </p:txBody>
      </p:sp>
    </p:spTree>
    <p:extLst>
      <p:ext uri="{BB962C8B-B14F-4D97-AF65-F5344CB8AC3E}">
        <p14:creationId xmlns:p14="http://schemas.microsoft.com/office/powerpoint/2010/main" val="4054931191"/>
      </p:ext>
    </p:extLst>
  </p:cSld>
  <p:clrMapOvr>
    <a:masterClrMapping/>
  </p:clrMapOvr>
</p:sld>
</file>

<file path=ppt/slides/slide3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52.  Хранение</a:t>
            </a:r>
            <a:endParaRPr lang="ru-RU" dirty="0"/>
          </a:p>
        </p:txBody>
      </p:sp>
      <p:sp>
        <p:nvSpPr>
          <p:cNvPr id="3" name="Объект 2"/>
          <p:cNvSpPr>
            <a:spLocks noGrp="1"/>
          </p:cNvSpPr>
          <p:nvPr>
            <p:ph idx="1"/>
          </p:nvPr>
        </p:nvSpPr>
        <p:spPr>
          <a:xfrm>
            <a:off x="0" y="836712"/>
            <a:ext cx="9144000" cy="6021288"/>
          </a:xfrm>
        </p:spPr>
        <p:txBody>
          <a:bodyPr>
            <a:normAutofit fontScale="85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о гибели товаров в результате пожара </a:t>
            </a:r>
            <a:endParaRPr lang="ru-RU" dirty="0" smtClean="0"/>
          </a:p>
          <a:p>
            <a:pPr marL="0" indent="0">
              <a:buNone/>
            </a:pPr>
            <a:r>
              <a:rPr lang="ru-RU" u="sng" dirty="0" smtClean="0"/>
              <a:t>Суть </a:t>
            </a:r>
            <a:r>
              <a:rPr lang="ru-RU" u="sng" dirty="0"/>
              <a:t>спора: </a:t>
            </a:r>
          </a:p>
          <a:p>
            <a:pPr marL="0" indent="0">
              <a:buNone/>
            </a:pPr>
            <a:r>
              <a:rPr lang="ru-RU" dirty="0"/>
              <a:t>Владелец магазина сдал на склад партию товаров, которая сгорела в результате пожара на складе. </a:t>
            </a:r>
            <a:endParaRPr lang="ru-RU" dirty="0" smtClean="0"/>
          </a:p>
          <a:p>
            <a:pPr marL="0" indent="0">
              <a:buNone/>
            </a:pPr>
            <a:r>
              <a:rPr lang="ru-RU" u="sng" dirty="0" smtClean="0"/>
              <a:t>Судебные </a:t>
            </a:r>
            <a:r>
              <a:rPr lang="ru-RU" u="sng" dirty="0"/>
              <a:t>решения:</a:t>
            </a:r>
          </a:p>
          <a:p>
            <a:pPr marL="0" indent="0">
              <a:buNone/>
            </a:pPr>
            <a:r>
              <a:rPr lang="ru-RU" dirty="0"/>
              <a:t>Суд признал хранителя виновным в неосторожном нарушении условий договора хранения и обязал его возместить убытки владельцу магазина</a:t>
            </a:r>
            <a:r>
              <a:rPr lang="ru-RU" dirty="0" smtClean="0"/>
              <a:t>.</a:t>
            </a:r>
          </a:p>
          <a:p>
            <a:pPr marL="0" indent="0">
              <a:buNone/>
            </a:pPr>
            <a:endParaRPr lang="ru-RU" dirty="0"/>
          </a:p>
          <a:p>
            <a:pPr marL="0" indent="0">
              <a:buNone/>
            </a:pPr>
            <a:endParaRPr lang="ru-RU" u="sng" dirty="0"/>
          </a:p>
          <a:p>
            <a:pPr algn="r"/>
            <a:r>
              <a:rPr lang="ru-RU" dirty="0"/>
              <a:t>Дело о нецелевом использовании имущества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Хранитель использовал имущества, переданное ему на хранение, в своих собственных целях, не имея на то права.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признал хранителя виновным в нецелевом использовании имущества и обязал его возместить убытки владельцу имущества.</a:t>
            </a:r>
          </a:p>
          <a:p>
            <a:pPr marL="0" indent="0" algn="r">
              <a:buNone/>
            </a:pPr>
            <a:endParaRPr lang="ru-RU" dirty="0"/>
          </a:p>
          <a:p>
            <a:pPr marL="0" indent="0" algn="r">
              <a:buNone/>
            </a:pPr>
            <a:endParaRPr lang="ru-RU" dirty="0"/>
          </a:p>
          <a:p>
            <a:endParaRPr lang="ru-RU" dirty="0"/>
          </a:p>
        </p:txBody>
      </p:sp>
    </p:spTree>
    <p:extLst>
      <p:ext uri="{BB962C8B-B14F-4D97-AF65-F5344CB8AC3E}">
        <p14:creationId xmlns:p14="http://schemas.microsoft.com/office/powerpoint/2010/main" val="4109777273"/>
      </p:ext>
    </p:extLst>
  </p:cSld>
  <p:clrMapOvr>
    <a:masterClrMapping/>
  </p:clrMapOvr>
</p:sld>
</file>

<file path=ppt/slides/slide3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52.  Хранение</a:t>
            </a: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buNone/>
            </a:pPr>
            <a:r>
              <a:rPr lang="ru-RU" sz="2900" b="1" dirty="0"/>
              <a:t>ГК РФ Статья 895. Передача вещи на хранение третьему лицу</a:t>
            </a:r>
            <a:endParaRPr lang="ru-RU" sz="2900" b="1" dirty="0" smtClean="0"/>
          </a:p>
          <a:p>
            <a:r>
              <a:rPr lang="ru-RU" dirty="0" smtClean="0"/>
              <a:t>Объект</a:t>
            </a:r>
            <a:r>
              <a:rPr lang="ru-RU" dirty="0"/>
              <a:t>: Сфера </a:t>
            </a:r>
            <a:r>
              <a:rPr lang="ru-RU" dirty="0" smtClean="0"/>
              <a:t>передачи </a:t>
            </a:r>
            <a:r>
              <a:rPr lang="ru-RU" dirty="0"/>
              <a:t>вещи на хранение третьему </a:t>
            </a:r>
            <a:r>
              <a:rPr lang="ru-RU" dirty="0" smtClean="0"/>
              <a:t>лицу</a:t>
            </a:r>
          </a:p>
          <a:p>
            <a:r>
              <a:rPr lang="ru-RU" dirty="0" smtClean="0"/>
              <a:t>Объективная </a:t>
            </a:r>
            <a:r>
              <a:rPr lang="ru-RU" dirty="0"/>
              <a:t>сторона: </a:t>
            </a:r>
          </a:p>
          <a:p>
            <a:pPr marL="0" indent="0">
              <a:buNone/>
            </a:pPr>
            <a:r>
              <a:rPr lang="ru-RU" dirty="0"/>
              <a:t>Если договором хранения не предусмотрено иное, хранитель не вправе без согласия </a:t>
            </a:r>
            <a:r>
              <a:rPr lang="ru-RU" dirty="0" err="1"/>
              <a:t>поклажедателя</a:t>
            </a:r>
            <a:r>
              <a:rPr lang="ru-RU" dirty="0"/>
              <a:t> передавать вещь на хранение третьему лицу, за исключением случаев, когда он вынужден к этому силою обстоятельств в интересах </a:t>
            </a:r>
            <a:r>
              <a:rPr lang="ru-RU" dirty="0" err="1"/>
              <a:t>поклажедателя</a:t>
            </a:r>
            <a:r>
              <a:rPr lang="ru-RU" dirty="0"/>
              <a:t> и лишен возможности получить его согласие.</a:t>
            </a:r>
          </a:p>
          <a:p>
            <a:pPr marL="0" indent="0">
              <a:buNone/>
            </a:pPr>
            <a:r>
              <a:rPr lang="ru-RU" dirty="0"/>
              <a:t>О передаче вещи на хранение третьему лицу хранитель обязан незамедлительно уведомить </a:t>
            </a:r>
            <a:r>
              <a:rPr lang="ru-RU" dirty="0" err="1"/>
              <a:t>поклажедателя</a:t>
            </a:r>
            <a:r>
              <a:rPr lang="ru-RU" dirty="0"/>
              <a:t>.</a:t>
            </a:r>
          </a:p>
          <a:p>
            <a:pPr marL="0" indent="0">
              <a:buNone/>
            </a:pPr>
            <a:r>
              <a:rPr lang="ru-RU" dirty="0"/>
              <a:t>При передаче вещи на хранение третьему лицу условия договора между </a:t>
            </a:r>
            <a:r>
              <a:rPr lang="ru-RU" dirty="0" err="1"/>
              <a:t>поклажедателем</a:t>
            </a:r>
            <a:r>
              <a:rPr lang="ru-RU" dirty="0"/>
              <a:t> и первоначальным хранителем сохраняют силу и последний отвечает за  </a:t>
            </a:r>
            <a:endParaRPr lang="ru-RU" dirty="0" smtClean="0"/>
          </a:p>
          <a:p>
            <a:r>
              <a:rPr lang="ru-RU" dirty="0" smtClean="0"/>
              <a:t>Субъект</a:t>
            </a:r>
            <a:r>
              <a:rPr lang="ru-RU" dirty="0"/>
              <a:t>: </a:t>
            </a:r>
          </a:p>
          <a:p>
            <a:pPr lvl="0">
              <a:buFont typeface="Courier New" pitchFamily="49" charset="0"/>
              <a:buChar char="o"/>
            </a:pPr>
            <a:r>
              <a:rPr lang="ru-RU" dirty="0"/>
              <a:t>Хранитель: Физическое или юридическое лицо, которое принимает на себя обязанность хранить вещь (имущество) по договору хранения.</a:t>
            </a:r>
          </a:p>
          <a:p>
            <a:pPr lvl="0">
              <a:buFont typeface="Courier New" pitchFamily="49" charset="0"/>
              <a:buChar char="o"/>
            </a:pPr>
            <a:r>
              <a:rPr lang="ru-RU" dirty="0" err="1"/>
              <a:t>Поклажедатель</a:t>
            </a:r>
            <a:r>
              <a:rPr lang="ru-RU" dirty="0"/>
              <a:t>: Физическое или юридическое лицо, которому принадлежит имущество, переданное на хранение</a:t>
            </a:r>
            <a:r>
              <a:rPr lang="ru-RU" dirty="0" smtClean="0"/>
              <a:t>.</a:t>
            </a:r>
          </a:p>
          <a:p>
            <a:pPr lvl="0">
              <a:buFont typeface="Courier New" pitchFamily="49" charset="0"/>
              <a:buChar char="o"/>
            </a:pPr>
            <a:r>
              <a:rPr lang="ru-RU" dirty="0" smtClean="0"/>
              <a:t>Третье лицо: Лицо</a:t>
            </a:r>
            <a:r>
              <a:rPr lang="ru-RU" dirty="0"/>
              <a:t>, которое принимает на себя обязанность хранить вещь, переданную ему первым хранителем.</a:t>
            </a:r>
          </a:p>
          <a:p>
            <a:r>
              <a:rPr lang="ru-RU" dirty="0"/>
              <a:t>Субъективная сторона</a:t>
            </a:r>
            <a:r>
              <a:rPr lang="ru-RU" dirty="0" smtClean="0"/>
              <a:t>:</a:t>
            </a:r>
          </a:p>
          <a:p>
            <a:pPr marL="0" indent="0">
              <a:buNone/>
            </a:pPr>
            <a:r>
              <a:rPr lang="ru-RU" dirty="0" smtClean="0"/>
              <a:t>Умысел</a:t>
            </a:r>
            <a:endParaRPr lang="ru-RU" dirty="0"/>
          </a:p>
          <a:p>
            <a:pPr marL="0" indent="0">
              <a:buNone/>
            </a:pPr>
            <a:r>
              <a:rPr lang="ru-RU" dirty="0"/>
              <a:t>Пример:</a:t>
            </a:r>
          </a:p>
          <a:p>
            <a:pPr>
              <a:buFont typeface="Courier New" pitchFamily="49" charset="0"/>
              <a:buChar char="o"/>
            </a:pPr>
            <a:r>
              <a:rPr lang="ru-RU" dirty="0" err="1"/>
              <a:t>Поклажедатель</a:t>
            </a:r>
            <a:r>
              <a:rPr lang="ru-RU" dirty="0"/>
              <a:t> </a:t>
            </a:r>
            <a:r>
              <a:rPr lang="ru-RU" dirty="0" smtClean="0"/>
              <a:t>умышленно </a:t>
            </a:r>
            <a:r>
              <a:rPr lang="ru-RU" dirty="0"/>
              <a:t>передает вещь на хранение лицу, которое не может обеспечить ее безопасность, например, знает, что этот человек склонен к краже</a:t>
            </a:r>
            <a:r>
              <a:rPr lang="ru-RU" dirty="0" smtClean="0"/>
              <a:t>.</a:t>
            </a:r>
          </a:p>
          <a:p>
            <a:pPr>
              <a:buFont typeface="Courier New" pitchFamily="49" charset="0"/>
              <a:buChar char="o"/>
            </a:pPr>
            <a:r>
              <a:rPr lang="ru-RU" dirty="0" smtClean="0"/>
              <a:t>Хранитель умышленно </a:t>
            </a:r>
            <a:r>
              <a:rPr lang="ru-RU" dirty="0"/>
              <a:t>повреждает или уничтожает имущество, например, для кражи его себе.</a:t>
            </a:r>
          </a:p>
          <a:p>
            <a:pPr marL="0" indent="0">
              <a:buNone/>
            </a:pPr>
            <a:r>
              <a:rPr lang="ru-RU" dirty="0"/>
              <a:t>Неосторожность</a:t>
            </a:r>
          </a:p>
          <a:p>
            <a:pPr marL="0" indent="0">
              <a:buNone/>
            </a:pPr>
            <a:r>
              <a:rPr lang="ru-RU" dirty="0"/>
              <a:t>Пример:</a:t>
            </a:r>
          </a:p>
          <a:p>
            <a:pPr>
              <a:buFont typeface="Courier New" pitchFamily="49" charset="0"/>
              <a:buChar char="o"/>
            </a:pPr>
            <a:r>
              <a:rPr lang="ru-RU" dirty="0" err="1"/>
              <a:t>Поклажедатель</a:t>
            </a:r>
            <a:r>
              <a:rPr lang="ru-RU" dirty="0"/>
              <a:t> </a:t>
            </a:r>
            <a:r>
              <a:rPr lang="ru-RU" dirty="0" smtClean="0"/>
              <a:t>не </a:t>
            </a:r>
            <a:r>
              <a:rPr lang="ru-RU" dirty="0"/>
              <a:t>проверяет репутацию и возможности </a:t>
            </a:r>
            <a:r>
              <a:rPr lang="ru-RU" dirty="0" smtClean="0"/>
              <a:t>хранителя </a:t>
            </a:r>
            <a:r>
              <a:rPr lang="ru-RU" dirty="0"/>
              <a:t>до передачи имущества, не предоставляет необходимую информацию о правилах хранения имущества</a:t>
            </a:r>
            <a:r>
              <a:rPr lang="ru-RU" dirty="0" smtClean="0"/>
              <a:t>.</a:t>
            </a:r>
          </a:p>
          <a:p>
            <a:pPr>
              <a:buFont typeface="Courier New" pitchFamily="49" charset="0"/>
              <a:buChar char="o"/>
            </a:pPr>
            <a:r>
              <a:rPr lang="ru-RU" dirty="0" smtClean="0"/>
              <a:t>Хранитель не </a:t>
            </a:r>
            <a:r>
              <a:rPr lang="ru-RU" dirty="0"/>
              <a:t>обеспечивает надлежащую охрану имущества, что приводит к его повреждению или гибели</a:t>
            </a:r>
            <a:r>
              <a:rPr lang="ru-RU" dirty="0" smtClean="0"/>
              <a:t>.</a:t>
            </a:r>
          </a:p>
          <a:p>
            <a:r>
              <a:rPr lang="ru-RU" dirty="0" smtClean="0"/>
              <a:t>Предмет: вещь</a:t>
            </a:r>
            <a:endParaRPr lang="ru-RU" dirty="0"/>
          </a:p>
          <a:p>
            <a:endParaRPr lang="ru-RU" dirty="0"/>
          </a:p>
        </p:txBody>
      </p:sp>
    </p:spTree>
    <p:extLst>
      <p:ext uri="{BB962C8B-B14F-4D97-AF65-F5344CB8AC3E}">
        <p14:creationId xmlns:p14="http://schemas.microsoft.com/office/powerpoint/2010/main" val="668469591"/>
      </p:ext>
    </p:extLst>
  </p:cSld>
  <p:clrMapOvr>
    <a:masterClrMapping/>
  </p:clrMapOvr>
</p:sld>
</file>

<file path=ppt/slides/slide3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52.  Хранение</a:t>
            </a: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marL="0" indent="0">
              <a:buNone/>
            </a:pPr>
            <a:r>
              <a:rPr lang="ru-RU" b="1" dirty="0"/>
              <a:t>ГК РФ Статья </a:t>
            </a:r>
            <a:r>
              <a:rPr lang="ru-RU" b="1" dirty="0" smtClean="0"/>
              <a:t>895. </a:t>
            </a:r>
            <a:r>
              <a:rPr lang="ru-RU" b="1" dirty="0"/>
              <a:t>Передача вещи на хранение третьему </a:t>
            </a:r>
            <a:r>
              <a:rPr lang="ru-RU" b="1" dirty="0" smtClean="0"/>
              <a:t>лицу</a:t>
            </a:r>
          </a:p>
          <a:p>
            <a:r>
              <a:rPr lang="ru-RU" dirty="0"/>
              <a:t>По общему правилу передача хранителем вещи на хранение третьему лицу не допускается. Исключение составляют следующие случаи:</a:t>
            </a:r>
          </a:p>
          <a:p>
            <a:pPr marL="0" indent="0">
              <a:buNone/>
            </a:pPr>
            <a:r>
              <a:rPr lang="ru-RU" dirty="0"/>
              <a:t>- если это прямо предусмотрено в договоре хранения;</a:t>
            </a:r>
          </a:p>
          <a:p>
            <a:pPr marL="0" indent="0">
              <a:buNone/>
            </a:pPr>
            <a:r>
              <a:rPr lang="ru-RU" dirty="0"/>
              <a:t>- если такая передача необходима в интересах </a:t>
            </a:r>
            <a:r>
              <a:rPr lang="ru-RU" dirty="0" err="1"/>
              <a:t>поклажедателя</a:t>
            </a:r>
            <a:r>
              <a:rPr lang="ru-RU" dirty="0"/>
              <a:t> и хранитель лишен возможности получить от него согласие на передачу.</a:t>
            </a:r>
          </a:p>
          <a:p>
            <a:r>
              <a:rPr lang="ru-RU" dirty="0"/>
              <a:t>В любом случае хранитель обязан уведомить об этом </a:t>
            </a:r>
            <a:r>
              <a:rPr lang="ru-RU" dirty="0" err="1"/>
              <a:t>поклажедателя</a:t>
            </a:r>
            <a:r>
              <a:rPr lang="ru-RU" dirty="0"/>
              <a:t> незамедлительно. Уведомление может производиться как в письменной, так и в устной форме. Однако хранителю на случай возникновения спора лучше иметь на руках доказательство осуществления такого уведомления, для чего рекомендуется соблюсти письменную форму уведомления.</a:t>
            </a:r>
          </a:p>
          <a:p>
            <a:r>
              <a:rPr lang="ru-RU" dirty="0" smtClean="0"/>
              <a:t>При </a:t>
            </a:r>
            <a:r>
              <a:rPr lang="ru-RU" dirty="0"/>
              <a:t>передаче вещи условия договора хранения сохраняются между его сторонами, а хранитель полностью отвечает за действия лица, которому передана вещь. Таким образом, передача не несет изменений условий договора, его прекращения или замены стороны договора. Права и обязанности сторон по договору сохраняются.</a:t>
            </a:r>
          </a:p>
          <a:p>
            <a:r>
              <a:rPr lang="ru-RU" dirty="0"/>
              <a:t>Так, согласно информационному письму Президиума ВАС РФ от 31.05.2011 N 145 требование о возмещении убытков, причиненных истцу в связи с ненадлежащим хранением имущества, изъятого федеральным органом исполнительной власти, удовлетворено, поскольку передача такого имущества указанным органом на хранение третьему лицу не освобождает ответчика от ответственности за убытки, причиненные вследствие необеспечения федеральным органом исполнительной власти надлежащего хранения изъятого имущества.</a:t>
            </a:r>
          </a:p>
          <a:p>
            <a:endParaRPr lang="ru-RU" dirty="0"/>
          </a:p>
        </p:txBody>
      </p:sp>
    </p:spTree>
    <p:extLst>
      <p:ext uri="{BB962C8B-B14F-4D97-AF65-F5344CB8AC3E}">
        <p14:creationId xmlns:p14="http://schemas.microsoft.com/office/powerpoint/2010/main" val="3548148200"/>
      </p:ext>
    </p:extLst>
  </p:cSld>
  <p:clrMapOvr>
    <a:masterClrMapping/>
  </p:clrMapOvr>
</p:sld>
</file>

<file path=ppt/slides/slide3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52.  Хранение</a:t>
            </a: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895</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Иванов И.И. против Петрова П.П.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Иванов И.И. передал на хранение Петрову П.П. дорогостоящий антикварный сервиз из фарфора на время своего отъезда за границу. Между ними не было заключено письменного договора хранения, однако Иванов устно предупредил Петрова о ценности сервиза и просил хранить его в надлежащих условиях. По возвращению Иванова сервиз был поврежден: несколько тарелок были расколоты. Иванов обратился в суд с иском к Петрову о возмещении ущерба.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установил, что между Ивановым и Петровым был заключен устный договор хранения. Суд признал Петрова виновным в неумышленном ущербе, так как он не обеспечил надлежащих условий хранения для ценного фарфорового сервиза. Суд взял во внимание отсутствие письменного договора, но учитывал устные предупреждения Иванова о ценности сервиза</a:t>
            </a:r>
            <a:r>
              <a:rPr lang="ru-RU" dirty="0" smtClean="0"/>
              <a:t>. </a:t>
            </a:r>
            <a:r>
              <a:rPr lang="ru-RU" dirty="0"/>
              <a:t>Суд обязал Петрова возместить убытки Иванову в размере стоимости поврежденных тарелок, учитывая их антикварную ценность. Суд также указал на необходимость заключения письменных договоров хранения в будущем, чтобы избежать подобных спорных ситуаций.</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Сидоров С.С. против Козловой К.К</a:t>
            </a:r>
            <a:r>
              <a:rPr lang="ru-RU" dirty="0" smtClean="0"/>
              <a:t>.</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Сидоров С.С. передал на хранение Козловой К.К. коллекцию дорогих статуэток из бронзы. Между ними был заключен письменный договор хранения, в котором были указаны условия хранения и ответственность сторон. В договоре было указано, что Козлова обязана обеспечить надлежащую охрану коллекции от кражи и повреждений. Однако во время хранения несколько статуэток были украдены из квартиры Козловой. Сидоров обратился в суд с иском к Козловой о возмещении ущерба.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установил, что Козлова нарушила условия договора хранения, не обеспечив надлежащую охрану коллекции статуэток. Суд признал Козлову виновной в неумышленном ущербе, так как она не смогла доказать, что приняла все необходимые меры для предотвращения кражи статуэток. Суд обязал Козлову возместить убытки Сидорову в размере стоимости украденных статуэток, учитывая их коллекционную ценность. Суд также указал на необходимость внимательного изучения условий договора хранения и обеспечения надлежащих мер безопасности при хранении ценных вещей.</a:t>
            </a:r>
          </a:p>
        </p:txBody>
      </p:sp>
    </p:spTree>
    <p:extLst>
      <p:ext uri="{BB962C8B-B14F-4D97-AF65-F5344CB8AC3E}">
        <p14:creationId xmlns:p14="http://schemas.microsoft.com/office/powerpoint/2010/main" val="3065671969"/>
      </p:ext>
    </p:extLst>
  </p:cSld>
  <p:clrMapOvr>
    <a:masterClrMapping/>
  </p:clrMapOvr>
</p:sld>
</file>

<file path=ppt/slides/slide3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53.  Страхование</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договора страхования</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Страхование осуществляется на основании договоров имущественного или личного страхования, заключаемых гражданином или юридическим лицом (страхователем) со страховщиком</a:t>
            </a:r>
            <a:r>
              <a:rPr lang="ru-RU" dirty="0" smtClean="0"/>
              <a:t>.</a:t>
            </a:r>
          </a:p>
          <a:p>
            <a:pPr marL="0" indent="0">
              <a:buNone/>
            </a:pPr>
            <a:r>
              <a:rPr lang="ru-RU" dirty="0"/>
              <a:t>В случаях, когда законом на указанных в нем лиц возлагается обязанность страховать в качестве страхователей жизнь, здоровье или имущество других лиц либо свою гражданскую ответственность перед другими лицами за свой счет или за счет заинтересованных лиц </a:t>
            </a:r>
            <a:r>
              <a:rPr lang="ru-RU" dirty="0" smtClean="0"/>
              <a:t>(обязательное страхование), </a:t>
            </a:r>
            <a:r>
              <a:rPr lang="ru-RU" dirty="0"/>
              <a:t>страхование осуществляется путем заключения договоров в соответствии с правилами настоящей главы. Для страховщиков заключение договоров страхования на предложенных страхователем условиях не является обязательным.</a:t>
            </a:r>
          </a:p>
          <a:p>
            <a:pPr marL="0" indent="0">
              <a:buNone/>
            </a:pPr>
            <a:r>
              <a:rPr lang="ru-RU" dirty="0" smtClean="0"/>
              <a:t>Законом</a:t>
            </a:r>
            <a:r>
              <a:rPr lang="ru-RU" dirty="0"/>
              <a:t> могут быть предусмотрены случаи обязательного страхования жизни, здоровья и имущества граждан за счет средств, предоставленных из соответствующего бюджета (обязательное государственное страхование</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Физическое лицо, Юридическое </a:t>
            </a:r>
            <a:r>
              <a:rPr lang="ru-RU" dirty="0" smtClean="0">
                <a:solidFill>
                  <a:prstClr val="black">
                    <a:lumMod val="50000"/>
                    <a:lumOff val="50000"/>
                  </a:prstClr>
                </a:solidFill>
              </a:rPr>
              <a:t>лицо</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smtClean="0">
                <a:solidFill>
                  <a:prstClr val="black">
                    <a:lumMod val="50000"/>
                    <a:lumOff val="50000"/>
                  </a:prstClr>
                </a:solidFill>
              </a:rPr>
              <a:t>имущество</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2607624074"/>
      </p:ext>
    </p:extLst>
  </p:cSld>
  <p:clrMapOvr>
    <a:masterClrMapping/>
  </p:clrMapOvr>
</p:sld>
</file>

<file path=ppt/slides/slide3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53.  Страхование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0000" lnSpcReduction="20000"/>
          </a:bodyPr>
          <a:lstStyle/>
          <a:p>
            <a:pPr lvl="0"/>
            <a:r>
              <a:rPr lang="ru-RU" sz="4500" dirty="0">
                <a:solidFill>
                  <a:prstClr val="black">
                    <a:lumMod val="50000"/>
                    <a:lumOff val="50000"/>
                  </a:prstClr>
                </a:solidFill>
              </a:rPr>
              <a:t>Объект: </a:t>
            </a:r>
          </a:p>
          <a:p>
            <a:pPr marL="0" indent="0">
              <a:buNone/>
            </a:pPr>
            <a:r>
              <a:rPr lang="ru-RU" sz="3500" dirty="0">
                <a:solidFill>
                  <a:prstClr val="black">
                    <a:lumMod val="50000"/>
                    <a:lumOff val="50000"/>
                  </a:prstClr>
                </a:solidFill>
              </a:rPr>
              <a:t>Объектом является сфера </a:t>
            </a:r>
            <a:r>
              <a:rPr lang="ru-RU" sz="3500" dirty="0" smtClean="0">
                <a:solidFill>
                  <a:prstClr val="black">
                    <a:lumMod val="50000"/>
                    <a:lumOff val="50000"/>
                  </a:prstClr>
                </a:solidFill>
              </a:rPr>
              <a:t>договора страхования</a:t>
            </a:r>
            <a:endParaRPr lang="ru-RU" sz="3500" dirty="0"/>
          </a:p>
          <a:p>
            <a:pPr marL="0" lvl="0" indent="0">
              <a:buNone/>
            </a:pPr>
            <a:endParaRPr lang="ru-RU" sz="1400" dirty="0">
              <a:solidFill>
                <a:prstClr val="black">
                  <a:lumMod val="50000"/>
                  <a:lumOff val="50000"/>
                </a:prstClr>
              </a:solidFill>
            </a:endParaRPr>
          </a:p>
          <a:p>
            <a:pPr lvl="0"/>
            <a:r>
              <a:rPr lang="ru-RU" sz="4000" dirty="0">
                <a:solidFill>
                  <a:prstClr val="black">
                    <a:lumMod val="50000"/>
                    <a:lumOff val="50000"/>
                  </a:prstClr>
                </a:solidFill>
              </a:rPr>
              <a:t>Объективная сторона: </a:t>
            </a:r>
            <a:endParaRPr lang="ru-RU" sz="4000" dirty="0"/>
          </a:p>
          <a:p>
            <a:pPr marL="0" indent="0">
              <a:buNone/>
            </a:pPr>
            <a:r>
              <a:rPr lang="ru-RU" sz="2900" dirty="0"/>
              <a:t>Страхование противоправных интересов не допускается.</a:t>
            </a:r>
          </a:p>
          <a:p>
            <a:pPr marL="0" indent="0">
              <a:buNone/>
            </a:pPr>
            <a:r>
              <a:rPr lang="ru-RU" sz="2900" dirty="0" smtClean="0"/>
              <a:t>Не </a:t>
            </a:r>
            <a:r>
              <a:rPr lang="ru-RU" sz="2900" dirty="0"/>
              <a:t>допускается страхование убытков от участия в играх, лотереях и пари.</a:t>
            </a:r>
          </a:p>
          <a:p>
            <a:pPr marL="0" indent="0">
              <a:buNone/>
            </a:pPr>
            <a:r>
              <a:rPr lang="ru-RU" sz="2900" dirty="0" smtClean="0"/>
              <a:t>Не </a:t>
            </a:r>
            <a:r>
              <a:rPr lang="ru-RU" sz="2900" dirty="0"/>
              <a:t>допускается страхование расходов, к которым лицо может быть принуждено в целях освобождения заложников</a:t>
            </a:r>
            <a:r>
              <a:rPr lang="ru-RU" sz="2900" dirty="0" smtClean="0"/>
              <a:t>.</a:t>
            </a:r>
          </a:p>
          <a:p>
            <a:pPr marL="0" indent="0">
              <a:buNone/>
            </a:pPr>
            <a:r>
              <a:rPr lang="ru-RU" sz="2900" dirty="0"/>
              <a:t>По договору имущественного страхования могут быть, в частности, застрахованы следующие имущественные интересы:</a:t>
            </a:r>
          </a:p>
          <a:p>
            <a:pPr marL="0" indent="0">
              <a:buNone/>
            </a:pPr>
            <a:r>
              <a:rPr lang="ru-RU" sz="2900" dirty="0"/>
              <a:t>1) риск утраты (гибели), недостачи или повреждения определенного имущества </a:t>
            </a:r>
            <a:r>
              <a:rPr lang="ru-RU" sz="2900" dirty="0" smtClean="0"/>
              <a:t>(ст. 930);</a:t>
            </a:r>
            <a:endParaRPr lang="ru-RU" sz="2900" dirty="0"/>
          </a:p>
          <a:p>
            <a:pPr marL="0" indent="0">
              <a:buNone/>
            </a:pPr>
            <a:r>
              <a:rPr lang="ru-RU" sz="2900" dirty="0"/>
              <a:t>2) риск ответственности по обязательствам, возникающим вследствие причинения вреда жизни, здоровью или имуществу других лиц, а в случаях, предусмотренных законом, также ответственности по договорам - риск гражданской ответственности </a:t>
            </a:r>
            <a:r>
              <a:rPr lang="ru-RU" sz="2900" dirty="0" smtClean="0"/>
              <a:t>(ст. 931</a:t>
            </a:r>
            <a:r>
              <a:rPr lang="ru-RU" sz="2900" dirty="0"/>
              <a:t> и </a:t>
            </a:r>
            <a:r>
              <a:rPr lang="ru-RU" sz="2900" dirty="0" smtClean="0"/>
              <a:t>932);</a:t>
            </a:r>
            <a:endParaRPr lang="ru-RU" sz="2900" dirty="0"/>
          </a:p>
          <a:p>
            <a:pPr marL="0" indent="0">
              <a:buNone/>
            </a:pPr>
            <a:r>
              <a:rPr lang="ru-RU" sz="2900" dirty="0"/>
              <a:t>3) риск убытков от предпринимательской деятельности из-за нарушения своих обязательств контрагентами предпринимателя или изменения условий этой деятельности по не зависящим от предпринимателя обстоятельствам, в том числе риск неполучения ожидаемых доходов - предпринимательский риск </a:t>
            </a:r>
            <a:r>
              <a:rPr lang="ru-RU" sz="2900" dirty="0" smtClean="0"/>
              <a:t>(ст.933).</a:t>
            </a:r>
          </a:p>
          <a:p>
            <a:pPr marL="0" indent="0">
              <a:buNone/>
            </a:pPr>
            <a:r>
              <a:rPr lang="ru-RU" sz="2900" dirty="0"/>
              <a:t>По договору личного страхования одна сторона (страховщик) обязуется за обусловленную договором плату (страховую премию), уплачиваемую другой стороной (страхователем), выплатить единовременно или выплачивать периодически обусловленную договором сумму (страховую сумму) в случае причинения вреда жизни или здоровью самого страхователя или другого названного в договоре гражданина (застрахованного лица), достижения им определенного возраста или наступления в его жизни иного предусмотренного договором события (страхового случая).</a:t>
            </a:r>
          </a:p>
          <a:p>
            <a:pPr marL="0" indent="0">
              <a:buNone/>
            </a:pPr>
            <a:r>
              <a:rPr lang="ru-RU" sz="2900" dirty="0"/>
              <a:t>Право на получение страховой суммы принадлежит лицу, в пользу которого заключен договор.</a:t>
            </a:r>
          </a:p>
          <a:p>
            <a:pPr marL="0" indent="0">
              <a:buNone/>
            </a:pPr>
            <a:r>
              <a:rPr lang="ru-RU" sz="2900" dirty="0" smtClean="0"/>
              <a:t>Договор </a:t>
            </a:r>
            <a:r>
              <a:rPr lang="ru-RU" sz="2900" dirty="0"/>
              <a:t>личного страхования считается заключенным в пользу застрахованного лица, если в договоре не названо в качестве выгодоприобретателя другое лицо. В случае смерти лица, застрахованного по договору, в котором не назван иной выгодоприобретатель, выгодоприобретателями признаются </a:t>
            </a:r>
            <a:r>
              <a:rPr lang="ru-RU" sz="2900" dirty="0" smtClean="0"/>
              <a:t>наследники</a:t>
            </a:r>
            <a:r>
              <a:rPr lang="ru-RU" sz="2900" dirty="0"/>
              <a:t> застрахованного лица</a:t>
            </a:r>
            <a:r>
              <a:rPr lang="ru-RU" sz="2900" dirty="0" smtClean="0"/>
              <a:t>.</a:t>
            </a:r>
          </a:p>
          <a:p>
            <a:pPr marL="0" indent="0">
              <a:buNone/>
            </a:pPr>
            <a:r>
              <a:rPr lang="ru-RU" sz="2900" dirty="0"/>
              <a:t>В качестве страховщиков договоры страхования могут заключать юридические лица, имеющие разрешения (лицензии) на осуществление страхования соответствующего вида</a:t>
            </a:r>
            <a:r>
              <a:rPr lang="ru-RU" sz="2900" dirty="0" smtClean="0"/>
              <a:t>.</a:t>
            </a:r>
          </a:p>
          <a:p>
            <a:pPr marL="0" indent="0">
              <a:buNone/>
            </a:pPr>
            <a:r>
              <a:rPr lang="ru-RU" sz="2900" dirty="0"/>
              <a:t>Договор страхования должен быть заключен в письменной форме</a:t>
            </a:r>
            <a:r>
              <a:rPr lang="ru-RU" sz="2900" dirty="0" smtClean="0"/>
              <a:t>.</a:t>
            </a:r>
          </a:p>
          <a:p>
            <a:pPr marL="0" indent="0">
              <a:buNone/>
            </a:pPr>
            <a:r>
              <a:rPr lang="ru-RU" sz="2900" dirty="0"/>
              <a:t>В договорах личного страхования и договорах страхования гражданской ответственности страховая сумма определяется сторонами по их усмотрению</a:t>
            </a:r>
            <a:r>
              <a:rPr lang="ru-RU" sz="2500" dirty="0"/>
              <a:t>.</a:t>
            </a:r>
          </a:p>
        </p:txBody>
      </p:sp>
    </p:spTree>
    <p:extLst>
      <p:ext uri="{BB962C8B-B14F-4D97-AF65-F5344CB8AC3E}">
        <p14:creationId xmlns:p14="http://schemas.microsoft.com/office/powerpoint/2010/main" val="2123912997"/>
      </p:ext>
    </p:extLst>
  </p:cSld>
  <p:clrMapOvr>
    <a:masterClrMapping/>
  </p:clrMapOvr>
</p:sld>
</file>

<file path=ppt/slides/slide3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53.  Страхование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Страхователь: Лицо, которое заключает договор страхования и платит страховую премию</a:t>
            </a:r>
            <a:r>
              <a:rPr lang="ru-RU" dirty="0" smtClean="0"/>
              <a:t>.</a:t>
            </a:r>
          </a:p>
          <a:p>
            <a:pPr lvl="0">
              <a:buFont typeface="Courier New" pitchFamily="49" charset="0"/>
              <a:buChar char="o"/>
            </a:pPr>
            <a:r>
              <a:rPr lang="ru-RU" dirty="0"/>
              <a:t>Страховщик: Лицо, которое принимает на себя обязательство выплатить страховую сумму</a:t>
            </a:r>
            <a:r>
              <a:rPr lang="ru-RU" dirty="0" smtClean="0"/>
              <a:t>.</a:t>
            </a:r>
          </a:p>
          <a:p>
            <a:pPr lvl="0">
              <a:buFont typeface="Courier New" pitchFamily="49" charset="0"/>
              <a:buChar char="o"/>
            </a:pPr>
            <a:endParaRPr lang="ru-RU" dirty="0"/>
          </a:p>
          <a:p>
            <a:pPr lvl="0">
              <a:buFont typeface="Courier New" pitchFamily="49" charset="0"/>
              <a:buChar char="o"/>
            </a:pPr>
            <a:endParaRPr lang="ru-RU" dirty="0" smtClean="0"/>
          </a:p>
          <a:p>
            <a:r>
              <a:rPr lang="ru-RU" sz="3600" dirty="0" smtClean="0">
                <a:solidFill>
                  <a:prstClr val="black">
                    <a:lumMod val="50000"/>
                    <a:lumOff val="50000"/>
                  </a:prstClr>
                </a:solidFill>
              </a:rPr>
              <a:t>Субъективная сторона:</a:t>
            </a:r>
          </a:p>
          <a:p>
            <a:pPr marL="0" lvl="0" indent="0">
              <a:buNone/>
            </a:pPr>
            <a:r>
              <a:rPr lang="ru-RU" dirty="0" smtClean="0"/>
              <a:t>Умысел</a:t>
            </a:r>
          </a:p>
          <a:p>
            <a:pPr lvl="0">
              <a:buFont typeface="Courier New" pitchFamily="49" charset="0"/>
              <a:buChar char="o"/>
            </a:pPr>
            <a:r>
              <a:rPr lang="ru-RU" dirty="0"/>
              <a:t>Умысел страхователя: </a:t>
            </a:r>
            <a:r>
              <a:rPr lang="ru-RU" dirty="0" smtClean="0"/>
              <a:t>Страхователь </a:t>
            </a:r>
            <a:r>
              <a:rPr lang="ru-RU" dirty="0"/>
              <a:t>умышленно создает условия для наступления страхового случая, чтобы получить страховую выплату. </a:t>
            </a:r>
            <a:endParaRPr lang="ru-RU" dirty="0" smtClean="0"/>
          </a:p>
          <a:p>
            <a:pPr marL="0" lvl="0" indent="0">
              <a:buNone/>
            </a:pPr>
            <a:r>
              <a:rPr lang="ru-RU" i="1" dirty="0" smtClean="0"/>
              <a:t>Пример</a:t>
            </a:r>
            <a:r>
              <a:rPr lang="ru-RU" dirty="0"/>
              <a:t>: Умышленный поджог дома, чтобы получить страховую выплату за ущерб</a:t>
            </a:r>
            <a:r>
              <a:rPr lang="ru-RU" dirty="0" smtClean="0"/>
              <a:t>.</a:t>
            </a:r>
          </a:p>
          <a:p>
            <a:pPr lvl="0">
              <a:buFont typeface="Courier New" pitchFamily="49" charset="0"/>
              <a:buChar char="o"/>
            </a:pPr>
            <a:r>
              <a:rPr lang="ru-RU" dirty="0"/>
              <a:t>Умысел страховщика: </a:t>
            </a:r>
            <a:r>
              <a:rPr lang="ru-RU" dirty="0" smtClean="0"/>
              <a:t>Страховщик </a:t>
            </a:r>
            <a:r>
              <a:rPr lang="ru-RU" dirty="0"/>
              <a:t>умышленно отказывается выплачивать страховую сумму, несмотря на то, что страховой случай имел место. </a:t>
            </a:r>
            <a:endParaRPr lang="ru-RU" dirty="0" smtClean="0"/>
          </a:p>
          <a:p>
            <a:pPr marL="0" lvl="0" indent="0">
              <a:buNone/>
            </a:pPr>
            <a:r>
              <a:rPr lang="ru-RU" i="1" dirty="0" smtClean="0"/>
              <a:t>Пример</a:t>
            </a:r>
            <a:r>
              <a:rPr lang="ru-RU" dirty="0"/>
              <a:t>: Страховщик отказывается выплачивать страховую сумму за угон автомобиля, ссылаясь на неправдивые сведения о том, что автомобиль не был застрахован от угона.</a:t>
            </a:r>
          </a:p>
          <a:p>
            <a:pPr marL="0" lvl="0" indent="0">
              <a:buNone/>
            </a:pPr>
            <a:endParaRPr lang="ru-RU" dirty="0"/>
          </a:p>
          <a:p>
            <a:pPr marL="0" lvl="0" indent="0">
              <a:buNone/>
            </a:pPr>
            <a:r>
              <a:rPr lang="ru-RU" dirty="0" smtClean="0"/>
              <a:t>Неосторожность</a:t>
            </a:r>
          </a:p>
          <a:p>
            <a:pPr lvl="0">
              <a:buFont typeface="Courier New" pitchFamily="49" charset="0"/>
              <a:buChar char="o"/>
            </a:pPr>
            <a:r>
              <a:rPr lang="ru-RU" dirty="0"/>
              <a:t>Неосторожность страхователя: </a:t>
            </a:r>
            <a:r>
              <a:rPr lang="ru-RU" dirty="0" smtClean="0"/>
              <a:t>Страхователь</a:t>
            </a:r>
            <a:r>
              <a:rPr lang="ru-RU" dirty="0"/>
              <a:t>, не желая нанести ущерб, своим небрежным поведением создает условия для наступления страхового случая. </a:t>
            </a:r>
            <a:endParaRPr lang="ru-RU" dirty="0" smtClean="0"/>
          </a:p>
          <a:p>
            <a:pPr marL="0" lvl="0" indent="0">
              <a:buNone/>
            </a:pPr>
            <a:r>
              <a:rPr lang="ru-RU" i="1" dirty="0" smtClean="0"/>
              <a:t>Пример</a:t>
            </a:r>
            <a:r>
              <a:rPr lang="ru-RU" dirty="0"/>
              <a:t>: </a:t>
            </a:r>
            <a:r>
              <a:rPr lang="ru-RU" dirty="0" smtClean="0"/>
              <a:t>Небрежное </a:t>
            </a:r>
            <a:r>
              <a:rPr lang="ru-RU" dirty="0"/>
              <a:t>обращение с огнем, что приводит к пожару</a:t>
            </a:r>
            <a:r>
              <a:rPr lang="ru-RU" dirty="0" smtClean="0"/>
              <a:t>.</a:t>
            </a:r>
          </a:p>
          <a:p>
            <a:pPr lvl="0">
              <a:buFont typeface="Courier New" pitchFamily="49" charset="0"/>
              <a:buChar char="o"/>
            </a:pPr>
            <a:r>
              <a:rPr lang="ru-RU" dirty="0"/>
              <a:t>Неосторожность страховщика: </a:t>
            </a:r>
            <a:r>
              <a:rPr lang="ru-RU" dirty="0" smtClean="0"/>
              <a:t>Страховщик </a:t>
            </a:r>
            <a:r>
              <a:rPr lang="ru-RU" dirty="0"/>
              <a:t>небрежно проверяет документы, что приводит к ошибкам в расчете страховой суммы или к задержке в выплате.</a:t>
            </a:r>
          </a:p>
        </p:txBody>
      </p:sp>
    </p:spTree>
    <p:extLst>
      <p:ext uri="{BB962C8B-B14F-4D97-AF65-F5344CB8AC3E}">
        <p14:creationId xmlns:p14="http://schemas.microsoft.com/office/powerpoint/2010/main" val="2330837926"/>
      </p:ext>
    </p:extLst>
  </p:cSld>
  <p:clrMapOvr>
    <a:masterClrMapping/>
  </p:clrMapOvr>
</p:sld>
</file>

<file path=ppt/slides/slide3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53.  Страхование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Умышленный поджог и отказ в выплате страховой суммы </a:t>
            </a:r>
            <a:endParaRPr lang="ru-RU" dirty="0" smtClean="0"/>
          </a:p>
          <a:p>
            <a:pPr marL="0" indent="0">
              <a:buNone/>
            </a:pPr>
            <a:r>
              <a:rPr lang="ru-RU" u="sng" dirty="0" smtClean="0"/>
              <a:t>Суть </a:t>
            </a:r>
            <a:r>
              <a:rPr lang="ru-RU" u="sng" dirty="0"/>
              <a:t>спора: </a:t>
            </a:r>
          </a:p>
          <a:p>
            <a:pPr marL="0" indent="0">
              <a:buNone/>
            </a:pPr>
            <a:r>
              <a:rPr lang="ru-RU" dirty="0"/>
              <a:t>Иванов И.И. застраховал свой дом от пожара. Через некоторое время он умышленно поджег свой дом, чтобы получить страховую выплату. "Страховая компания "Гарант" отказалась выплачивать страховую сумму, мотивируя свой отказ тем, что Иванов умышленно вызвал страховой случай. Иванов обратился в суд с иском о взыскании страховой суммы. </a:t>
            </a:r>
            <a:endParaRPr lang="ru-RU" dirty="0" smtClean="0"/>
          </a:p>
          <a:p>
            <a:pPr marL="0" indent="0">
              <a:buNone/>
            </a:pPr>
            <a:r>
              <a:rPr lang="ru-RU" u="sng" dirty="0" smtClean="0"/>
              <a:t>Судебные </a:t>
            </a:r>
            <a:r>
              <a:rPr lang="ru-RU" u="sng" dirty="0"/>
              <a:t>решения:</a:t>
            </a:r>
          </a:p>
          <a:p>
            <a:pPr marL="0" indent="0">
              <a:buNone/>
            </a:pPr>
            <a:r>
              <a:rPr lang="ru-RU" dirty="0"/>
              <a:t>Суд установил, что Иванов умышленно поджег свой дом, чтобы получить страховую выплату. Суд отказал в удовлетворении иска Иванова, так как страховщик не обязан выплачивать страховую сумму, если страховой случай наступил по умыслу страхователя</a:t>
            </a:r>
            <a:r>
              <a:rPr lang="ru-RU" dirty="0" smtClean="0"/>
              <a:t>.</a:t>
            </a:r>
          </a:p>
          <a:p>
            <a:pPr marL="0" indent="0">
              <a:buNone/>
            </a:pPr>
            <a:endParaRPr lang="ru-RU" dirty="0"/>
          </a:p>
          <a:p>
            <a:pPr marL="0" indent="0">
              <a:buNone/>
            </a:pPr>
            <a:endParaRPr lang="ru-RU" u="sng" dirty="0"/>
          </a:p>
          <a:p>
            <a:pPr algn="r"/>
            <a:r>
              <a:rPr lang="ru-RU" dirty="0"/>
              <a:t>Небрежность страхователя и снижение страховой выплаты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Петрова П.П. застраховала свой автомобиль от угона. Она оставила автомобиль без присмотра на улице, не поставив на сигнализацию, и автомобиль был угнан. "Страховая компания "Альянс" выплатила страховую сумму, но снизила ее размер, учитывая небрежность Петровой, которая не обеспечила надлежащую охрану автомобиля. Петрова обратилась в суд с иском о взыскании полной страховой суммы.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установил, что Петрова действительно не обеспечила надлежащую охрану автомобиля, оставив его без присмотра на улице, не поставив на сигнализацию. Суд отказал в удовлетворении иска Петровой, подтвердив решение страховой компании о снижении страховой выплаты в связи с ее небрежностью.</a:t>
            </a:r>
          </a:p>
          <a:p>
            <a:pPr marL="0" indent="0" algn="r">
              <a:buNone/>
            </a:pPr>
            <a:endParaRPr lang="ru-RU" dirty="0"/>
          </a:p>
          <a:p>
            <a:endParaRPr lang="ru-RU" dirty="0"/>
          </a:p>
        </p:txBody>
      </p:sp>
    </p:spTree>
    <p:extLst>
      <p:ext uri="{BB962C8B-B14F-4D97-AF65-F5344CB8AC3E}">
        <p14:creationId xmlns:p14="http://schemas.microsoft.com/office/powerpoint/2010/main" val="2108434954"/>
      </p:ext>
    </p:extLst>
  </p:cSld>
  <p:clrMapOvr>
    <a:masterClrMapping/>
  </p:clrMapOvr>
</p:sld>
</file>

<file path=ppt/slides/slide3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53.  Страхование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55000" lnSpcReduction="20000"/>
          </a:bodyPr>
          <a:lstStyle/>
          <a:p>
            <a:pPr marL="0" indent="0">
              <a:buNone/>
            </a:pPr>
            <a:r>
              <a:rPr lang="ru-RU" sz="2900" b="1" dirty="0"/>
              <a:t>ГК РФ Статья 952. Имущественное страхование от разных страховых </a:t>
            </a:r>
            <a:r>
              <a:rPr lang="ru-RU" sz="2900" b="1" dirty="0" smtClean="0"/>
              <a:t>рисков</a:t>
            </a:r>
            <a:endParaRPr lang="ru-RU" sz="1800" dirty="0"/>
          </a:p>
          <a:p>
            <a:r>
              <a:rPr lang="ru-RU" sz="1800" dirty="0" smtClean="0"/>
              <a:t> </a:t>
            </a:r>
            <a:r>
              <a:rPr lang="ru-RU" dirty="0" smtClean="0"/>
              <a:t>Объект</a:t>
            </a:r>
            <a:r>
              <a:rPr lang="ru-RU" dirty="0"/>
              <a:t>: Сфера </a:t>
            </a:r>
            <a:r>
              <a:rPr lang="ru-RU" dirty="0" smtClean="0"/>
              <a:t>имущественного страхования </a:t>
            </a:r>
            <a:r>
              <a:rPr lang="ru-RU" dirty="0"/>
              <a:t>от разных страховых </a:t>
            </a:r>
            <a:r>
              <a:rPr lang="ru-RU" dirty="0" smtClean="0"/>
              <a:t>рисков</a:t>
            </a:r>
            <a:endParaRPr lang="ru-RU" dirty="0"/>
          </a:p>
          <a:p>
            <a:r>
              <a:rPr lang="ru-RU" dirty="0"/>
              <a:t>Объективная сторона: </a:t>
            </a:r>
          </a:p>
          <a:p>
            <a:pPr marL="0" indent="0">
              <a:buNone/>
            </a:pPr>
            <a:r>
              <a:rPr lang="ru-RU" dirty="0"/>
              <a:t>Имущество и предпринимательский риск могут быть застрахованы от разных страховых рисков как по одному, так и по отдельным договорам страхования, в том числе по договорам с разными страховщиками.</a:t>
            </a:r>
          </a:p>
          <a:p>
            <a:pPr marL="0" indent="0">
              <a:buNone/>
            </a:pPr>
            <a:r>
              <a:rPr lang="ru-RU" dirty="0"/>
              <a:t>В этих случаях допускается превышение размера общей страховой суммы по всем договорам над страховой стоимостью.</a:t>
            </a:r>
          </a:p>
          <a:p>
            <a:r>
              <a:rPr lang="ru-RU" dirty="0"/>
              <a:t>Субъект: </a:t>
            </a:r>
          </a:p>
          <a:p>
            <a:pPr marL="457200" lvl="0" indent="-457200">
              <a:buAutoNum type="arabicPeriod"/>
            </a:pPr>
            <a:r>
              <a:rPr lang="ru-RU" dirty="0" smtClean="0"/>
              <a:t>Страхователь</a:t>
            </a:r>
            <a:r>
              <a:rPr lang="ru-RU" dirty="0"/>
              <a:t>: Физическое или юридическое лицо, которое заключает договор страхования и платит страховую премию за защиту своего имущества. </a:t>
            </a:r>
          </a:p>
          <a:p>
            <a:pPr marL="457200" lvl="0" indent="-457200">
              <a:buAutoNum type="arabicPeriod"/>
            </a:pPr>
            <a:r>
              <a:rPr lang="ru-RU" dirty="0" smtClean="0"/>
              <a:t>Страховщик</a:t>
            </a:r>
            <a:r>
              <a:rPr lang="ru-RU" dirty="0"/>
              <a:t>: Страховая компания, которая принимает на себя обязательство выплатить страховую сумму в случае наступления страхового случая.</a:t>
            </a:r>
          </a:p>
          <a:p>
            <a:r>
              <a:rPr lang="ru-RU" dirty="0"/>
              <a:t>Субъективная сторона:</a:t>
            </a:r>
          </a:p>
          <a:p>
            <a:pPr marL="0" indent="0">
              <a:buNone/>
            </a:pPr>
            <a:r>
              <a:rPr lang="ru-RU" dirty="0"/>
              <a:t>Умысел</a:t>
            </a:r>
          </a:p>
          <a:p>
            <a:pPr>
              <a:buFont typeface="Courier New" pitchFamily="49" charset="0"/>
              <a:buChar char="o"/>
            </a:pPr>
            <a:r>
              <a:rPr lang="ru-RU" dirty="0"/>
              <a:t>Умысел страхователя: </a:t>
            </a:r>
            <a:r>
              <a:rPr lang="ru-RU" dirty="0" smtClean="0"/>
              <a:t>Страхователь </a:t>
            </a:r>
            <a:r>
              <a:rPr lang="ru-RU" dirty="0"/>
              <a:t>умышленно создает условия для наступления страхового случая, чтобы получить страховую выплату. </a:t>
            </a:r>
            <a:endParaRPr lang="ru-RU" dirty="0" smtClean="0"/>
          </a:p>
          <a:p>
            <a:pPr marL="0" indent="0">
              <a:buNone/>
            </a:pPr>
            <a:r>
              <a:rPr lang="ru-RU" i="1" dirty="0" smtClean="0"/>
              <a:t>Пример</a:t>
            </a:r>
            <a:r>
              <a:rPr lang="ru-RU" dirty="0" smtClean="0"/>
              <a:t>: </a:t>
            </a:r>
            <a:r>
              <a:rPr lang="ru-RU" dirty="0"/>
              <a:t>Умышленный поджог дома, чтобы получить страховую выплату за ущерб; подделка документов о краже, чтобы получить страховую выплату за утраченное имущество</a:t>
            </a:r>
            <a:r>
              <a:rPr lang="ru-RU" dirty="0" smtClean="0"/>
              <a:t>.</a:t>
            </a:r>
          </a:p>
          <a:p>
            <a:pPr>
              <a:buFont typeface="Courier New" pitchFamily="49" charset="0"/>
              <a:buChar char="o"/>
            </a:pPr>
            <a:r>
              <a:rPr lang="ru-RU" dirty="0"/>
              <a:t>Умысел страховщика: </a:t>
            </a:r>
            <a:r>
              <a:rPr lang="ru-RU" dirty="0" smtClean="0"/>
              <a:t>Страховщик </a:t>
            </a:r>
            <a:r>
              <a:rPr lang="ru-RU" dirty="0"/>
              <a:t>умышленно отказывается выплачивать страховую сумму, несмотря на то, что страховой случай имел место</a:t>
            </a:r>
            <a:r>
              <a:rPr lang="ru-RU" dirty="0" smtClean="0"/>
              <a:t>.</a:t>
            </a:r>
          </a:p>
          <a:p>
            <a:pPr marL="0" indent="0">
              <a:buNone/>
            </a:pPr>
            <a:r>
              <a:rPr lang="ru-RU" dirty="0" smtClean="0"/>
              <a:t> </a:t>
            </a:r>
            <a:r>
              <a:rPr lang="ru-RU" i="1" dirty="0" smtClean="0"/>
              <a:t>Пример</a:t>
            </a:r>
            <a:r>
              <a:rPr lang="ru-RU" dirty="0" smtClean="0"/>
              <a:t>: </a:t>
            </a:r>
            <a:r>
              <a:rPr lang="ru-RU" dirty="0"/>
              <a:t>Страховщик отказывается выплачивать страховую сумму за ущерб от пожара, ссылаясь на неправдивые сведения о том, что дом не был застрахован от пожара</a:t>
            </a:r>
            <a:r>
              <a:rPr lang="ru-RU" dirty="0" smtClean="0"/>
              <a:t>.</a:t>
            </a:r>
            <a:endParaRPr lang="ru-RU" dirty="0"/>
          </a:p>
          <a:p>
            <a:pPr marL="0" indent="0">
              <a:buNone/>
            </a:pPr>
            <a:r>
              <a:rPr lang="ru-RU" dirty="0" smtClean="0"/>
              <a:t>Неосторожность</a:t>
            </a:r>
          </a:p>
          <a:p>
            <a:pPr>
              <a:buFont typeface="Courier New" pitchFamily="49" charset="0"/>
              <a:buChar char="o"/>
            </a:pPr>
            <a:r>
              <a:rPr lang="ru-RU" dirty="0"/>
              <a:t>Неосторожность страхователя: </a:t>
            </a:r>
            <a:r>
              <a:rPr lang="ru-RU" dirty="0" smtClean="0"/>
              <a:t>Страхователь</a:t>
            </a:r>
            <a:r>
              <a:rPr lang="ru-RU" dirty="0"/>
              <a:t>, не желающий нанести ущерб, но своим небрежным поведением создает условия для наступления страхового случая. </a:t>
            </a:r>
            <a:endParaRPr lang="ru-RU" dirty="0" smtClean="0"/>
          </a:p>
          <a:p>
            <a:pPr>
              <a:buFont typeface="Courier New" pitchFamily="49" charset="0"/>
              <a:buChar char="o"/>
            </a:pPr>
            <a:r>
              <a:rPr lang="ru-RU" i="1" dirty="0" smtClean="0"/>
              <a:t>Пример</a:t>
            </a:r>
            <a:r>
              <a:rPr lang="ru-RU" dirty="0" smtClean="0"/>
              <a:t>: </a:t>
            </a:r>
            <a:r>
              <a:rPr lang="ru-RU" dirty="0"/>
              <a:t>Небрежное обращение с огнем, что приводит к пожару; несоблюдение правил пожарной безопасности, что </a:t>
            </a:r>
            <a:r>
              <a:rPr lang="ru-RU" dirty="0" smtClean="0"/>
              <a:t>приводит </a:t>
            </a:r>
            <a:r>
              <a:rPr lang="ru-RU" dirty="0"/>
              <a:t>к пожару; небрежное хранение ценных вещей, что приводит к их краже</a:t>
            </a:r>
            <a:r>
              <a:rPr lang="ru-RU" dirty="0" smtClean="0"/>
              <a:t>.</a:t>
            </a:r>
          </a:p>
          <a:p>
            <a:pPr>
              <a:buFont typeface="Courier New" pitchFamily="49" charset="0"/>
              <a:buChar char="o"/>
            </a:pPr>
            <a:r>
              <a:rPr lang="ru-RU" dirty="0"/>
              <a:t>Неосторожность страховщика: </a:t>
            </a:r>
            <a:r>
              <a:rPr lang="ru-RU" dirty="0" smtClean="0"/>
              <a:t>Страховщик </a:t>
            </a:r>
            <a:r>
              <a:rPr lang="ru-RU" dirty="0"/>
              <a:t>небрежно проверяет документы, что приводит к ошибкам в расчете страховой суммы или к задержке в выплате</a:t>
            </a:r>
            <a:r>
              <a:rPr lang="ru-RU" dirty="0" smtClean="0"/>
              <a:t>.</a:t>
            </a:r>
          </a:p>
          <a:p>
            <a:r>
              <a:rPr lang="ru-RU" dirty="0" smtClean="0"/>
              <a:t>Предмет: имущество</a:t>
            </a:r>
            <a:endParaRPr lang="ru-RU" dirty="0"/>
          </a:p>
        </p:txBody>
      </p:sp>
    </p:spTree>
    <p:extLst>
      <p:ext uri="{BB962C8B-B14F-4D97-AF65-F5344CB8AC3E}">
        <p14:creationId xmlns:p14="http://schemas.microsoft.com/office/powerpoint/2010/main" val="40456551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pPr>
              <a:lnSpc>
                <a:spcPct val="150000"/>
              </a:lnSpc>
            </a:pPr>
            <a:r>
              <a:rPr lang="ru-RU" sz="2000" dirty="0">
                <a:solidFill>
                  <a:srgbClr val="323232"/>
                </a:solidFill>
                <a:effectLst>
                  <a:outerShdw blurRad="38100" dist="38100" dir="2700000" algn="tl">
                    <a:srgbClr val="000000">
                      <a:alpha val="43137"/>
                    </a:srgbClr>
                  </a:outerShdw>
                </a:effectLst>
              </a:rPr>
              <a:t>5.  Участие Российской Федерации, субъектов Российской Федерации, </a:t>
            </a:r>
            <a:br>
              <a:rPr lang="ru-RU" sz="2000" dirty="0">
                <a:solidFill>
                  <a:srgbClr val="323232"/>
                </a:solidFill>
                <a:effectLst>
                  <a:outerShdw blurRad="38100" dist="38100" dir="2700000" algn="tl">
                    <a:srgbClr val="000000">
                      <a:alpha val="43137"/>
                    </a:srgbClr>
                  </a:outerShdw>
                </a:effectLst>
              </a:rPr>
            </a:br>
            <a:r>
              <a:rPr lang="ru-RU" sz="2000" dirty="0">
                <a:solidFill>
                  <a:srgbClr val="323232"/>
                </a:solidFill>
                <a:effectLst>
                  <a:outerShdw blurRad="38100" dist="38100" dir="2700000" algn="tl">
                    <a:srgbClr val="000000">
                      <a:alpha val="43137"/>
                    </a:srgbClr>
                  </a:outerShdw>
                </a:effectLst>
              </a:rPr>
              <a:t>муниципальных образований в отношениях, регулируемых гражданским законодательством</a:t>
            </a:r>
            <a:endParaRPr lang="ru-RU" dirty="0"/>
          </a:p>
        </p:txBody>
      </p:sp>
      <p:sp>
        <p:nvSpPr>
          <p:cNvPr id="3" name="Объект 2"/>
          <p:cNvSpPr>
            <a:spLocks noGrp="1"/>
          </p:cNvSpPr>
          <p:nvPr>
            <p:ph idx="1"/>
          </p:nvPr>
        </p:nvSpPr>
        <p:spPr>
          <a:xfrm>
            <a:off x="0" y="1628800"/>
            <a:ext cx="9144000" cy="5229200"/>
          </a:xfrm>
        </p:spPr>
        <p:txBody>
          <a:bodyPr>
            <a:normAutofit fontScale="62500" lnSpcReduction="20000"/>
          </a:bodyPr>
          <a:lstStyle/>
          <a:p>
            <a:pPr marL="0" indent="0" algn="ctr">
              <a:buNone/>
            </a:pPr>
            <a:r>
              <a:rPr lang="ru-RU" sz="3800" i="1" u="sng" dirty="0" smtClean="0"/>
              <a:t>Судебная практика</a:t>
            </a:r>
          </a:p>
          <a:p>
            <a:pPr marL="0" indent="0" algn="ctr">
              <a:buNone/>
            </a:pPr>
            <a:r>
              <a:rPr lang="ru-RU" sz="2900" b="1" dirty="0"/>
              <a:t>ГК РФ Статья 126</a:t>
            </a:r>
            <a:endParaRPr lang="ru-RU" sz="2600" i="1" u="sng" dirty="0"/>
          </a:p>
          <a:p>
            <a:endParaRPr lang="ru-RU" dirty="0"/>
          </a:p>
          <a:p>
            <a:r>
              <a:rPr lang="ru-RU" dirty="0"/>
              <a:t>Дело о нарушении контракта</a:t>
            </a:r>
            <a:r>
              <a:rPr lang="ru-RU" dirty="0" smtClean="0"/>
              <a:t>(Ответственность </a:t>
            </a:r>
            <a:r>
              <a:rPr lang="ru-RU" dirty="0"/>
              <a:t>Российской </a:t>
            </a:r>
            <a:r>
              <a:rPr lang="ru-RU" dirty="0" smtClean="0"/>
              <a:t>Федерации)</a:t>
            </a:r>
          </a:p>
          <a:p>
            <a:pPr marL="0" indent="0">
              <a:buNone/>
            </a:pPr>
            <a:r>
              <a:rPr lang="ru-RU" u="sng" dirty="0" smtClean="0"/>
              <a:t>Суть </a:t>
            </a:r>
            <a:r>
              <a:rPr lang="ru-RU" u="sng" dirty="0"/>
              <a:t>спора:</a:t>
            </a:r>
          </a:p>
          <a:p>
            <a:pPr marL="0" indent="0">
              <a:buNone/>
            </a:pPr>
            <a:r>
              <a:rPr lang="ru-RU" dirty="0"/>
              <a:t>Компания "Б" обратилась в суд с иском к Российской Федерации о нарушении контракта на поставку товаров. </a:t>
            </a:r>
            <a:endParaRPr lang="ru-RU" dirty="0" smtClean="0"/>
          </a:p>
          <a:p>
            <a:pPr marL="0" indent="0">
              <a:buNone/>
            </a:pPr>
            <a:r>
              <a:rPr lang="ru-RU" u="sng" dirty="0" smtClean="0"/>
              <a:t>Судебные </a:t>
            </a:r>
            <a:r>
              <a:rPr lang="ru-RU" u="sng" dirty="0"/>
              <a:t>решения: </a:t>
            </a:r>
          </a:p>
          <a:p>
            <a:pPr marL="0" indent="0">
              <a:buNone/>
            </a:pPr>
            <a:r>
              <a:rPr lang="ru-RU" dirty="0"/>
              <a:t>Суд признал действия государства незаконными и обязал РФ выплатить компенсацию компании "Б" за нарушение контракта. В этом случае ответственность РФ была основана на нарушении договорных обязательств</a:t>
            </a:r>
            <a:r>
              <a:rPr lang="ru-RU" dirty="0" smtClean="0"/>
              <a:t>.</a:t>
            </a:r>
          </a:p>
          <a:p>
            <a:pPr marL="0" indent="0">
              <a:buNone/>
            </a:pPr>
            <a:endParaRPr lang="ru-RU" dirty="0"/>
          </a:p>
          <a:p>
            <a:pPr algn="r"/>
            <a:r>
              <a:rPr lang="ru-RU" dirty="0"/>
              <a:t>Дело о незаконном захвате земельного </a:t>
            </a:r>
            <a:r>
              <a:rPr lang="ru-RU" dirty="0" smtClean="0"/>
              <a:t>участка(</a:t>
            </a:r>
            <a:r>
              <a:rPr lang="ru-RU" dirty="0"/>
              <a:t>Ответственность муниципального </a:t>
            </a:r>
            <a:r>
              <a:rPr lang="ru-RU" dirty="0" smtClean="0"/>
              <a:t>образования) </a:t>
            </a:r>
          </a:p>
          <a:p>
            <a:pPr marL="0" indent="0" algn="r">
              <a:buNone/>
            </a:pPr>
            <a:r>
              <a:rPr lang="ru-RU" u="sng" dirty="0" smtClean="0"/>
              <a:t>Суть </a:t>
            </a:r>
            <a:r>
              <a:rPr lang="ru-RU" u="sng" dirty="0"/>
              <a:t>спора:</a:t>
            </a:r>
          </a:p>
          <a:p>
            <a:pPr marL="0" indent="0" algn="r">
              <a:buNone/>
            </a:pPr>
            <a:r>
              <a:rPr lang="ru-RU" dirty="0"/>
              <a:t>Гражданин "Е" обратился в суд с иском к муниципальному образованию о незаконном захвате его земельного участка для строительства школы.</a:t>
            </a:r>
          </a:p>
          <a:p>
            <a:pPr marL="0" indent="0" algn="r">
              <a:buNone/>
            </a:pPr>
            <a:r>
              <a:rPr lang="ru-RU" u="sng" dirty="0"/>
              <a:t>Судебные решения:</a:t>
            </a:r>
            <a:endParaRPr lang="ru-RU" dirty="0"/>
          </a:p>
          <a:p>
            <a:pPr marL="0" indent="0" algn="r">
              <a:buNone/>
            </a:pPr>
            <a:r>
              <a:rPr lang="ru-RU" dirty="0"/>
              <a:t>Суд признал действия муниципального образования незаконными и обязал его вернуть гражданину "Е" земельный участок. В этом случае ответственность муниципального образования была основана на нарушении прав собственности гражданина.</a:t>
            </a:r>
          </a:p>
        </p:txBody>
      </p:sp>
    </p:spTree>
    <p:extLst>
      <p:ext uri="{BB962C8B-B14F-4D97-AF65-F5344CB8AC3E}">
        <p14:creationId xmlns:p14="http://schemas.microsoft.com/office/powerpoint/2010/main" val="1004803275"/>
      </p:ext>
    </p:extLst>
  </p:cSld>
  <p:clrMapOvr>
    <a:masterClrMapping/>
  </p:clrMapOvr>
</p:sld>
</file>

<file path=ppt/slides/slide3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53.  Страхование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0000" lnSpcReduction="20000"/>
          </a:bodyPr>
          <a:lstStyle/>
          <a:p>
            <a:pPr marL="0" indent="0">
              <a:buNone/>
            </a:pPr>
            <a:r>
              <a:rPr lang="ru-RU" sz="4000" b="1" dirty="0"/>
              <a:t>ГК РФ Статья 952. Имущественное страхование от разных страховых рисков</a:t>
            </a:r>
          </a:p>
          <a:p>
            <a:r>
              <a:rPr lang="ru-RU" sz="2800" dirty="0"/>
              <a:t>В коммерческой и предпринимательской деятельности страхуемое имущество, как правило, неотделимо от иного имущественного интереса </a:t>
            </a:r>
            <a:r>
              <a:rPr lang="ru-RU" sz="2800" dirty="0" smtClean="0"/>
              <a:t>страхователя. </a:t>
            </a:r>
            <a:r>
              <a:rPr lang="ru-RU" sz="2800" dirty="0"/>
              <a:t>В таких случаях нередко возникает необходимость одновременного страхования и имущества, и предпринимательского риска, связанного с этим имуществом. Например, пропажа или уничтожение товара в пути повлечет убытки не только от утраты самого имущества, но и лишит страхователя доходов, которые он мог бы получить; пожаром на предприятии причиняются убытки не только из-за физического уничтожения имущества, но и из-за остановки производства</a:t>
            </a:r>
            <a:r>
              <a:rPr lang="ru-RU" sz="2800" dirty="0" smtClean="0"/>
              <a:t>.</a:t>
            </a:r>
          </a:p>
          <a:p>
            <a:r>
              <a:rPr lang="ru-RU" sz="2800" dirty="0"/>
              <a:t>Комментируемая статья допускает одновременное страхование имущества и предпринимательского риска по одному договору (так называемое "пакетное страхование"). Эти риски могут быть застрахованы и по раздельным договорам, причем с одним или несколькими страховщиками.</a:t>
            </a:r>
          </a:p>
          <a:p>
            <a:r>
              <a:rPr lang="ru-RU" sz="2800" dirty="0"/>
              <a:t>Комментируемая статья также устанавливает, что один и тот же объект (как имущество, так и предпринимательская деятельность) может быть застрахован от разных рисков по отдельным договорам. Например, автотранспортное средство может быть застраховано от риска повреждения по одному договору, а от риска угона - по другому договору.</a:t>
            </a:r>
          </a:p>
          <a:p>
            <a:r>
              <a:rPr lang="ru-RU" sz="2800" dirty="0"/>
              <a:t>Правило п. 4 ст. 951 ГК РФ о двойном страховании применяется также к имущественному страхованию от разных рисков.</a:t>
            </a:r>
          </a:p>
          <a:p>
            <a:r>
              <a:rPr lang="ru-RU" sz="2800" dirty="0" smtClean="0"/>
              <a:t>Иногда </a:t>
            </a:r>
            <a:r>
              <a:rPr lang="ru-RU" sz="2800" dirty="0"/>
              <a:t>на практике обусловленную комментируемой статьей возможность "пакетного страхования" называют комбинированным страхованием, что, однако, не может считаться полностью верным мнением.</a:t>
            </a:r>
          </a:p>
          <a:p>
            <a:r>
              <a:rPr lang="ru-RU" sz="2800" dirty="0"/>
              <a:t>Комбинированное страхование - это всегда комплексное страховое покрытие по нескольким видам страхования, которое гарантирует единый страховой полис. Комбинированное страхование предусмотрено п. 8 ст. 4 Закона РФ от 27.11.1992 N 4015-1 "Об организации страхового дела в Российской Федерации" и предполагает страховое покрытие по нескольким видам страхования, гарантируемое одним договором. При этом разрешается комбинация следующих объектов страхования:</a:t>
            </a:r>
          </a:p>
          <a:p>
            <a:pPr marL="0" indent="0">
              <a:buNone/>
            </a:pPr>
            <a:r>
              <a:rPr lang="ru-RU" sz="2800" dirty="0"/>
              <a:t>- объектов, относящихся к разным видам имущественного страхования;</a:t>
            </a:r>
          </a:p>
          <a:p>
            <a:pPr marL="0" indent="0">
              <a:buNone/>
            </a:pPr>
            <a:r>
              <a:rPr lang="ru-RU" sz="2800" dirty="0"/>
              <a:t>- объектов, относящихся к разным видам личного страхования;</a:t>
            </a:r>
          </a:p>
          <a:p>
            <a:pPr marL="0" indent="0">
              <a:buNone/>
            </a:pPr>
            <a:r>
              <a:rPr lang="ru-RU" sz="2800" dirty="0"/>
              <a:t>- объектов, относящихся к разным видам имущественного и личного страхования. В данном случае необходимо учитывать исключение, согласно которому комбинация объектов страхования не допускается в отношении страхования жизни.</a:t>
            </a:r>
          </a:p>
          <a:p>
            <a:r>
              <a:rPr lang="ru-RU" sz="2800" dirty="0"/>
              <a:t>Типичным примером комбинированного страхования является предлагаемое страховыми компаниями комплексное страхование средств наземного транспорта, где объектом страхования выступает транспортное средство, прошедшее техническое освидетельствование и регистрацию в ГИБДД. При этом страховая защита производится по следующим рискам: </a:t>
            </a:r>
            <a:r>
              <a:rPr lang="ru-RU" sz="2800" dirty="0" err="1"/>
              <a:t>автокаско</a:t>
            </a:r>
            <a:r>
              <a:rPr lang="ru-RU" sz="2800" dirty="0"/>
              <a:t> (угон, ущерб); ущерб (дорожно-транспортное происшествие, пожар, стихийное бедствие, террористический акт и т.д.); гражданская ответственность владельца транспортного средства; несчастный случай с водителем и пассажирами; ущерб дополнительному оборудованию.</a:t>
            </a:r>
          </a:p>
          <a:p>
            <a:r>
              <a:rPr lang="ru-RU" sz="2800" dirty="0"/>
              <a:t>"Пакетное" же страхование согласно </a:t>
            </a:r>
            <a:r>
              <a:rPr lang="ru-RU" sz="2800" dirty="0" err="1"/>
              <a:t>абз</a:t>
            </a:r>
            <a:r>
              <a:rPr lang="ru-RU" sz="2800" dirty="0"/>
              <a:t>. 1 п. 1 комментируемой статьи может осуществляться как по одному, так и по отдельным договорам страхования, в том числе по договорам с разными страховщиками, и только в отношении имущества и предпринимательских рисков.</a:t>
            </a:r>
          </a:p>
          <a:p>
            <a:r>
              <a:rPr lang="ru-RU" dirty="0"/>
              <a:t/>
            </a:r>
            <a:br>
              <a:rPr lang="ru-RU" dirty="0"/>
            </a:br>
            <a:endParaRPr lang="ru-RU" dirty="0"/>
          </a:p>
        </p:txBody>
      </p:sp>
    </p:spTree>
    <p:extLst>
      <p:ext uri="{BB962C8B-B14F-4D97-AF65-F5344CB8AC3E}">
        <p14:creationId xmlns:p14="http://schemas.microsoft.com/office/powerpoint/2010/main" val="2470113903"/>
      </p:ext>
    </p:extLst>
  </p:cSld>
  <p:clrMapOvr>
    <a:masterClrMapping/>
  </p:clrMapOvr>
</p:sld>
</file>

<file path=ppt/slides/slide3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53.  Страхование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952</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Пожар и отказ в выплате страховой суммы из-за </a:t>
            </a:r>
            <a:r>
              <a:rPr lang="ru-RU" dirty="0" smtClean="0"/>
              <a:t>умысла</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smtClean="0"/>
              <a:t>Иванов </a:t>
            </a:r>
            <a:r>
              <a:rPr lang="ru-RU" dirty="0"/>
              <a:t>И.И. застраховал свой дом от пожара. Через несколько месяцев он умышленно поджег дом, чтобы получить страховую выплату. "Страховая компания "Гарант"  отказалась выплачивать страховую сумму, мотивируя свой отказ тем, что Иванов умышленно вызвал страховой случай. Иванов обратился в суд с иском о взыскании страховой суммы</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установил, что Иванов умышленно поджег свой дом, чтобы получить страховую выплату.  Суд отказал в удовлетворении иска Иванова, так как страховщик не обязан выплачивать страховую сумму, если страховой случай наступил по умыслу страхователя.</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Кража и снижение страховой выплаты из-за </a:t>
            </a:r>
            <a:r>
              <a:rPr lang="ru-RU" dirty="0" smtClean="0"/>
              <a:t>неосторожности</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smtClean="0"/>
              <a:t>Петрова </a:t>
            </a:r>
            <a:r>
              <a:rPr lang="ru-RU" dirty="0"/>
              <a:t>П.П. застраховала свою квартиру от кражи. Она оставила окно открытым на ночь, не поставив сигнализацию, и из квартиры пропали ценные вещи.  "Страховая компания "Альянс"  выплатила страховую сумму, но снизила ее размер,  учитывая неосторожность Петровой, которая не обеспечила должной охраны квартиры. Петрова обратилась в суд с иском о взыскании полной страховой суммы</a:t>
            </a:r>
            <a:r>
              <a:rPr lang="ru-RU" dirty="0" smtClean="0"/>
              <a:t>. </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установил, что Петрова действительно не обеспечила должную охрану квартиры, оставив окно открытым и не поставив сигнализацию. Суд отказал в удовлетворении иска Петровой, подтвердив решение страховой компании о снижении страховой выплаты в связи с ее неосторожностью.</a:t>
            </a:r>
          </a:p>
        </p:txBody>
      </p:sp>
    </p:spTree>
    <p:extLst>
      <p:ext uri="{BB962C8B-B14F-4D97-AF65-F5344CB8AC3E}">
        <p14:creationId xmlns:p14="http://schemas.microsoft.com/office/powerpoint/2010/main" val="1978150154"/>
      </p:ext>
    </p:extLst>
  </p:cSld>
  <p:clrMapOvr>
    <a:masterClrMapping/>
  </p:clrMapOvr>
</p:sld>
</file>

<file path=ppt/slides/slide3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54.  Поручение</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lnSpcReduction="10000"/>
          </a:bodyPr>
          <a:lstStyle/>
          <a:p>
            <a:pPr lvl="0"/>
            <a:r>
              <a:rPr lang="ru-RU" dirty="0">
                <a:solidFill>
                  <a:prstClr val="black">
                    <a:lumMod val="50000"/>
                    <a:lumOff val="50000"/>
                  </a:prstClr>
                </a:solidFill>
              </a:rPr>
              <a:t>Объект: сфера договора </a:t>
            </a:r>
            <a:r>
              <a:rPr lang="ru-RU" dirty="0" smtClean="0">
                <a:solidFill>
                  <a:prstClr val="black">
                    <a:lumMod val="50000"/>
                    <a:lumOff val="50000"/>
                  </a:prstClr>
                </a:solidFill>
              </a:rPr>
              <a:t>поручения</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поручения одна сторона (поверенный) обязуется совершить от имени и за счет другой стороны (доверителя) определенные юридические действия. Права и обязанности по сделке, совершенной поверенным, возникают непосредственно у доверителя.</a:t>
            </a:r>
          </a:p>
          <a:p>
            <a:pPr marL="0" indent="0">
              <a:buNone/>
            </a:pPr>
            <a:r>
              <a:rPr lang="ru-RU" dirty="0" smtClean="0"/>
              <a:t>Договор </a:t>
            </a:r>
            <a:r>
              <a:rPr lang="ru-RU" dirty="0"/>
              <a:t>поручения может быть заключен с указанием срока, в течение которого поверенный вправе действовать от имени доверителя, или без такого указания</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Физическое лицо, Юридическое 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1370713560"/>
      </p:ext>
    </p:extLst>
  </p:cSld>
  <p:clrMapOvr>
    <a:masterClrMapping/>
  </p:clrMapOvr>
</p:sld>
</file>

<file path=ppt/slides/slide3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54.  Поручение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lvl="0"/>
            <a:r>
              <a:rPr lang="ru-RU" sz="3600" dirty="0">
                <a:solidFill>
                  <a:prstClr val="black">
                    <a:lumMod val="50000"/>
                    <a:lumOff val="50000"/>
                  </a:prstClr>
                </a:solidFill>
              </a:rPr>
              <a:t>Объект: </a:t>
            </a:r>
          </a:p>
          <a:p>
            <a:pPr marL="0" indent="0">
              <a:buNone/>
            </a:pPr>
            <a:r>
              <a:rPr lang="ru-RU" dirty="0">
                <a:solidFill>
                  <a:prstClr val="black">
                    <a:lumMod val="50000"/>
                    <a:lumOff val="50000"/>
                  </a:prstClr>
                </a:solidFill>
              </a:rPr>
              <a:t>Объектом является сфера договора </a:t>
            </a:r>
            <a:r>
              <a:rPr lang="ru-RU" dirty="0" smtClean="0">
                <a:solidFill>
                  <a:prstClr val="black">
                    <a:lumMod val="50000"/>
                    <a:lumOff val="50000"/>
                  </a:prstClr>
                </a:solidFill>
              </a:rPr>
              <a:t>поручения</a:t>
            </a:r>
            <a:endParaRPr lang="ru-RU" dirty="0"/>
          </a:p>
          <a:p>
            <a:pPr marL="0" lvl="0" indent="0">
              <a:buNone/>
            </a:pPr>
            <a:endParaRPr lang="ru-RU" sz="105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sz="2800" dirty="0"/>
          </a:p>
          <a:p>
            <a:pPr marL="0" indent="0">
              <a:buNone/>
            </a:pPr>
            <a:r>
              <a:rPr lang="ru-RU" dirty="0"/>
              <a:t>Поверенный обязан:</a:t>
            </a:r>
          </a:p>
          <a:p>
            <a:pPr>
              <a:buFont typeface="Courier New" pitchFamily="49" charset="0"/>
              <a:buChar char="o"/>
            </a:pPr>
            <a:r>
              <a:rPr lang="ru-RU" dirty="0"/>
              <a:t>лично исполнять данное ему поручение, за исключением случаев, указанных в </a:t>
            </a:r>
            <a:r>
              <a:rPr lang="ru-RU" dirty="0" smtClean="0"/>
              <a:t>ст.976</a:t>
            </a:r>
            <a:r>
              <a:rPr lang="ru-RU" dirty="0"/>
              <a:t> настоящего Кодекса;</a:t>
            </a:r>
          </a:p>
          <a:p>
            <a:pPr>
              <a:buFont typeface="Courier New" pitchFamily="49" charset="0"/>
              <a:buChar char="o"/>
            </a:pPr>
            <a:r>
              <a:rPr lang="ru-RU" dirty="0"/>
              <a:t>сообщать доверителю по его требованию все сведения о ходе исполнения поручения;</a:t>
            </a:r>
          </a:p>
          <a:p>
            <a:pPr>
              <a:buFont typeface="Courier New" pitchFamily="49" charset="0"/>
              <a:buChar char="o"/>
            </a:pPr>
            <a:r>
              <a:rPr lang="ru-RU" dirty="0"/>
              <a:t>передавать доверителю без промедления все полученное по сделкам, совершенным во исполнение поручения;</a:t>
            </a:r>
          </a:p>
          <a:p>
            <a:pPr>
              <a:buFont typeface="Courier New" pitchFamily="49" charset="0"/>
              <a:buChar char="o"/>
            </a:pPr>
            <a:r>
              <a:rPr lang="ru-RU" dirty="0"/>
              <a:t>по исполнении поручения или при прекращении договора поручения до его исполнения без промедления возвратить доверителю доверенность, срок действия которой не истек, и представить отчет с приложением оправдательных документов, если это требуется по условиям договора или характеру поручения</a:t>
            </a:r>
            <a:r>
              <a:rPr lang="ru-RU" dirty="0" smtClean="0"/>
              <a:t>.</a:t>
            </a:r>
          </a:p>
          <a:p>
            <a:pPr marL="0" indent="0">
              <a:buNone/>
            </a:pPr>
            <a:r>
              <a:rPr lang="ru-RU" dirty="0"/>
              <a:t>Доверитель обязан выдать поверенному доверенность (доверенности) на совершение юридических действий, предусмотренных договором поручения, за исключением случаев, предусмотренных </a:t>
            </a:r>
            <a:r>
              <a:rPr lang="ru-RU" dirty="0" err="1" smtClean="0"/>
              <a:t>абз</a:t>
            </a:r>
            <a:r>
              <a:rPr lang="ru-RU" dirty="0" smtClean="0"/>
              <a:t>. 2 п.1 ст. 182</a:t>
            </a:r>
            <a:r>
              <a:rPr lang="ru-RU" dirty="0"/>
              <a:t> настоящего Кодекса.</a:t>
            </a:r>
          </a:p>
          <a:p>
            <a:pPr marL="0" indent="0">
              <a:buNone/>
            </a:pPr>
            <a:r>
              <a:rPr lang="ru-RU" dirty="0" smtClean="0"/>
              <a:t>Доверитель </a:t>
            </a:r>
            <a:r>
              <a:rPr lang="ru-RU" dirty="0"/>
              <a:t>обязан, если иное не предусмотрено договором:</a:t>
            </a:r>
          </a:p>
          <a:p>
            <a:pPr>
              <a:buFont typeface="Courier New" pitchFamily="49" charset="0"/>
              <a:buChar char="o"/>
            </a:pPr>
            <a:r>
              <a:rPr lang="ru-RU" dirty="0"/>
              <a:t>возмещать поверенному понесенные издержки;</a:t>
            </a:r>
          </a:p>
          <a:p>
            <a:pPr>
              <a:buFont typeface="Courier New" pitchFamily="49" charset="0"/>
              <a:buChar char="o"/>
            </a:pPr>
            <a:r>
              <a:rPr lang="ru-RU" dirty="0"/>
              <a:t>обеспечивать поверенного средствами, необходимыми для исполнения поручения.</a:t>
            </a:r>
          </a:p>
          <a:p>
            <a:pPr marL="0" indent="0">
              <a:buNone/>
            </a:pPr>
            <a:r>
              <a:rPr lang="ru-RU" dirty="0" smtClean="0"/>
              <a:t>Доверитель </a:t>
            </a:r>
            <a:r>
              <a:rPr lang="ru-RU" dirty="0"/>
              <a:t>обязан без промедления принять от поверенного все исполненное им в соответствии с договором поручения.</a:t>
            </a:r>
          </a:p>
          <a:p>
            <a:pPr marL="0" indent="0">
              <a:buNone/>
            </a:pPr>
            <a:r>
              <a:rPr lang="ru-RU" dirty="0" smtClean="0"/>
              <a:t>Доверитель </a:t>
            </a:r>
            <a:r>
              <a:rPr lang="ru-RU" dirty="0"/>
              <a:t>обязан уплатить поверенному вознаграждение, если в соответствии со </a:t>
            </a:r>
            <a:r>
              <a:rPr lang="ru-RU" dirty="0" smtClean="0"/>
              <a:t>ст. 972</a:t>
            </a:r>
            <a:r>
              <a:rPr lang="ru-RU" dirty="0"/>
              <a:t> настоящего Кодекса договор поручения является возмездным</a:t>
            </a:r>
            <a:r>
              <a:rPr lang="ru-RU" dirty="0" smtClean="0"/>
              <a:t>.</a:t>
            </a:r>
          </a:p>
          <a:p>
            <a:pPr marL="0" indent="0">
              <a:buNone/>
            </a:pPr>
            <a:r>
              <a:rPr lang="ru-RU" dirty="0"/>
              <a:t>Договор поручения прекращается вследствие:</a:t>
            </a:r>
          </a:p>
          <a:p>
            <a:pPr>
              <a:buFont typeface="Courier New" pitchFamily="49" charset="0"/>
              <a:buChar char="o"/>
            </a:pPr>
            <a:r>
              <a:rPr lang="ru-RU" dirty="0"/>
              <a:t>отмены поручения доверителем;</a:t>
            </a:r>
          </a:p>
          <a:p>
            <a:pPr>
              <a:buFont typeface="Courier New" pitchFamily="49" charset="0"/>
              <a:buChar char="o"/>
            </a:pPr>
            <a:r>
              <a:rPr lang="ru-RU" dirty="0"/>
              <a:t>отказа поверенного;</a:t>
            </a:r>
          </a:p>
          <a:p>
            <a:pPr>
              <a:buFont typeface="Courier New" pitchFamily="49" charset="0"/>
              <a:buChar char="o"/>
            </a:pPr>
            <a:r>
              <a:rPr lang="ru-RU" dirty="0"/>
              <a:t>смерти доверителя или поверенного, признания кого-либо из них недееспособным, ограниченно дееспособным или </a:t>
            </a:r>
            <a:r>
              <a:rPr lang="ru-RU" dirty="0" smtClean="0"/>
              <a:t>безвестно отсутствующим.</a:t>
            </a:r>
            <a:endParaRPr lang="ru-RU" dirty="0"/>
          </a:p>
          <a:p>
            <a:pPr marL="0" indent="0">
              <a:buNone/>
            </a:pPr>
            <a:r>
              <a:rPr lang="ru-RU" dirty="0" smtClean="0"/>
              <a:t>Доверитель </a:t>
            </a:r>
            <a:r>
              <a:rPr lang="ru-RU" dirty="0"/>
              <a:t>вправе отменить поручение, а поверенный отказаться от него во всякое время. Соглашение об отказе от этого права ничтожно.</a:t>
            </a:r>
          </a:p>
        </p:txBody>
      </p:sp>
    </p:spTree>
    <p:extLst>
      <p:ext uri="{BB962C8B-B14F-4D97-AF65-F5344CB8AC3E}">
        <p14:creationId xmlns:p14="http://schemas.microsoft.com/office/powerpoint/2010/main" val="3650106491"/>
      </p:ext>
    </p:extLst>
  </p:cSld>
  <p:clrMapOvr>
    <a:masterClrMapping/>
  </p:clrMapOvr>
</p:sld>
</file>

<file path=ppt/slides/slide3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54.  Поручение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62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smtClean="0"/>
              <a:t>Поверенный: </a:t>
            </a:r>
            <a:r>
              <a:rPr lang="ru-RU" dirty="0"/>
              <a:t>Лицо, которое обязуется совершить определенное действие</a:t>
            </a:r>
            <a:r>
              <a:rPr lang="ru-RU" dirty="0" smtClean="0"/>
              <a:t>.</a:t>
            </a:r>
          </a:p>
          <a:p>
            <a:pPr lvl="0">
              <a:buFont typeface="Courier New" pitchFamily="49" charset="0"/>
              <a:buChar char="o"/>
            </a:pPr>
            <a:r>
              <a:rPr lang="ru-RU" dirty="0" smtClean="0"/>
              <a:t>Доверитель: </a:t>
            </a:r>
            <a:r>
              <a:rPr lang="ru-RU" dirty="0"/>
              <a:t>Лицо, которое поручает совершить определенное действие.</a:t>
            </a:r>
          </a:p>
          <a:p>
            <a:pPr lvl="0">
              <a:buFont typeface="Courier New" pitchFamily="49" charset="0"/>
              <a:buChar char="o"/>
            </a:pPr>
            <a:endParaRPr lang="ru-RU" dirty="0"/>
          </a:p>
          <a:p>
            <a:r>
              <a:rPr lang="ru-RU" sz="3600" dirty="0">
                <a:solidFill>
                  <a:prstClr val="black">
                    <a:lumMod val="50000"/>
                    <a:lumOff val="50000"/>
                  </a:prstClr>
                </a:solidFill>
              </a:rPr>
              <a:t>Субъективная сторона:</a:t>
            </a:r>
          </a:p>
          <a:p>
            <a:pPr marL="0" lvl="0" indent="0">
              <a:buNone/>
            </a:pPr>
            <a:r>
              <a:rPr lang="ru-RU" dirty="0"/>
              <a:t>Умысел</a:t>
            </a:r>
          </a:p>
          <a:p>
            <a:pPr lvl="0">
              <a:buFont typeface="Courier New" pitchFamily="49" charset="0"/>
              <a:buChar char="o"/>
            </a:pPr>
            <a:r>
              <a:rPr lang="ru-RU" dirty="0"/>
              <a:t>Умысел </a:t>
            </a:r>
            <a:r>
              <a:rPr lang="ru-RU" dirty="0" smtClean="0"/>
              <a:t>поверенного : Поверенный умышленно </a:t>
            </a:r>
            <a:r>
              <a:rPr lang="ru-RU" dirty="0"/>
              <a:t>не выполняет поручение, чтобы причинить ущерб </a:t>
            </a:r>
            <a:r>
              <a:rPr lang="ru-RU" dirty="0" smtClean="0"/>
              <a:t>доверителю. </a:t>
            </a:r>
          </a:p>
          <a:p>
            <a:pPr marL="0" lvl="0" indent="0">
              <a:buNone/>
            </a:pPr>
            <a:r>
              <a:rPr lang="ru-RU" i="1" dirty="0" smtClean="0"/>
              <a:t>Пример</a:t>
            </a:r>
            <a:r>
              <a:rPr lang="ru-RU" dirty="0"/>
              <a:t>: Поверенный</a:t>
            </a:r>
            <a:r>
              <a:rPr lang="ru-RU" dirty="0" smtClean="0"/>
              <a:t>, </a:t>
            </a:r>
            <a:r>
              <a:rPr lang="ru-RU" dirty="0"/>
              <a:t>узнав, что цена на необходимый товар резко выросла, решил не покупать его, чтобы </a:t>
            </a:r>
            <a:r>
              <a:rPr lang="ru-RU" dirty="0" smtClean="0"/>
              <a:t>доверитель понес </a:t>
            </a:r>
            <a:r>
              <a:rPr lang="ru-RU" dirty="0"/>
              <a:t>убытки</a:t>
            </a:r>
            <a:r>
              <a:rPr lang="ru-RU" dirty="0" smtClean="0"/>
              <a:t>.</a:t>
            </a:r>
          </a:p>
          <a:p>
            <a:pPr lvl="0">
              <a:buFont typeface="Courier New" pitchFamily="49" charset="0"/>
              <a:buChar char="o"/>
            </a:pPr>
            <a:r>
              <a:rPr lang="ru-RU" dirty="0"/>
              <a:t>Умысел </a:t>
            </a:r>
            <a:r>
              <a:rPr lang="ru-RU" dirty="0" smtClean="0"/>
              <a:t>доверителя: </a:t>
            </a:r>
            <a:r>
              <a:rPr lang="ru-RU" dirty="0"/>
              <a:t>Доверитель </a:t>
            </a:r>
            <a:r>
              <a:rPr lang="ru-RU" dirty="0" smtClean="0"/>
              <a:t>умышленно </a:t>
            </a:r>
            <a:r>
              <a:rPr lang="ru-RU" dirty="0"/>
              <a:t>дает неправильные инструкции </a:t>
            </a:r>
            <a:r>
              <a:rPr lang="ru-RU" dirty="0" smtClean="0"/>
              <a:t>поверенному, </a:t>
            </a:r>
            <a:r>
              <a:rPr lang="ru-RU" dirty="0"/>
              <a:t>чтобы он не мог выполнить поручение. </a:t>
            </a:r>
            <a:endParaRPr lang="ru-RU" dirty="0" smtClean="0"/>
          </a:p>
          <a:p>
            <a:pPr marL="0" lvl="0" indent="0">
              <a:buNone/>
            </a:pPr>
            <a:r>
              <a:rPr lang="ru-RU" i="1" dirty="0" smtClean="0"/>
              <a:t>Пример</a:t>
            </a:r>
            <a:r>
              <a:rPr lang="ru-RU" dirty="0"/>
              <a:t>: Доверитель </a:t>
            </a:r>
            <a:r>
              <a:rPr lang="ru-RU" dirty="0" smtClean="0"/>
              <a:t>дает </a:t>
            </a:r>
            <a:r>
              <a:rPr lang="ru-RU" dirty="0"/>
              <a:t>поверенному </a:t>
            </a:r>
            <a:r>
              <a:rPr lang="ru-RU" dirty="0" smtClean="0"/>
              <a:t>неправильный </a:t>
            </a:r>
            <a:r>
              <a:rPr lang="ru-RU" dirty="0"/>
              <a:t>адрес поставщика, чтобы он не смог получить товар.</a:t>
            </a:r>
            <a:endParaRPr lang="ru-RU" dirty="0" smtClean="0"/>
          </a:p>
          <a:p>
            <a:pPr marL="0" lvl="0" indent="0">
              <a:buNone/>
            </a:pPr>
            <a:endParaRPr lang="ru-RU" dirty="0"/>
          </a:p>
          <a:p>
            <a:pPr marL="0" lvl="0" indent="0">
              <a:buNone/>
            </a:pPr>
            <a:r>
              <a:rPr lang="ru-RU" dirty="0"/>
              <a:t>Неосторожность</a:t>
            </a:r>
          </a:p>
          <a:p>
            <a:pPr lvl="0">
              <a:buFont typeface="Courier New" pitchFamily="49" charset="0"/>
              <a:buChar char="o"/>
            </a:pPr>
            <a:r>
              <a:rPr lang="ru-RU" dirty="0"/>
              <a:t>Неосторожность </a:t>
            </a:r>
            <a:r>
              <a:rPr lang="ru-RU" dirty="0" smtClean="0"/>
              <a:t>поверенного: </a:t>
            </a:r>
            <a:r>
              <a:rPr lang="ru-RU" dirty="0"/>
              <a:t>Поверенный </a:t>
            </a:r>
            <a:r>
              <a:rPr lang="ru-RU" dirty="0" smtClean="0"/>
              <a:t>небрежно </a:t>
            </a:r>
            <a:r>
              <a:rPr lang="ru-RU" dirty="0"/>
              <a:t>выполняет поручение, что приводит к ущербу для </a:t>
            </a:r>
            <a:r>
              <a:rPr lang="ru-RU" dirty="0" smtClean="0"/>
              <a:t>доверителя. </a:t>
            </a:r>
          </a:p>
          <a:p>
            <a:pPr marL="0" lvl="0" indent="0">
              <a:buNone/>
            </a:pPr>
            <a:r>
              <a:rPr lang="ru-RU" dirty="0" smtClean="0"/>
              <a:t>Пример</a:t>
            </a:r>
            <a:r>
              <a:rPr lang="ru-RU" dirty="0"/>
              <a:t>: Поверенный </a:t>
            </a:r>
            <a:r>
              <a:rPr lang="ru-RU" dirty="0" smtClean="0"/>
              <a:t>не </a:t>
            </a:r>
            <a:r>
              <a:rPr lang="ru-RU" dirty="0"/>
              <a:t>проверил качество товара, который должен был купить для </a:t>
            </a:r>
            <a:r>
              <a:rPr lang="ru-RU" dirty="0" smtClean="0"/>
              <a:t>доверителя, </a:t>
            </a:r>
            <a:r>
              <a:rPr lang="ru-RU" dirty="0"/>
              <a:t>в результате </a:t>
            </a:r>
            <a:r>
              <a:rPr lang="ru-RU" dirty="0" smtClean="0"/>
              <a:t>чего </a:t>
            </a:r>
            <a:r>
              <a:rPr lang="ru-RU" dirty="0"/>
              <a:t>товар оказался бракованным</a:t>
            </a:r>
            <a:r>
              <a:rPr lang="ru-RU" dirty="0" smtClean="0"/>
              <a:t>.</a:t>
            </a:r>
          </a:p>
          <a:p>
            <a:pPr lvl="0">
              <a:buFont typeface="Courier New" pitchFamily="49" charset="0"/>
              <a:buChar char="o"/>
            </a:pPr>
            <a:r>
              <a:rPr lang="ru-RU" dirty="0"/>
              <a:t>Неосторожность </a:t>
            </a:r>
            <a:r>
              <a:rPr lang="ru-RU" dirty="0" smtClean="0"/>
              <a:t>доверителя: </a:t>
            </a:r>
            <a:r>
              <a:rPr lang="ru-RU" dirty="0"/>
              <a:t>Доверитель </a:t>
            </a:r>
            <a:r>
              <a:rPr lang="ru-RU" dirty="0" smtClean="0"/>
              <a:t>не </a:t>
            </a:r>
            <a:r>
              <a:rPr lang="ru-RU" dirty="0"/>
              <a:t>дает поверенному </a:t>
            </a:r>
            <a:r>
              <a:rPr lang="ru-RU" dirty="0" smtClean="0"/>
              <a:t>необходимую </a:t>
            </a:r>
            <a:r>
              <a:rPr lang="ru-RU" dirty="0"/>
              <a:t>информацию, что приводит к неправильному выполнению поручения. </a:t>
            </a:r>
            <a:endParaRPr lang="ru-RU" dirty="0" smtClean="0"/>
          </a:p>
          <a:p>
            <a:pPr marL="0" lvl="0" indent="0">
              <a:buNone/>
            </a:pPr>
            <a:r>
              <a:rPr lang="ru-RU" dirty="0" smtClean="0"/>
              <a:t>Пример</a:t>
            </a:r>
            <a:r>
              <a:rPr lang="ru-RU" dirty="0"/>
              <a:t>: Доверитель </a:t>
            </a:r>
            <a:r>
              <a:rPr lang="ru-RU" dirty="0" smtClean="0"/>
              <a:t>не </a:t>
            </a:r>
            <a:r>
              <a:rPr lang="ru-RU" dirty="0"/>
              <a:t>сказал </a:t>
            </a:r>
            <a:r>
              <a:rPr lang="ru-RU" dirty="0" smtClean="0"/>
              <a:t>поверенному, </a:t>
            </a:r>
            <a:r>
              <a:rPr lang="ru-RU" dirty="0"/>
              <a:t>что товар необходимо доставить в определенный срок, в результате чего </a:t>
            </a:r>
            <a:r>
              <a:rPr lang="ru-RU" dirty="0" smtClean="0"/>
              <a:t>поверенный не </a:t>
            </a:r>
            <a:r>
              <a:rPr lang="ru-RU" dirty="0"/>
              <a:t>смог использовать товар вовремя.</a:t>
            </a:r>
          </a:p>
        </p:txBody>
      </p:sp>
    </p:spTree>
    <p:extLst>
      <p:ext uri="{BB962C8B-B14F-4D97-AF65-F5344CB8AC3E}">
        <p14:creationId xmlns:p14="http://schemas.microsoft.com/office/powerpoint/2010/main" val="4129545414"/>
      </p:ext>
    </p:extLst>
  </p:cSld>
  <p:clrMapOvr>
    <a:masterClrMapping/>
  </p:clrMapOvr>
</p:sld>
</file>

<file path=ppt/slides/slide3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54.  Поручение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Неисполнение поручения по умыслу </a:t>
            </a:r>
            <a:endParaRPr lang="ru-RU" dirty="0" smtClean="0"/>
          </a:p>
          <a:p>
            <a:pPr marL="0" indent="0">
              <a:buNone/>
            </a:pPr>
            <a:r>
              <a:rPr lang="ru-RU" u="sng" dirty="0" smtClean="0"/>
              <a:t>Суть </a:t>
            </a:r>
            <a:r>
              <a:rPr lang="ru-RU" u="sng" dirty="0"/>
              <a:t>спора: </a:t>
            </a:r>
          </a:p>
          <a:p>
            <a:pPr marL="0" indent="0">
              <a:buNone/>
            </a:pPr>
            <a:r>
              <a:rPr lang="ru-RU" dirty="0"/>
              <a:t>Иванов И.И. поручил Сидорову С.С. приобрести для него автомобиль. Сидоров С.С. получил от Иванова деньги, но вместо того, чтобы купить автомобиль, потратил их на свои нужды. Иванов обратился в суд с иском о взыскании с Сидорова стоимости автомобиля и упущенной выгоды. </a:t>
            </a:r>
            <a:endParaRPr lang="ru-RU" dirty="0" smtClean="0"/>
          </a:p>
          <a:p>
            <a:pPr marL="0" indent="0">
              <a:buNone/>
            </a:pPr>
            <a:r>
              <a:rPr lang="ru-RU" u="sng" dirty="0" smtClean="0"/>
              <a:t>Судебные </a:t>
            </a:r>
            <a:r>
              <a:rPr lang="ru-RU" u="sng" dirty="0"/>
              <a:t>решения:</a:t>
            </a:r>
          </a:p>
          <a:p>
            <a:pPr marL="0" indent="0">
              <a:buNone/>
            </a:pPr>
            <a:r>
              <a:rPr lang="ru-RU" dirty="0"/>
              <a:t>Суд установил, что Сидоров умышленно не выполнил поручение Иванова, потратив деньги на свои нужды. Суд обязал Сидорова вернуть Иванову стоимость автомобиля и компенсировать упущенную выгоду</a:t>
            </a:r>
            <a:r>
              <a:rPr lang="ru-RU" dirty="0" smtClean="0"/>
              <a:t>.</a:t>
            </a:r>
          </a:p>
          <a:p>
            <a:pPr marL="0" indent="0">
              <a:buNone/>
            </a:pPr>
            <a:endParaRPr lang="ru-RU" dirty="0"/>
          </a:p>
          <a:p>
            <a:pPr marL="0" indent="0">
              <a:buNone/>
            </a:pPr>
            <a:endParaRPr lang="ru-RU" u="sng" dirty="0"/>
          </a:p>
          <a:p>
            <a:pPr algn="r"/>
            <a:r>
              <a:rPr lang="ru-RU" dirty="0"/>
              <a:t>Отказ в исполнении поручения по необоснованным причинам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Сидоров С.С. поручил "Компании "Альянс" перевести деньги на счет своего контрагента. "Компания "Альянс" отказалась исполнять поручение без объяснения причин. Сидоров обратился в суд с иском о принуждении "Компании "Альянс" к исполнению поручения.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установил, что "Компания "Альянс" необоснованно отказалась исполнять поручение Сидорова. Суд обязал "Компанию "Альянс" перевести деньги на счет контрагента Сидорова.</a:t>
            </a:r>
          </a:p>
        </p:txBody>
      </p:sp>
    </p:spTree>
    <p:extLst>
      <p:ext uri="{BB962C8B-B14F-4D97-AF65-F5344CB8AC3E}">
        <p14:creationId xmlns:p14="http://schemas.microsoft.com/office/powerpoint/2010/main" val="4115983103"/>
      </p:ext>
    </p:extLst>
  </p:cSld>
  <p:clrMapOvr>
    <a:masterClrMapping/>
  </p:clrMapOvr>
</p:sld>
</file>

<file path=ppt/slides/slide3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54.  Поручение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47500" lnSpcReduction="20000"/>
          </a:bodyPr>
          <a:lstStyle/>
          <a:p>
            <a:pPr marL="0" indent="0">
              <a:buNone/>
            </a:pPr>
            <a:r>
              <a:rPr lang="ru-RU" sz="3400" b="1" dirty="0"/>
              <a:t>ГК РФ Статья 977. Прекращение договора </a:t>
            </a:r>
            <a:r>
              <a:rPr lang="ru-RU" sz="3400" b="1" dirty="0" smtClean="0"/>
              <a:t>поручения</a:t>
            </a:r>
            <a:endParaRPr lang="ru-RU" sz="2900" b="1" dirty="0" smtClean="0"/>
          </a:p>
          <a:p>
            <a:r>
              <a:rPr lang="ru-RU" sz="1800" dirty="0" smtClean="0"/>
              <a:t> </a:t>
            </a:r>
            <a:r>
              <a:rPr lang="ru-RU" dirty="0"/>
              <a:t>Объект: Сфера </a:t>
            </a:r>
            <a:r>
              <a:rPr lang="ru-RU" dirty="0" smtClean="0"/>
              <a:t>прекращение </a:t>
            </a:r>
            <a:r>
              <a:rPr lang="ru-RU" dirty="0"/>
              <a:t>договора </a:t>
            </a:r>
            <a:r>
              <a:rPr lang="ru-RU" dirty="0" smtClean="0"/>
              <a:t>поручения</a:t>
            </a:r>
          </a:p>
          <a:p>
            <a:r>
              <a:rPr lang="ru-RU" dirty="0" smtClean="0"/>
              <a:t>Объективная </a:t>
            </a:r>
            <a:r>
              <a:rPr lang="ru-RU" dirty="0"/>
              <a:t>сторона: </a:t>
            </a:r>
          </a:p>
          <a:p>
            <a:pPr marL="0" indent="0">
              <a:buNone/>
            </a:pPr>
            <a:r>
              <a:rPr lang="ru-RU" dirty="0"/>
              <a:t>Договор поручения прекращается вследствие:</a:t>
            </a:r>
          </a:p>
          <a:p>
            <a:pPr>
              <a:buFont typeface="Courier New" pitchFamily="49" charset="0"/>
              <a:buChar char="o"/>
            </a:pPr>
            <a:r>
              <a:rPr lang="ru-RU" dirty="0"/>
              <a:t>отмены поручения доверителем;</a:t>
            </a:r>
          </a:p>
          <a:p>
            <a:pPr>
              <a:buFont typeface="Courier New" pitchFamily="49" charset="0"/>
              <a:buChar char="o"/>
            </a:pPr>
            <a:r>
              <a:rPr lang="ru-RU" dirty="0"/>
              <a:t>отказа поверенного;</a:t>
            </a:r>
          </a:p>
          <a:p>
            <a:pPr>
              <a:buFont typeface="Courier New" pitchFamily="49" charset="0"/>
              <a:buChar char="o"/>
            </a:pPr>
            <a:r>
              <a:rPr lang="ru-RU" dirty="0"/>
              <a:t>смерти доверителя или поверенного, признания кого-либо из них недееспособным, ограниченно дееспособным или безвестно отсутствующим</a:t>
            </a:r>
            <a:r>
              <a:rPr lang="ru-RU" dirty="0" smtClean="0"/>
              <a:t>.</a:t>
            </a:r>
          </a:p>
          <a:p>
            <a:pPr marL="0" indent="0">
              <a:buNone/>
            </a:pPr>
            <a:r>
              <a:rPr lang="ru-RU" dirty="0"/>
              <a:t>Доверитель вправе отменить поручение, а поверенный отказаться от него во всякое время. Соглашение об отказе от этого права ничтожно.</a:t>
            </a:r>
          </a:p>
          <a:p>
            <a:pPr marL="0" indent="0">
              <a:buNone/>
            </a:pPr>
            <a:r>
              <a:rPr lang="ru-RU" dirty="0" smtClean="0"/>
              <a:t>Сторона</a:t>
            </a:r>
            <a:r>
              <a:rPr lang="ru-RU" dirty="0"/>
              <a:t>, отказывающаяся от договора поручения, предусматривающего действия поверенного в качестве коммерческого представителя, должна уведомить другую сторону о прекращении договора не позднее чем за тридцать дней, если договором не предусмотрен более длительный срок.</a:t>
            </a:r>
          </a:p>
          <a:p>
            <a:pPr marL="0" indent="0">
              <a:buNone/>
            </a:pPr>
            <a:r>
              <a:rPr lang="ru-RU" dirty="0"/>
              <a:t>При реорганизации юридического лица, являющегося коммерческим представителем, доверитель вправе отменить поручение без такого предварительного уведомления.</a:t>
            </a:r>
          </a:p>
          <a:p>
            <a:r>
              <a:rPr lang="ru-RU" dirty="0" smtClean="0"/>
              <a:t>Субъект</a:t>
            </a:r>
            <a:r>
              <a:rPr lang="ru-RU" dirty="0"/>
              <a:t>: </a:t>
            </a:r>
          </a:p>
          <a:p>
            <a:pPr lvl="0">
              <a:buFont typeface="Courier New" pitchFamily="49" charset="0"/>
              <a:buChar char="o"/>
            </a:pPr>
            <a:r>
              <a:rPr lang="ru-RU" dirty="0"/>
              <a:t>Поверенный: Лицо, которое обязуется совершить определенное действие.</a:t>
            </a:r>
          </a:p>
          <a:p>
            <a:pPr lvl="0">
              <a:buFont typeface="Courier New" pitchFamily="49" charset="0"/>
              <a:buChar char="o"/>
            </a:pPr>
            <a:r>
              <a:rPr lang="ru-RU" dirty="0"/>
              <a:t>Доверитель: Лицо, которое поручает совершить определенное действие.</a:t>
            </a:r>
          </a:p>
          <a:p>
            <a:r>
              <a:rPr lang="ru-RU" dirty="0" smtClean="0"/>
              <a:t>Субъективная </a:t>
            </a:r>
            <a:r>
              <a:rPr lang="ru-RU" dirty="0"/>
              <a:t>сторона:</a:t>
            </a:r>
          </a:p>
          <a:p>
            <a:pPr marL="0" indent="0">
              <a:buNone/>
            </a:pPr>
            <a:r>
              <a:rPr lang="ru-RU" dirty="0"/>
              <a:t>Умысел</a:t>
            </a:r>
          </a:p>
          <a:p>
            <a:pPr marL="0" indent="0">
              <a:buNone/>
            </a:pPr>
            <a:r>
              <a:rPr lang="ru-RU" i="1" dirty="0" smtClean="0"/>
              <a:t>Пример:</a:t>
            </a:r>
          </a:p>
          <a:p>
            <a:pPr>
              <a:buFont typeface="Courier New" pitchFamily="49" charset="0"/>
              <a:buChar char="o"/>
            </a:pPr>
            <a:r>
              <a:rPr lang="ru-RU" dirty="0"/>
              <a:t>Поверенный </a:t>
            </a:r>
            <a:r>
              <a:rPr lang="ru-RU" dirty="0" smtClean="0"/>
              <a:t>отказался </a:t>
            </a:r>
            <a:r>
              <a:rPr lang="ru-RU" dirty="0"/>
              <a:t>от выполнения поручения, потому что не хотел </a:t>
            </a:r>
            <a:r>
              <a:rPr lang="ru-RU" dirty="0" smtClean="0"/>
              <a:t>помогать доверителю. </a:t>
            </a:r>
            <a:r>
              <a:rPr lang="ru-RU" dirty="0"/>
              <a:t>В этом случае </a:t>
            </a:r>
            <a:r>
              <a:rPr lang="ru-RU" dirty="0" smtClean="0"/>
              <a:t>поверенный может </a:t>
            </a:r>
            <a:r>
              <a:rPr lang="ru-RU" dirty="0"/>
              <a:t>быть обязан возместить доверителю </a:t>
            </a:r>
            <a:r>
              <a:rPr lang="ru-RU" dirty="0" smtClean="0"/>
              <a:t>убытки.</a:t>
            </a:r>
          </a:p>
          <a:p>
            <a:pPr>
              <a:buFont typeface="Courier New" pitchFamily="49" charset="0"/>
              <a:buChar char="o"/>
            </a:pPr>
            <a:r>
              <a:rPr lang="ru-RU" dirty="0"/>
              <a:t>Поверенный </a:t>
            </a:r>
            <a:r>
              <a:rPr lang="ru-RU" dirty="0" smtClean="0"/>
              <a:t>умышленно </a:t>
            </a:r>
            <a:r>
              <a:rPr lang="ru-RU" dirty="0"/>
              <a:t>создал условия, которые делают выполнение поручения невозможным. В этом случае поверенный </a:t>
            </a:r>
            <a:r>
              <a:rPr lang="ru-RU" dirty="0" smtClean="0"/>
              <a:t>может </a:t>
            </a:r>
            <a:r>
              <a:rPr lang="ru-RU" dirty="0"/>
              <a:t>быть обязан возместить доверителю </a:t>
            </a:r>
            <a:r>
              <a:rPr lang="ru-RU" dirty="0" smtClean="0"/>
              <a:t>убытки.</a:t>
            </a:r>
            <a:endParaRPr lang="ru-RU" i="1" dirty="0" smtClean="0"/>
          </a:p>
          <a:p>
            <a:pPr marL="0" indent="0">
              <a:buNone/>
            </a:pPr>
            <a:r>
              <a:rPr lang="ru-RU" dirty="0" smtClean="0"/>
              <a:t>Неосторожность</a:t>
            </a:r>
            <a:endParaRPr lang="ru-RU" dirty="0"/>
          </a:p>
          <a:p>
            <a:pPr marL="0" indent="0">
              <a:buNone/>
            </a:pPr>
            <a:r>
              <a:rPr lang="ru-RU" i="1" dirty="0" smtClean="0"/>
              <a:t>Пример</a:t>
            </a:r>
            <a:r>
              <a:rPr lang="ru-RU" dirty="0" smtClean="0"/>
              <a:t>:</a:t>
            </a:r>
          </a:p>
          <a:p>
            <a:pPr>
              <a:buFont typeface="Courier New" pitchFamily="49" charset="0"/>
              <a:buChar char="o"/>
            </a:pPr>
            <a:r>
              <a:rPr lang="ru-RU" dirty="0"/>
              <a:t>Поверенный </a:t>
            </a:r>
            <a:r>
              <a:rPr lang="ru-RU" dirty="0" smtClean="0"/>
              <a:t>отказался </a:t>
            </a:r>
            <a:r>
              <a:rPr lang="ru-RU" dirty="0"/>
              <a:t>от выполнения поручения, так как не смог получить необходимую информацию от </a:t>
            </a:r>
            <a:r>
              <a:rPr lang="ru-RU" dirty="0" smtClean="0"/>
              <a:t>доверителя, </a:t>
            </a:r>
            <a:r>
              <a:rPr lang="ru-RU" dirty="0"/>
              <a:t>что не позволило ему выполнить поручение. В этом случае поверенный </a:t>
            </a:r>
            <a:r>
              <a:rPr lang="ru-RU" dirty="0" smtClean="0"/>
              <a:t>может </a:t>
            </a:r>
            <a:r>
              <a:rPr lang="ru-RU" dirty="0"/>
              <a:t>не нести ответственности за убытки </a:t>
            </a:r>
            <a:r>
              <a:rPr lang="ru-RU" dirty="0" smtClean="0"/>
              <a:t>доверителя.</a:t>
            </a:r>
          </a:p>
          <a:p>
            <a:pPr>
              <a:buFont typeface="Courier New" pitchFamily="49" charset="0"/>
              <a:buChar char="o"/>
            </a:pPr>
            <a:r>
              <a:rPr lang="ru-RU" dirty="0"/>
              <a:t>Поверенный </a:t>
            </a:r>
            <a:r>
              <a:rPr lang="ru-RU" dirty="0" smtClean="0"/>
              <a:t>не </a:t>
            </a:r>
            <a:r>
              <a:rPr lang="ru-RU" dirty="0"/>
              <a:t>смог выполнить поручение из-за непредвиденных обстоятельств, которые не </a:t>
            </a:r>
            <a:r>
              <a:rPr lang="ru-RU" dirty="0" smtClean="0"/>
              <a:t>зависели </a:t>
            </a:r>
            <a:r>
              <a:rPr lang="ru-RU" dirty="0"/>
              <a:t>от его воли. В этом случае поверенный </a:t>
            </a:r>
            <a:r>
              <a:rPr lang="ru-RU" dirty="0" smtClean="0"/>
              <a:t>может </a:t>
            </a:r>
            <a:r>
              <a:rPr lang="ru-RU" dirty="0"/>
              <a:t>не нести ответственности за убытки доверителя</a:t>
            </a:r>
            <a:r>
              <a:rPr lang="ru-RU" dirty="0" smtClean="0"/>
              <a:t>.</a:t>
            </a:r>
            <a:endParaRPr lang="ru-RU" dirty="0"/>
          </a:p>
        </p:txBody>
      </p:sp>
    </p:spTree>
    <p:extLst>
      <p:ext uri="{BB962C8B-B14F-4D97-AF65-F5344CB8AC3E}">
        <p14:creationId xmlns:p14="http://schemas.microsoft.com/office/powerpoint/2010/main" val="1921222715"/>
      </p:ext>
    </p:extLst>
  </p:cSld>
  <p:clrMapOvr>
    <a:masterClrMapping/>
  </p:clrMapOvr>
</p:sld>
</file>

<file path=ppt/slides/slide3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54.  Поручение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0000" lnSpcReduction="20000"/>
          </a:bodyPr>
          <a:lstStyle/>
          <a:p>
            <a:pPr marL="0" indent="0">
              <a:buNone/>
            </a:pPr>
            <a:r>
              <a:rPr lang="ru-RU" sz="3500" b="1" dirty="0"/>
              <a:t>ГК РФ Статья 977. Прекращение договора поручения</a:t>
            </a:r>
          </a:p>
          <a:p>
            <a:r>
              <a:rPr lang="ru-RU" sz="2800" dirty="0"/>
              <a:t>Досрочное прекращение договора поручения допускается по инициативе одной из сторон. Основанием для этого может выступать как отмена поручения доверителем, так и отказ поверенного. Однако наряду с активными действиями основанием прекращения договора поручения могут выступать события - обстоятельства, не зависящие от воли сторон договора. К числу таких событий комментируемая статья относит смерть гражданина - стороны договора (см. ст. ст. 45, 418 ГК РФ) либо ликвидацию юридического лица - участника договора (см. ст. ст. 61, 419 ГК РФ). Физическое и юридическое отсутствие субъекта вследствие наступления указанных событий свидетельствует о невозможности реализации договора и выполнения поручения.</a:t>
            </a:r>
          </a:p>
          <a:p>
            <a:r>
              <a:rPr lang="ru-RU" sz="2800" dirty="0" smtClean="0"/>
              <a:t>Доверитель </a:t>
            </a:r>
            <a:r>
              <a:rPr lang="ru-RU" sz="2800" dirty="0"/>
              <a:t>вправе отменить поручение, а поверенный отказаться от него во всякое время. При этом специальное условие п. 2 комментируемой статьи предусматривает ничтожность соглашения об отказе от данного права.</a:t>
            </a:r>
          </a:p>
          <a:p>
            <a:r>
              <a:rPr lang="ru-RU" sz="2800" dirty="0"/>
              <a:t>Обратим внимание, что ГК РФ не предусматривает обязательного предварительного уведомления другой стороны договора поручения о его досрочном прекращении, за исключением случаев, когда в качестве поверенного выступает коммерческий представитель. Однако это не исключает возможности предусмотреть в договоре подобного рода условие. Таким образом, право доверителя на отмену поручения и отказ поверенного от него реализуется через одностороннее волеизъявление посредством соответствующего извещения. Сторона, имеющая намерение досрочно прекратить договор поручения, извещает об этом другую сторону. При этом факт извещения должен достоверно подтверждать, что указанное в нем волеизъявление следует именно от надлежащей стороны договора. Следовательно, такое извещение не может быть сделано устно, обязательна его письменная фиксация. Соблюдение данного требования необходимо также для определения последствий прекращения договора поручения (см. ст. 978 ГК РФ).</a:t>
            </a:r>
          </a:p>
          <a:p>
            <a:r>
              <a:rPr lang="ru-RU" sz="2800" dirty="0"/>
              <a:t>Поскольку речь идет именно об одностороннем досрочном прекращении договора поручения, не предполагающем на это согласия другой стороны, то с учетом общих положений ГК РФ об обязательствах и договорах обязательства по договору поручения считаются прекращенными с момента уведомления адресата инициирующей стороной, если иное не предусмотрено положениями договора. Рекомендуется указывать в извещении конкретную дату досрочного прекращения договора поручения, определяемую с учетом времени доставки такого извещения адресату.</a:t>
            </a:r>
          </a:p>
          <a:p>
            <a:r>
              <a:rPr lang="ru-RU" sz="2800" dirty="0" smtClean="0"/>
              <a:t>Отказ </a:t>
            </a:r>
            <a:r>
              <a:rPr lang="ru-RU" sz="2800" dirty="0"/>
              <a:t>одной стороны от договора поручения, предусматривающего действия поверенного в качестве коммерческого представителя, сопряжен с необходимостью уведомления об этом другой стороны. Такое уведомление должно быть сделано в срок не позднее чем за тридцать дней до предполагаемой даты прекращения договора, если самим договором не предусмотрен более длительный срок.</a:t>
            </a:r>
          </a:p>
          <a:p>
            <a:r>
              <a:rPr lang="ru-RU" sz="2800" dirty="0"/>
              <a:t>В случае изменения правового статуса поверенного посредством проведения реорганизационных процедур правомочия такого субъекта переходят к его правопреемнику. Однако личностный характер договора свидетельствует о возникновении у доверителя права отказаться от данного договора в связи с изменением его субъектного состава и вступлением в правоотношения правопреемника поверенного. Данное основание является исключительным случаем отказа от договора, не требующим предварительного уведомления другой стороны. В подобной ситуации представляется целесообразным запрос от правопреемника поверенного о подтверждении доверителем действительности договора поручения. Поскольку в противном случае отсутствие необходимости предварительного уведомления не позволяет правопреемнику достоверно установить факт действия договора поручения.</a:t>
            </a:r>
          </a:p>
          <a:p>
            <a:endParaRPr lang="ru-RU" dirty="0"/>
          </a:p>
        </p:txBody>
      </p:sp>
    </p:spTree>
    <p:extLst>
      <p:ext uri="{BB962C8B-B14F-4D97-AF65-F5344CB8AC3E}">
        <p14:creationId xmlns:p14="http://schemas.microsoft.com/office/powerpoint/2010/main" val="466048448"/>
      </p:ext>
    </p:extLst>
  </p:cSld>
  <p:clrMapOvr>
    <a:masterClrMapping/>
  </p:clrMapOvr>
</p:sld>
</file>

<file path=ppt/slides/slide3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54.  Поручение</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977</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Прекращение по соглашению сторон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Иванов поручил Сидорову приобрести для него автомобиль. После частичного выполнения поручения, они решили расторгнуть договор по взаимному согласию, так как Иванов решил приобрести другой автомобиль.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удовлетворил иск о прекращении договора поручения, так как стороны пришли к взаимному соглашению</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Прекращение по истечении </a:t>
            </a:r>
            <a:r>
              <a:rPr lang="ru-RU" dirty="0" smtClean="0"/>
              <a:t>срока</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Петрова поручила "Компании "Гарант" выполнить определенные работы в течение 3 месяцев. По истечении этого срока, "Компания "Гарант" не завершила работы, но Петрова не обратилась с требованием об их завершении.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договор поручения прекратившимся по истечении срока, так как Петрова не выразила желание продлить </a:t>
            </a:r>
            <a:r>
              <a:rPr lang="ru-RU" dirty="0" smtClean="0"/>
              <a:t>договор.</a:t>
            </a:r>
            <a:endParaRPr lang="ru-RU" dirty="0"/>
          </a:p>
        </p:txBody>
      </p:sp>
    </p:spTree>
    <p:extLst>
      <p:ext uri="{BB962C8B-B14F-4D97-AF65-F5344CB8AC3E}">
        <p14:creationId xmlns:p14="http://schemas.microsoft.com/office/powerpoint/2010/main" val="1874457984"/>
      </p:ext>
    </p:extLst>
  </p:cSld>
  <p:clrMapOvr>
    <a:masterClrMapping/>
  </p:clrMapOvr>
</p:sld>
</file>

<file path=ppt/slides/slide3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3200" dirty="0">
                <a:effectLst>
                  <a:outerShdw blurRad="38100" dist="38100" dir="2700000" algn="tl">
                    <a:srgbClr val="000000">
                      <a:alpha val="43137"/>
                    </a:srgbClr>
                  </a:outerShdw>
                </a:effectLst>
              </a:rPr>
              <a:t>55.  Действия в чужом интересе без поручения</a:t>
            </a:r>
            <a:br>
              <a:rPr lang="ru-RU" sz="3200" dirty="0">
                <a:effectLst>
                  <a:outerShdw blurRad="38100" dist="38100" dir="2700000" algn="tl">
                    <a:srgbClr val="000000">
                      <a:alpha val="43137"/>
                    </a:srgbClr>
                  </a:outerShdw>
                </a:effectLst>
              </a:rPr>
            </a:b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908720"/>
            <a:ext cx="9144000" cy="5949280"/>
          </a:xfrm>
        </p:spPr>
        <p:txBody>
          <a:bodyPr>
            <a:normAutofit fontScale="775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действий </a:t>
            </a:r>
            <a:r>
              <a:rPr lang="ru-RU" dirty="0">
                <a:solidFill>
                  <a:prstClr val="black">
                    <a:lumMod val="50000"/>
                    <a:lumOff val="50000"/>
                  </a:prstClr>
                </a:solidFill>
              </a:rPr>
              <a:t>в чужом интересе без поручения</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smtClean="0"/>
              <a:t>Действия </a:t>
            </a:r>
            <a:r>
              <a:rPr lang="ru-RU" dirty="0"/>
              <a:t>без поручения, иного указания или заранее обещанного согласия заинтересованного лица в целях предотвращения вреда его личности или имуществу, исполнения его обязательства или в его иных </a:t>
            </a:r>
            <a:r>
              <a:rPr lang="ru-RU" dirty="0" err="1"/>
              <a:t>непротивоправных</a:t>
            </a:r>
            <a:r>
              <a:rPr lang="ru-RU" dirty="0"/>
              <a:t> интересах (действия в чужом интересе) должны совершаться исходя из очевидной выгоды или пользы и действительных или вероятных намерений заинтересованного лица и с необходимой по обстоятельствам дела заботливостью и осмотрительностью</a:t>
            </a:r>
            <a:r>
              <a:rPr lang="ru-RU" dirty="0" smtClean="0"/>
              <a:t>.</a:t>
            </a:r>
          </a:p>
          <a:p>
            <a:pPr marL="0" indent="0">
              <a:buNone/>
            </a:pPr>
            <a:r>
              <a:rPr lang="ru-RU" dirty="0"/>
              <a:t>Лицо, действующее в чужом интересе, обязано при первой возможности сообщить об этом заинтересованному лицу и выждать в течение разумного срока его решения об одобрении или о неодобрении предпринятых действий, если только такое ожидание не повлечет серьезный ущерб для заинтересованного лица.</a:t>
            </a:r>
          </a:p>
          <a:p>
            <a:pPr marL="0" indent="0">
              <a:buNone/>
            </a:pPr>
            <a:r>
              <a:rPr lang="ru-RU" dirty="0" smtClean="0"/>
              <a:t>Не </a:t>
            </a:r>
            <a:r>
              <a:rPr lang="ru-RU" dirty="0"/>
              <a:t>требуется специально сообщать заинтересованному гражданину о действиях в его интересе, если эти действия предпринимаются в его присутствии</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Физическое лицо, Юридическое 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endParaRPr lang="ru-RU" dirty="0"/>
          </a:p>
        </p:txBody>
      </p:sp>
    </p:spTree>
    <p:extLst>
      <p:ext uri="{BB962C8B-B14F-4D97-AF65-F5344CB8AC3E}">
        <p14:creationId xmlns:p14="http://schemas.microsoft.com/office/powerpoint/2010/main" val="33833082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6.  Объекты гражданских прав</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07504" y="1600200"/>
            <a:ext cx="8856984" cy="4525963"/>
          </a:xfrm>
        </p:spPr>
        <p:txBody>
          <a:bodyPr>
            <a:normAutofit lnSpcReduction="10000"/>
          </a:bodyPr>
          <a:lstStyle/>
          <a:p>
            <a:r>
              <a:rPr lang="ru-RU" sz="2000" dirty="0"/>
              <a:t>К объектам гражданских прав относятся вещи (включая наличные деньги и документарные ценные бумаги), иное имущество, в том числе имущественные права (включая безналичные денежные средства, в том числе </a:t>
            </a:r>
            <a:r>
              <a:rPr lang="ru-RU" sz="2000" dirty="0" smtClean="0"/>
              <a:t>цифровые рубли, </a:t>
            </a:r>
            <a:r>
              <a:rPr lang="ru-RU" sz="2000" dirty="0"/>
              <a:t>бездокументарные ценные бумаги, цифровые права); результаты работ и оказание услуг; охраняемые результаты интеллектуальной деятельности и приравненные к ним средства индивидуализации (интеллектуальная собственность); нематериальные блага</a:t>
            </a:r>
            <a:r>
              <a:rPr lang="ru-RU" sz="2000" dirty="0" smtClean="0"/>
              <a:t>.</a:t>
            </a:r>
          </a:p>
          <a:p>
            <a:endParaRPr lang="ru-RU" sz="2000" dirty="0"/>
          </a:p>
          <a:p>
            <a:pPr algn="r"/>
            <a:r>
              <a:rPr lang="ru-RU" sz="2000" dirty="0"/>
              <a:t>Объекты гражданских прав могут свободно отчуждаться или переходить от одного лица к другому в порядке универсального правопреемства (наследование, реорганизация юридического лица) либо иным способом, если они не ограничены в обороте.</a:t>
            </a:r>
          </a:p>
          <a:p>
            <a:pPr algn="r"/>
            <a:endParaRPr lang="ru-RU" sz="2000" dirty="0"/>
          </a:p>
        </p:txBody>
      </p:sp>
    </p:spTree>
    <p:extLst>
      <p:ext uri="{BB962C8B-B14F-4D97-AF65-F5344CB8AC3E}">
        <p14:creationId xmlns:p14="http://schemas.microsoft.com/office/powerpoint/2010/main" val="3902006626"/>
      </p:ext>
    </p:extLst>
  </p:cSld>
  <p:clrMapOvr>
    <a:masterClrMapping/>
  </p:clrMapOvr>
</p:sld>
</file>

<file path=ppt/slides/slide3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78" y="0"/>
            <a:ext cx="9144000" cy="1600200"/>
          </a:xfrm>
        </p:spPr>
        <p:txBody>
          <a:bodyPr/>
          <a:lstStyle/>
          <a:p>
            <a:r>
              <a:rPr lang="ru-RU" sz="3200" dirty="0">
                <a:solidFill>
                  <a:srgbClr val="323232"/>
                </a:solidFill>
                <a:effectLst>
                  <a:outerShdw blurRad="38100" dist="38100" dir="2700000" algn="tl">
                    <a:srgbClr val="000000">
                      <a:alpha val="43137"/>
                    </a:srgbClr>
                  </a:outerShdw>
                </a:effectLst>
              </a:rPr>
              <a:t>55.  Действия в чужом интересе без поручения</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lvl="0"/>
            <a:r>
              <a:rPr lang="ru-RU" sz="3600" dirty="0">
                <a:solidFill>
                  <a:prstClr val="black">
                    <a:lumMod val="50000"/>
                    <a:lumOff val="50000"/>
                  </a:prstClr>
                </a:solidFill>
              </a:rPr>
              <a:t>Объект: </a:t>
            </a:r>
          </a:p>
          <a:p>
            <a:pPr marL="0" indent="0">
              <a:buNone/>
            </a:pPr>
            <a:r>
              <a:rPr lang="ru-RU" dirty="0">
                <a:solidFill>
                  <a:prstClr val="black">
                    <a:lumMod val="50000"/>
                    <a:lumOff val="50000"/>
                  </a:prstClr>
                </a:solidFill>
              </a:rPr>
              <a:t>Объектом является сфера действий в чужом интересе без </a:t>
            </a:r>
            <a:r>
              <a:rPr lang="ru-RU" dirty="0" smtClean="0">
                <a:solidFill>
                  <a:prstClr val="black">
                    <a:lumMod val="50000"/>
                    <a:lumOff val="50000"/>
                  </a:prstClr>
                </a:solidFill>
              </a:rPr>
              <a:t>поручения</a:t>
            </a:r>
          </a:p>
          <a:p>
            <a:pPr marL="0" indent="0">
              <a:buNone/>
            </a:pPr>
            <a:endParaRPr lang="ru-RU" sz="1050" dirty="0">
              <a:solidFill>
                <a:prstClr val="black">
                  <a:lumMod val="50000"/>
                  <a:lumOff val="50000"/>
                </a:prstClr>
              </a:solidFill>
            </a:endParaRPr>
          </a:p>
          <a:p>
            <a:pPr lvl="0"/>
            <a:r>
              <a:rPr lang="ru-RU" sz="2800" dirty="0">
                <a:solidFill>
                  <a:prstClr val="black">
                    <a:lumMod val="50000"/>
                    <a:lumOff val="50000"/>
                  </a:prstClr>
                </a:solidFill>
              </a:rPr>
              <a:t>Объективная сторона: </a:t>
            </a:r>
            <a:endParaRPr lang="ru-RU" sz="2800" dirty="0"/>
          </a:p>
          <a:p>
            <a:pPr marL="0" indent="0">
              <a:buNone/>
            </a:pPr>
            <a:r>
              <a:rPr lang="ru-RU" dirty="0"/>
              <a:t>Если лицо, в интересе которого предпринимаются действия без его поручения, одобрит эти действия, к отношениям сторон в дальнейшем применяются правила о договоре поручения или ином договоре, соответствующем характеру предпринятых действий, даже если одобрение было устным.</a:t>
            </a:r>
          </a:p>
          <a:p>
            <a:pPr marL="0" indent="0">
              <a:buNone/>
            </a:pPr>
            <a:r>
              <a:rPr lang="ru-RU" dirty="0"/>
              <a:t>Действия в чужом интересе, совершенные после того, как тому, кто их совершает, стало известно, что они не одобряются заинтересованным лицом, не влекут для последнего обязанностей ни в отношении совершившего эти действия, ни в отношении третьих лиц.</a:t>
            </a:r>
          </a:p>
          <a:p>
            <a:pPr marL="0" indent="0">
              <a:buNone/>
            </a:pPr>
            <a:r>
              <a:rPr lang="ru-RU" dirty="0" smtClean="0"/>
              <a:t>Действия </a:t>
            </a:r>
            <a:r>
              <a:rPr lang="ru-RU" dirty="0"/>
              <a:t>с целью предотвратить опасность для жизни лица, оказавшегося в опасности, допускаются и против воли этого лица, а исполнение обязанности по содержанию кого-либо - против воли того, на ком лежит эта обязанность</a:t>
            </a:r>
            <a:r>
              <a:rPr lang="ru-RU" dirty="0" smtClean="0"/>
              <a:t>.</a:t>
            </a:r>
          </a:p>
          <a:p>
            <a:pPr marL="0" indent="0">
              <a:buNone/>
            </a:pPr>
            <a:r>
              <a:rPr lang="ru-RU" dirty="0"/>
              <a:t>Право на возмещение необходимых расходов и иного реального ущерба сохраняется и в том случае, когда действия в чужом интересе не привели к предполагаемому результату. Однако в случае предотвращения ущерба имуществу другого лица размер возмещения не должен превышать стоимость имущества</a:t>
            </a:r>
            <a:r>
              <a:rPr lang="ru-RU" dirty="0" smtClean="0"/>
              <a:t>.</a:t>
            </a:r>
          </a:p>
          <a:p>
            <a:pPr marL="0" indent="0">
              <a:buNone/>
            </a:pPr>
            <a:r>
              <a:rPr lang="ru-RU" dirty="0"/>
              <a:t>Лицо, действия которого в чужом интересе привели к положительному для заинтересованного лица результату, имеет право на получение вознаграждения, если такое право предусмотрено законом, соглашением с заинтересованным лицом или обычаями делового </a:t>
            </a:r>
            <a:r>
              <a:rPr lang="ru-RU" dirty="0" smtClean="0"/>
              <a:t>оборота.</a:t>
            </a:r>
            <a:endParaRPr lang="ru-RU" dirty="0"/>
          </a:p>
          <a:p>
            <a:pPr marL="0" indent="0">
              <a:buNone/>
            </a:pPr>
            <a:r>
              <a:rPr lang="ru-RU" dirty="0" smtClean="0"/>
              <a:t>Лицо</a:t>
            </a:r>
            <a:r>
              <a:rPr lang="ru-RU" dirty="0"/>
              <a:t>, действовавшее в чужом интересе, обязано представить лицу, в интересах которого осуществлялись такие действия, отчет с указанием полученных доходов и понесенных расходов и иных убытков.</a:t>
            </a:r>
          </a:p>
          <a:p>
            <a:pPr marL="0" indent="0">
              <a:buNone/>
            </a:pPr>
            <a:r>
              <a:rPr lang="ru-RU" dirty="0"/>
              <a:t>Отношения по возмещению вреда, причиненного действиями в чужом интересе заинтересованному лицу или третьим лицам, регулируются правилами, предусмотренными </a:t>
            </a:r>
            <a:r>
              <a:rPr lang="ru-RU" dirty="0" smtClean="0"/>
              <a:t>главой 59 настоящего </a:t>
            </a:r>
            <a:r>
              <a:rPr lang="ru-RU" dirty="0"/>
              <a:t>Кодекса</a:t>
            </a:r>
            <a:r>
              <a:rPr lang="ru-RU" dirty="0" smtClean="0"/>
              <a:t>.</a:t>
            </a:r>
          </a:p>
          <a:p>
            <a:pPr marL="0" indent="0">
              <a:buNone/>
            </a:pPr>
            <a:r>
              <a:rPr lang="ru-RU" dirty="0"/>
              <a:t>Если действия, непосредственно не направленные на обеспечение интересов другого лица, в том числе в случае, когда совершившее их лицо ошибочно предполагало, что действует в своем интересе, привели к неосновательному обогащению другого лица, применяются правила, </a:t>
            </a:r>
            <a:r>
              <a:rPr lang="ru-RU" dirty="0" smtClean="0"/>
              <a:t>предусмотренные главой 60 </a:t>
            </a:r>
            <a:r>
              <a:rPr lang="ru-RU" dirty="0"/>
              <a:t> настоящего Кодекса.</a:t>
            </a:r>
            <a:br>
              <a:rPr lang="ru-RU" dirty="0"/>
            </a:br>
            <a:r>
              <a:rPr lang="ru-RU" dirty="0"/>
              <a:t/>
            </a:r>
            <a:br>
              <a:rPr lang="ru-RU" dirty="0"/>
            </a:br>
            <a:endParaRPr lang="ru-RU" dirty="0"/>
          </a:p>
        </p:txBody>
      </p:sp>
    </p:spTree>
    <p:extLst>
      <p:ext uri="{BB962C8B-B14F-4D97-AF65-F5344CB8AC3E}">
        <p14:creationId xmlns:p14="http://schemas.microsoft.com/office/powerpoint/2010/main" val="123719037"/>
      </p:ext>
    </p:extLst>
  </p:cSld>
  <p:clrMapOvr>
    <a:masterClrMapping/>
  </p:clrMapOvr>
</p:sld>
</file>

<file path=ppt/slides/slide3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3097"/>
            <a:ext cx="9144000" cy="1600200"/>
          </a:xfrm>
        </p:spPr>
        <p:txBody>
          <a:bodyPr/>
          <a:lstStyle/>
          <a:p>
            <a:r>
              <a:rPr lang="ru-RU" sz="3200" dirty="0">
                <a:solidFill>
                  <a:srgbClr val="323232"/>
                </a:solidFill>
                <a:effectLst>
                  <a:outerShdw blurRad="38100" dist="38100" dir="2700000" algn="tl">
                    <a:srgbClr val="000000">
                      <a:alpha val="43137"/>
                    </a:srgbClr>
                  </a:outerShdw>
                </a:effectLst>
              </a:rPr>
              <a:t>55.  Действия в чужом интересе без поручения</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85000" lnSpcReduction="1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Действующее лицо: Лицо, которое совершает действия в интересах другого. </a:t>
            </a:r>
            <a:endParaRPr lang="ru-RU" dirty="0" smtClean="0"/>
          </a:p>
          <a:p>
            <a:pPr lvl="0">
              <a:buFont typeface="Courier New" pitchFamily="49" charset="0"/>
              <a:buChar char="o"/>
            </a:pPr>
            <a:r>
              <a:rPr lang="ru-RU" dirty="0" smtClean="0"/>
              <a:t>Бенефициар</a:t>
            </a:r>
            <a:r>
              <a:rPr lang="ru-RU" dirty="0"/>
              <a:t>: Лицо, в интересах которого совершаются действия.</a:t>
            </a:r>
          </a:p>
          <a:p>
            <a:r>
              <a:rPr lang="ru-RU" sz="3600" dirty="0">
                <a:solidFill>
                  <a:prstClr val="black">
                    <a:lumMod val="50000"/>
                    <a:lumOff val="50000"/>
                  </a:prstClr>
                </a:solidFill>
              </a:rPr>
              <a:t>Субъективная сторона:</a:t>
            </a:r>
          </a:p>
          <a:p>
            <a:pPr marL="0" lvl="0" indent="0">
              <a:buNone/>
            </a:pPr>
            <a:r>
              <a:rPr lang="ru-RU" dirty="0"/>
              <a:t>Умысел</a:t>
            </a:r>
          </a:p>
          <a:p>
            <a:pPr lvl="0">
              <a:buFont typeface="Courier New" pitchFamily="49" charset="0"/>
              <a:buChar char="o"/>
            </a:pPr>
            <a:r>
              <a:rPr lang="ru-RU" dirty="0"/>
              <a:t>Действующее лицо осознает, что его действия приносят пользу бенефициару, и действует с целью получить для него выгоду. </a:t>
            </a:r>
            <a:endParaRPr lang="ru-RU" dirty="0" smtClean="0"/>
          </a:p>
          <a:p>
            <a:pPr marL="0" lvl="0" indent="0">
              <a:buNone/>
            </a:pPr>
            <a:r>
              <a:rPr lang="ru-RU" i="1" dirty="0" smtClean="0"/>
              <a:t>Пример</a:t>
            </a:r>
            <a:r>
              <a:rPr lang="ru-RU" dirty="0"/>
              <a:t>: Сосед видит, что двор бенефициара зарос травой, и решает самостоятельно его скосить, ожидая благодарности.</a:t>
            </a:r>
          </a:p>
          <a:p>
            <a:pPr marL="0" lvl="0" indent="0">
              <a:buNone/>
            </a:pPr>
            <a:r>
              <a:rPr lang="ru-RU" dirty="0"/>
              <a:t>Неосторожность</a:t>
            </a:r>
          </a:p>
          <a:p>
            <a:pPr lvl="0">
              <a:buFont typeface="Courier New" pitchFamily="49" charset="0"/>
              <a:buChar char="o"/>
            </a:pPr>
            <a:r>
              <a:rPr lang="ru-RU" dirty="0"/>
              <a:t>Действующее лицо совершает действия в интересах бенефициара, но не осознаёт полностью последствий своих действий или не учитывает все важные факторы. </a:t>
            </a:r>
            <a:endParaRPr lang="ru-RU" dirty="0" smtClean="0"/>
          </a:p>
          <a:p>
            <a:pPr marL="0" lvl="0" indent="0">
              <a:buNone/>
            </a:pPr>
            <a:r>
              <a:rPr lang="ru-RU" i="1" dirty="0" smtClean="0"/>
              <a:t>Пример</a:t>
            </a:r>
            <a:r>
              <a:rPr lang="ru-RU" dirty="0"/>
              <a:t>: Сосед видит, что в доме бенефициара потекла крыша, и решает ее залатать, не учитывая то, что не обладает необходимыми навыками и делает только хуже.</a:t>
            </a:r>
          </a:p>
        </p:txBody>
      </p:sp>
    </p:spTree>
    <p:extLst>
      <p:ext uri="{BB962C8B-B14F-4D97-AF65-F5344CB8AC3E}">
        <p14:creationId xmlns:p14="http://schemas.microsoft.com/office/powerpoint/2010/main" val="3922079459"/>
      </p:ext>
    </p:extLst>
  </p:cSld>
  <p:clrMapOvr>
    <a:masterClrMapping/>
  </p:clrMapOvr>
</p:sld>
</file>

<file path=ppt/slides/slide3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3200" dirty="0">
                <a:solidFill>
                  <a:srgbClr val="323232"/>
                </a:solidFill>
                <a:effectLst>
                  <a:outerShdw blurRad="38100" dist="38100" dir="2700000" algn="tl">
                    <a:srgbClr val="000000">
                      <a:alpha val="43137"/>
                    </a:srgbClr>
                  </a:outerShdw>
                </a:effectLst>
              </a:rPr>
              <a:t>55.  Действия в чужом интересе без поручения</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Спасение имущества </a:t>
            </a:r>
            <a:endParaRPr lang="ru-RU" dirty="0" smtClean="0"/>
          </a:p>
          <a:p>
            <a:pPr marL="0" indent="0">
              <a:buNone/>
            </a:pPr>
            <a:r>
              <a:rPr lang="ru-RU" u="sng" dirty="0" smtClean="0"/>
              <a:t>Суть </a:t>
            </a:r>
            <a:r>
              <a:rPr lang="ru-RU" u="sng" dirty="0"/>
              <a:t>спора: </a:t>
            </a:r>
          </a:p>
          <a:p>
            <a:pPr marL="0" indent="0">
              <a:buNone/>
            </a:pPr>
            <a:r>
              <a:rPr lang="ru-RU" dirty="0"/>
              <a:t>Иванов, проходя мимо дома Петрова, увидел, что из окна валит дым. Иванов, не раздумывая, вошел в дом, чтобы потушить пожар, и спас имущество Петрова. Петров отказался возмещать Иванову расходы, понесенные им при тушении пожара, мотивируя это тем, что Иванов не был обязан это делать. </a:t>
            </a:r>
            <a:endParaRPr lang="ru-RU" dirty="0" smtClean="0"/>
          </a:p>
          <a:p>
            <a:pPr marL="0" indent="0">
              <a:buNone/>
            </a:pPr>
            <a:r>
              <a:rPr lang="ru-RU" u="sng" dirty="0" smtClean="0"/>
              <a:t>Судебные </a:t>
            </a:r>
            <a:r>
              <a:rPr lang="ru-RU" u="sng" dirty="0"/>
              <a:t>решения:</a:t>
            </a:r>
          </a:p>
          <a:p>
            <a:pPr marL="0" indent="0">
              <a:buNone/>
            </a:pPr>
            <a:r>
              <a:rPr lang="ru-RU" dirty="0"/>
              <a:t>Суд обязал Петрова возместить Иванову расходы, мотивируя это тем, что действия Иванова были направлены на предотвращение ущерба для Петрова, и Иванов действовал безвозмездно</a:t>
            </a:r>
            <a:r>
              <a:rPr lang="ru-RU" dirty="0" smtClean="0"/>
              <a:t>.</a:t>
            </a:r>
          </a:p>
          <a:p>
            <a:pPr marL="0" indent="0">
              <a:buNone/>
            </a:pPr>
            <a:endParaRPr lang="ru-RU" dirty="0"/>
          </a:p>
          <a:p>
            <a:pPr marL="0" indent="0">
              <a:buNone/>
            </a:pPr>
            <a:endParaRPr lang="ru-RU" u="sng" dirty="0"/>
          </a:p>
          <a:p>
            <a:pPr algn="r"/>
            <a:r>
              <a:rPr lang="ru-RU" dirty="0"/>
              <a:t>Неосторожные действия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Козлова, пыталась спасти котенка, забравшегося на дерево, но случайно сломала ветку дерева, которая упала на машину "Компании "Альянс". "Компания "Альянс" потребовала от Козловой возместить ущерб.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отказал "Компании "Альянс" в возмещении ущерба, мотивируя это тем, что Козлова действовала </a:t>
            </a:r>
            <a:r>
              <a:rPr lang="ru-RU" dirty="0" smtClean="0"/>
              <a:t>безвозмездно </a:t>
            </a:r>
            <a:r>
              <a:rPr lang="ru-RU" dirty="0"/>
              <a:t>и не имела умысла причинить ущерб.</a:t>
            </a:r>
          </a:p>
        </p:txBody>
      </p:sp>
    </p:spTree>
    <p:extLst>
      <p:ext uri="{BB962C8B-B14F-4D97-AF65-F5344CB8AC3E}">
        <p14:creationId xmlns:p14="http://schemas.microsoft.com/office/powerpoint/2010/main" val="3541876399"/>
      </p:ext>
    </p:extLst>
  </p:cSld>
  <p:clrMapOvr>
    <a:masterClrMapping/>
  </p:clrMapOvr>
</p:sld>
</file>

<file path=ppt/slides/slide3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3200" dirty="0">
                <a:solidFill>
                  <a:srgbClr val="323232"/>
                </a:solidFill>
                <a:effectLst>
                  <a:outerShdw blurRad="38100" dist="38100" dir="2700000" algn="tl">
                    <a:srgbClr val="000000">
                      <a:alpha val="43137"/>
                    </a:srgbClr>
                  </a:outerShdw>
                </a:effectLst>
              </a:rPr>
              <a:t>55.  Действия в чужом интересе без поручения</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0000" lnSpcReduction="20000"/>
          </a:bodyPr>
          <a:lstStyle/>
          <a:p>
            <a:pPr marL="0" indent="0">
              <a:buNone/>
            </a:pPr>
            <a:r>
              <a:rPr lang="ru-RU" sz="3400" b="1" dirty="0"/>
              <a:t>ГК РФ Статья 984. Возмещение убытков лицу, действовавшему в чужом </a:t>
            </a:r>
            <a:r>
              <a:rPr lang="ru-RU" sz="3400" b="1" dirty="0" smtClean="0"/>
              <a:t>интересе</a:t>
            </a:r>
            <a:endParaRPr lang="ru-RU" sz="2900" b="1" dirty="0"/>
          </a:p>
          <a:p>
            <a:r>
              <a:rPr lang="ru-RU" sz="1800" dirty="0"/>
              <a:t> </a:t>
            </a:r>
            <a:r>
              <a:rPr lang="ru-RU" sz="2900" dirty="0"/>
              <a:t>Объект: Сфера </a:t>
            </a:r>
            <a:r>
              <a:rPr lang="ru-RU" sz="2900" dirty="0" smtClean="0"/>
              <a:t>возмещения </a:t>
            </a:r>
            <a:r>
              <a:rPr lang="ru-RU" sz="2900" dirty="0"/>
              <a:t>убытков лицу, действовавшему в чужом интересе</a:t>
            </a:r>
          </a:p>
          <a:p>
            <a:r>
              <a:rPr lang="ru-RU" sz="2900" dirty="0" smtClean="0"/>
              <a:t>Объективная </a:t>
            </a:r>
            <a:r>
              <a:rPr lang="ru-RU" sz="2900" dirty="0"/>
              <a:t>сторона: </a:t>
            </a:r>
          </a:p>
          <a:p>
            <a:pPr marL="0" indent="0">
              <a:buNone/>
            </a:pPr>
            <a:r>
              <a:rPr lang="ru-RU" sz="2900" dirty="0"/>
              <a:t>Необходимые расходы и иной реальный ущерб, понесенные лицом, действовавшим в чужом интересе в соответствии с правилами, предусмотренными настоящей главой, подлежат возмещению заинтересованным лицом, за исключением расходов, которые вызваны действиями, указанными в </a:t>
            </a:r>
            <a:r>
              <a:rPr lang="ru-RU" sz="2900" dirty="0" smtClean="0"/>
              <a:t>п.1 ст. 983</a:t>
            </a:r>
            <a:r>
              <a:rPr lang="ru-RU" sz="2900" dirty="0"/>
              <a:t> настоящего Кодекса.</a:t>
            </a:r>
          </a:p>
          <a:p>
            <a:pPr marL="0" indent="0">
              <a:buNone/>
            </a:pPr>
            <a:r>
              <a:rPr lang="ru-RU" sz="2900" dirty="0"/>
              <a:t>Право на возмещение необходимых расходов и иного реального ущерба сохраняется и в том случае, когда действия в чужом интересе не привели к предполагаемому результату. Однако в случае предотвращения ущерба имуществу другого лица размер возмещения не должен превышать стоимость имущества.</a:t>
            </a:r>
          </a:p>
          <a:p>
            <a:pPr marL="0" indent="0">
              <a:buNone/>
            </a:pPr>
            <a:r>
              <a:rPr lang="ru-RU" sz="2900" dirty="0" smtClean="0"/>
              <a:t>Расходы </a:t>
            </a:r>
            <a:r>
              <a:rPr lang="ru-RU" sz="2900" dirty="0"/>
              <a:t>и иные убытки лица, действовавшего в чужом интересе, понесенные им в связи с действиями, которые предприняты после получения одобрения от заинтересованного лица </a:t>
            </a:r>
            <a:r>
              <a:rPr lang="ru-RU" sz="2900" dirty="0" smtClean="0"/>
              <a:t>(ст. 982), </a:t>
            </a:r>
            <a:r>
              <a:rPr lang="ru-RU" sz="2900" dirty="0"/>
              <a:t>возмещаются по правилам о договоре соответствующего вида</a:t>
            </a:r>
            <a:r>
              <a:rPr lang="ru-RU" sz="2900" dirty="0" smtClean="0"/>
              <a:t>.</a:t>
            </a:r>
          </a:p>
          <a:p>
            <a:r>
              <a:rPr lang="ru-RU" sz="2900" dirty="0" smtClean="0"/>
              <a:t>Субъект</a:t>
            </a:r>
            <a:r>
              <a:rPr lang="ru-RU" sz="2900" dirty="0"/>
              <a:t>: </a:t>
            </a:r>
          </a:p>
          <a:p>
            <a:pPr lvl="0">
              <a:buFont typeface="Courier New" pitchFamily="49" charset="0"/>
              <a:buChar char="o"/>
            </a:pPr>
            <a:r>
              <a:rPr lang="ru-RU" sz="2900" dirty="0"/>
              <a:t>Действующее лицо: Лицо, которое совершило действия в чужом интересе. </a:t>
            </a:r>
            <a:endParaRPr lang="ru-RU" sz="2900" dirty="0" smtClean="0"/>
          </a:p>
          <a:p>
            <a:pPr lvl="0">
              <a:buFont typeface="Courier New" pitchFamily="49" charset="0"/>
              <a:buChar char="o"/>
            </a:pPr>
            <a:r>
              <a:rPr lang="ru-RU" sz="2900" dirty="0" smtClean="0"/>
              <a:t>Бенефициар</a:t>
            </a:r>
            <a:r>
              <a:rPr lang="ru-RU" sz="2900" dirty="0"/>
              <a:t>: Лицо, в интересах которого совершались действия. </a:t>
            </a:r>
            <a:endParaRPr lang="ru-RU" sz="2900" dirty="0" smtClean="0"/>
          </a:p>
          <a:p>
            <a:pPr lvl="0">
              <a:buFont typeface="Courier New" pitchFamily="49" charset="0"/>
              <a:buChar char="o"/>
            </a:pPr>
            <a:r>
              <a:rPr lang="ru-RU" sz="2900" dirty="0" smtClean="0"/>
              <a:t>Третье </a:t>
            </a:r>
            <a:r>
              <a:rPr lang="ru-RU" sz="2900" dirty="0"/>
              <a:t>лицо: Лицо, которое понесло убытки в результате действий действующего лица.</a:t>
            </a:r>
          </a:p>
          <a:p>
            <a:r>
              <a:rPr lang="ru-RU" sz="2900" dirty="0"/>
              <a:t>Субъективная сторона:</a:t>
            </a:r>
          </a:p>
          <a:p>
            <a:pPr marL="0" indent="0">
              <a:buNone/>
            </a:pPr>
            <a:r>
              <a:rPr lang="ru-RU" sz="2900" dirty="0"/>
              <a:t>Умысел</a:t>
            </a:r>
          </a:p>
          <a:p>
            <a:pPr marL="0" indent="0">
              <a:buNone/>
            </a:pPr>
            <a:r>
              <a:rPr lang="ru-RU" sz="2900" i="1" dirty="0"/>
              <a:t>Пример:</a:t>
            </a:r>
          </a:p>
          <a:p>
            <a:pPr>
              <a:buFont typeface="Courier New" pitchFamily="49" charset="0"/>
              <a:buChar char="o"/>
            </a:pPr>
            <a:r>
              <a:rPr lang="ru-RU" sz="2900" dirty="0"/>
              <a:t>Действующее лицо осознавало, что его действия могут привести к убыткам третьего лица, но совершило эти действия, чтобы получить выгоду для бенефициара</a:t>
            </a:r>
            <a:r>
              <a:rPr lang="ru-RU" sz="2900" dirty="0" smtClean="0"/>
              <a:t>.</a:t>
            </a:r>
          </a:p>
          <a:p>
            <a:pPr>
              <a:buFont typeface="Courier New" pitchFamily="49" charset="0"/>
              <a:buChar char="o"/>
            </a:pPr>
            <a:r>
              <a:rPr lang="ru-RU" sz="2900" dirty="0"/>
              <a:t>Третье лицо намеренно создало условия, которые привели к убыткам, возникающим в результате действий действующего лица в интересах бенефициара.</a:t>
            </a:r>
            <a:endParaRPr lang="ru-RU" sz="2900" i="1" dirty="0"/>
          </a:p>
          <a:p>
            <a:pPr marL="0" indent="0">
              <a:buNone/>
            </a:pPr>
            <a:r>
              <a:rPr lang="ru-RU" sz="2900" dirty="0"/>
              <a:t>Неосторожность</a:t>
            </a:r>
          </a:p>
          <a:p>
            <a:pPr marL="0" indent="0">
              <a:buNone/>
            </a:pPr>
            <a:r>
              <a:rPr lang="ru-RU" sz="2900" i="1" dirty="0"/>
              <a:t>Пример</a:t>
            </a:r>
            <a:r>
              <a:rPr lang="ru-RU" sz="2900" dirty="0"/>
              <a:t>:</a:t>
            </a:r>
          </a:p>
          <a:p>
            <a:r>
              <a:rPr lang="ru-RU" sz="2900" dirty="0"/>
              <a:t>Действующее лицо не предвидело, что его действия могут привести к убыткам третьего лица, хотя должно было предвидеть</a:t>
            </a:r>
            <a:r>
              <a:rPr lang="ru-RU" sz="2900" dirty="0" smtClean="0"/>
              <a:t>.</a:t>
            </a:r>
          </a:p>
          <a:p>
            <a:r>
              <a:rPr lang="ru-RU" sz="2900" dirty="0"/>
              <a:t>Третье лицо не предвидело, что действия действующего лица могут привести к убыткам, хотя должно было предвидеть.</a:t>
            </a:r>
          </a:p>
        </p:txBody>
      </p:sp>
    </p:spTree>
    <p:extLst>
      <p:ext uri="{BB962C8B-B14F-4D97-AF65-F5344CB8AC3E}">
        <p14:creationId xmlns:p14="http://schemas.microsoft.com/office/powerpoint/2010/main" val="2857004607"/>
      </p:ext>
    </p:extLst>
  </p:cSld>
  <p:clrMapOvr>
    <a:masterClrMapping/>
  </p:clrMapOvr>
</p:sld>
</file>

<file path=ppt/slides/slide3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3200" dirty="0">
                <a:solidFill>
                  <a:srgbClr val="323232"/>
                </a:solidFill>
                <a:effectLst>
                  <a:outerShdw blurRad="38100" dist="38100" dir="2700000" algn="tl">
                    <a:srgbClr val="000000">
                      <a:alpha val="43137"/>
                    </a:srgbClr>
                  </a:outerShdw>
                </a:effectLst>
              </a:rPr>
              <a:t>55.  Действия в чужом интересе без поручения</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indent="0">
              <a:buNone/>
            </a:pPr>
            <a:endParaRPr lang="ru-RU" b="1" dirty="0" smtClean="0"/>
          </a:p>
          <a:p>
            <a:pPr marL="0" indent="0">
              <a:buNone/>
            </a:pPr>
            <a:r>
              <a:rPr lang="ru-RU" b="1" dirty="0" smtClean="0"/>
              <a:t>ГК </a:t>
            </a:r>
            <a:r>
              <a:rPr lang="ru-RU" b="1" dirty="0"/>
              <a:t>РФ Статья 984. Возмещение убытков лицу, действовавшему в чужом </a:t>
            </a:r>
            <a:r>
              <a:rPr lang="ru-RU" b="1" dirty="0" smtClean="0"/>
              <a:t>интересе</a:t>
            </a:r>
          </a:p>
          <a:p>
            <a:pPr marL="0" indent="0">
              <a:buNone/>
            </a:pPr>
            <a:endParaRPr lang="ru-RU" b="1" dirty="0"/>
          </a:p>
          <a:p>
            <a:r>
              <a:rPr lang="ru-RU" dirty="0"/>
              <a:t>Лицо, действующее в чужом интересе, вправе требовать от заинтересованного лица возмещения:</a:t>
            </a:r>
          </a:p>
          <a:p>
            <a:pPr marL="0" indent="0">
              <a:buNone/>
            </a:pPr>
            <a:r>
              <a:rPr lang="ru-RU" dirty="0"/>
              <a:t>- произведенных им расходов;</a:t>
            </a:r>
          </a:p>
          <a:p>
            <a:pPr marL="0" indent="0">
              <a:buNone/>
            </a:pPr>
            <a:r>
              <a:rPr lang="ru-RU" dirty="0"/>
              <a:t>- понесенного им реального ущерба;</a:t>
            </a:r>
          </a:p>
          <a:p>
            <a:pPr marL="0" indent="0">
              <a:buNone/>
            </a:pPr>
            <a:r>
              <a:rPr lang="ru-RU" dirty="0"/>
              <a:t>- иных убытков.</a:t>
            </a:r>
          </a:p>
          <a:p>
            <a:r>
              <a:rPr lang="ru-RU" dirty="0"/>
              <a:t>Указанные требования могут быть заявлены до получения одобрения (неодобрения) заинтересованным лицом соответствующих действий. С момента получения одобрения взыскание указанных сумм производится по правилам, установленным для соответствующего вида договора.</a:t>
            </a:r>
          </a:p>
          <a:p>
            <a:r>
              <a:rPr lang="ru-RU" dirty="0"/>
              <a:t>Право требования не зависит от достижения результатов таких действий. Основанием отказа в возмещении может являться неодобрение заинтересованным лицом таких действий - с момента получения такого неодобрения. До момента получения неодобрения расходы возмещаются заинтересованным лицом в общем порядке.</a:t>
            </a:r>
          </a:p>
          <a:p>
            <a:r>
              <a:rPr lang="ru-RU" dirty="0"/>
              <a:t>Если действия направлены на предотвращение опасности имуществу, то взыскиваемые суммы должны быть менее или равны стоимости такого имущества. Превышение стоимости взысканию не подлежит.</a:t>
            </a:r>
          </a:p>
          <a:p>
            <a:pPr marL="0" indent="0">
              <a:buNone/>
            </a:pPr>
            <a:r>
              <a:rPr lang="ru-RU" dirty="0"/>
              <a:t/>
            </a:r>
            <a:br>
              <a:rPr lang="ru-RU" dirty="0"/>
            </a:br>
            <a:endParaRPr lang="ru-RU" dirty="0"/>
          </a:p>
        </p:txBody>
      </p:sp>
    </p:spTree>
    <p:extLst>
      <p:ext uri="{BB962C8B-B14F-4D97-AF65-F5344CB8AC3E}">
        <p14:creationId xmlns:p14="http://schemas.microsoft.com/office/powerpoint/2010/main" val="4156410244"/>
      </p:ext>
    </p:extLst>
  </p:cSld>
  <p:clrMapOvr>
    <a:masterClrMapping/>
  </p:clrMapOvr>
</p:sld>
</file>

<file path=ppt/slides/slide3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3200" dirty="0">
                <a:solidFill>
                  <a:srgbClr val="323232"/>
                </a:solidFill>
                <a:effectLst>
                  <a:outerShdw blurRad="38100" dist="38100" dir="2700000" algn="tl">
                    <a:srgbClr val="000000">
                      <a:alpha val="43137"/>
                    </a:srgbClr>
                  </a:outerShdw>
                </a:effectLst>
              </a:rPr>
              <a:t>55.  Действия в чужом интересе без поручения</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984</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Спасение от </a:t>
            </a:r>
            <a:r>
              <a:rPr lang="ru-RU" dirty="0" smtClean="0"/>
              <a:t>пожара</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Иванов, проходя мимо дома Петрова, увидел, что из окна валит дым. Иванов, не раздумывая, вошел в дом, чтобы потушить пожар, и спас имущество Петрова. При этом Иванов случайно повредил дорогую картину Петрова, пытаясь вынести ее из горящего дома. Петров отказался возмещать Иванову расходы на тушение пожара и стоимость поврежденной картины, мотивируя это тем, что Иванов не был обязан это делать</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обязал Петрова возместить Иванову расходы на тушение пожара, но отказал в возмещении стоимости поврежденной картины. Суд посчитал, что действия Иванова по тушению пожара были направлены на предотвращение ущерба для Петрова и были совершены безвозмездно. Однако, повреждение картины было случайным и не являлось необходимым для спасения имущества Петрова.</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Оказание помощи в </a:t>
            </a:r>
            <a:r>
              <a:rPr lang="ru-RU" dirty="0" smtClean="0"/>
              <a:t>ДТП</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Сидорова попала в автомобильную аварию. "Компания "Гарант" увидела аварию и оказала Сидоровой неотложную медицинскую помощь, дождавшись прибытия скорой помощи. При оказании помощи, сотрудник "Компании "Гарант" случайно повредил телефон Сидоровой. Сидорова отказалась возмещать "Компании "Гарант" расходы на оказание помощи и стоимость поврежденного телефона, ссылаясь на отсутствие договора</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обязал Сидорову возместить "Компании "Гарант" расходы на оказание помощи, но отказал в возмещении стоимости поврежденного телефона. Суд посчитал, что действия "Компании "Гарант" были направлены на спасение жизни Сидоровой и были совершены безвозмездно. Однако, повреждение телефона было случайным и не являлось необходимым для оказания медицинской помощи.</a:t>
            </a:r>
          </a:p>
        </p:txBody>
      </p:sp>
    </p:spTree>
    <p:extLst>
      <p:ext uri="{BB962C8B-B14F-4D97-AF65-F5344CB8AC3E}">
        <p14:creationId xmlns:p14="http://schemas.microsoft.com/office/powerpoint/2010/main" val="145693112"/>
      </p:ext>
    </p:extLst>
  </p:cSld>
  <p:clrMapOvr>
    <a:masterClrMapping/>
  </p:clrMapOvr>
</p:sld>
</file>

<file path=ppt/slides/slide3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56.  Комиссия</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764704"/>
            <a:ext cx="9144000" cy="6093296"/>
          </a:xfrm>
        </p:spPr>
        <p:txBody>
          <a:bodyPr>
            <a:normAutofit fontScale="85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договора комиссии</a:t>
            </a:r>
            <a:r>
              <a:rPr lang="ru-RU" dirty="0">
                <a:solidFill>
                  <a:prstClr val="black">
                    <a:lumMod val="50000"/>
                    <a:lumOff val="50000"/>
                  </a:prstClr>
                </a:solidFill>
              </a:rPr>
              <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комиссии одна сторона (комиссионер) обязуется по поручению другой стороны (комитента) за вознаграждение совершить одну или несколько сделок от своего имени, но за счет комитента.</a:t>
            </a:r>
          </a:p>
          <a:p>
            <a:pPr marL="0" indent="0">
              <a:buNone/>
            </a:pPr>
            <a:r>
              <a:rPr lang="ru-RU" dirty="0"/>
              <a:t>По сделке, совершенной комиссионером с третьим лицом, приобретает права и становится обязанным комиссионер, хотя бы комитент и был назван в сделке или вступил с третьим лицом в непосредственные отношения по исполнению сделки.</a:t>
            </a:r>
          </a:p>
          <a:p>
            <a:pPr marL="0" indent="0">
              <a:buNone/>
            </a:pPr>
            <a:r>
              <a:rPr lang="ru-RU" dirty="0" smtClean="0"/>
              <a:t>Договор </a:t>
            </a:r>
            <a:r>
              <a:rPr lang="ru-RU" dirty="0"/>
              <a:t>комиссии может быть заключен на определенный срок или без указания срока его действия, с указанием или без указания территории его исполнения, с обязательством комитента не предоставлять третьим лицам право совершать в его интересах и за его счет сделки, совершение которых поручено комиссионеру, или без такого обязательства, с условиями или без условий относительно ассортимента товаров, являющихся предметом комиссии</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Физическое лицо, Юридическое 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endParaRPr lang="ru-RU" dirty="0"/>
          </a:p>
        </p:txBody>
      </p:sp>
    </p:spTree>
    <p:extLst>
      <p:ext uri="{BB962C8B-B14F-4D97-AF65-F5344CB8AC3E}">
        <p14:creationId xmlns:p14="http://schemas.microsoft.com/office/powerpoint/2010/main" val="3767214052"/>
      </p:ext>
    </p:extLst>
  </p:cSld>
  <p:clrMapOvr>
    <a:masterClrMapping/>
  </p:clrMapOvr>
</p:sld>
</file>

<file path=ppt/slides/slide3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56.  Комиссия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47500" lnSpcReduction="20000"/>
          </a:bodyPr>
          <a:lstStyle/>
          <a:p>
            <a:pPr lvl="0"/>
            <a:r>
              <a:rPr lang="ru-RU" sz="3600" dirty="0">
                <a:solidFill>
                  <a:prstClr val="black">
                    <a:lumMod val="50000"/>
                    <a:lumOff val="50000"/>
                  </a:prstClr>
                </a:solidFill>
              </a:rPr>
              <a:t>Объект: </a:t>
            </a:r>
          </a:p>
          <a:p>
            <a:pPr marL="0" indent="0">
              <a:buNone/>
            </a:pPr>
            <a:r>
              <a:rPr lang="ru-RU" sz="2900" dirty="0">
                <a:solidFill>
                  <a:prstClr val="black">
                    <a:lumMod val="50000"/>
                    <a:lumOff val="50000"/>
                  </a:prstClr>
                </a:solidFill>
              </a:rPr>
              <a:t>Объектом является сфера договора </a:t>
            </a:r>
            <a:r>
              <a:rPr lang="ru-RU" sz="2900" dirty="0" smtClean="0">
                <a:solidFill>
                  <a:prstClr val="black">
                    <a:lumMod val="50000"/>
                    <a:lumOff val="50000"/>
                  </a:prstClr>
                </a:solidFill>
              </a:rPr>
              <a:t>комиссии</a:t>
            </a:r>
          </a:p>
          <a:p>
            <a:pPr marL="0" indent="0">
              <a:buNone/>
            </a:pPr>
            <a:endParaRPr lang="ru-RU" sz="1050" dirty="0">
              <a:solidFill>
                <a:prstClr val="black">
                  <a:lumMod val="50000"/>
                  <a:lumOff val="50000"/>
                </a:prstClr>
              </a:solidFill>
            </a:endParaRPr>
          </a:p>
          <a:p>
            <a:pPr lvl="0"/>
            <a:r>
              <a:rPr lang="ru-RU" sz="3400" dirty="0">
                <a:solidFill>
                  <a:prstClr val="black">
                    <a:lumMod val="50000"/>
                    <a:lumOff val="50000"/>
                  </a:prstClr>
                </a:solidFill>
              </a:rPr>
              <a:t>Объективная сторона: </a:t>
            </a:r>
            <a:endParaRPr lang="ru-RU" sz="3400" dirty="0"/>
          </a:p>
          <a:p>
            <a:pPr marL="0" indent="0">
              <a:buNone/>
            </a:pPr>
            <a:r>
              <a:rPr lang="ru-RU" sz="2500" dirty="0"/>
              <a:t>Комитент обязан уплатить комиссионеру вознаграждение, а в случае, когда комиссионер принял на себя ручательство за исполнение сделки третьим лицом (делькредере), также дополнительное вознаграждение в размере и в порядке, установленных в договоре </a:t>
            </a:r>
            <a:r>
              <a:rPr lang="ru-RU" sz="2500" dirty="0" smtClean="0"/>
              <a:t>ко</a:t>
            </a:r>
            <a:r>
              <a:rPr lang="ru-RU" sz="2500" dirty="0"/>
              <a:t>миссии</a:t>
            </a:r>
            <a:r>
              <a:rPr lang="ru-RU" sz="2500" dirty="0" smtClean="0"/>
              <a:t>.</a:t>
            </a:r>
          </a:p>
          <a:p>
            <a:pPr marL="0" indent="0">
              <a:buNone/>
            </a:pPr>
            <a:r>
              <a:rPr lang="ru-RU" sz="2500" dirty="0"/>
              <a:t>Если договор комиссии не был исполнен по причинам, зависящим от комитента, комиссионер сохраняет право на комиссионное вознаграждение, а также на возмещение понесенных расходов. </a:t>
            </a:r>
            <a:endParaRPr lang="ru-RU" sz="2500" dirty="0" smtClean="0"/>
          </a:p>
          <a:p>
            <a:pPr marL="0" indent="0">
              <a:buNone/>
            </a:pPr>
            <a:r>
              <a:rPr lang="ru-RU" sz="2500" dirty="0"/>
              <a:t>Принятое на себя поручение комиссионер обязан исполнить на наиболее выгодных для комитента условиях в соответствии с указаниями комитента, а при отсутствии в договоре комиссии таких указаний - в соответствии с обычаями делового оборота или иными обычно предъявляемыми </a:t>
            </a:r>
            <a:r>
              <a:rPr lang="ru-RU" sz="2500" dirty="0" smtClean="0"/>
              <a:t>требованиями.</a:t>
            </a:r>
            <a:endParaRPr lang="ru-RU" sz="2500" dirty="0"/>
          </a:p>
          <a:p>
            <a:pPr marL="0" indent="0">
              <a:buNone/>
            </a:pPr>
            <a:r>
              <a:rPr lang="ru-RU" sz="2500" dirty="0" smtClean="0"/>
              <a:t>Если </a:t>
            </a:r>
            <a:r>
              <a:rPr lang="ru-RU" sz="2500" dirty="0"/>
              <a:t>иное не предусмотрено договором комиссии, комиссионер вправе в целях исполнения этого договора заключить договор </a:t>
            </a:r>
            <a:r>
              <a:rPr lang="ru-RU" sz="2500" dirty="0" err="1"/>
              <a:t>субкомиссии</a:t>
            </a:r>
            <a:r>
              <a:rPr lang="ru-RU" sz="2500" dirty="0"/>
              <a:t> с другим лицом, оставаясь ответственным за действия </a:t>
            </a:r>
            <a:r>
              <a:rPr lang="ru-RU" sz="2500" dirty="0" err="1"/>
              <a:t>субкомиссионера</a:t>
            </a:r>
            <a:r>
              <a:rPr lang="ru-RU" sz="2500" dirty="0"/>
              <a:t> перед комитентом.</a:t>
            </a:r>
          </a:p>
          <a:p>
            <a:pPr marL="0" indent="0">
              <a:buNone/>
            </a:pPr>
            <a:r>
              <a:rPr lang="ru-RU" sz="2500" dirty="0"/>
              <a:t>По договору </a:t>
            </a:r>
            <a:r>
              <a:rPr lang="ru-RU" sz="2500" dirty="0" err="1"/>
              <a:t>субкомиссии</a:t>
            </a:r>
            <a:r>
              <a:rPr lang="ru-RU" sz="2500" dirty="0"/>
              <a:t> комиссионер приобретает в отношении </a:t>
            </a:r>
            <a:r>
              <a:rPr lang="ru-RU" sz="2500" dirty="0" err="1"/>
              <a:t>субкомиссионера</a:t>
            </a:r>
            <a:r>
              <a:rPr lang="ru-RU" sz="2500" dirty="0"/>
              <a:t> права и обязанности комитента</a:t>
            </a:r>
            <a:r>
              <a:rPr lang="ru-RU" sz="2500" dirty="0" smtClean="0"/>
              <a:t>.</a:t>
            </a:r>
          </a:p>
          <a:p>
            <a:pPr marL="0" indent="0">
              <a:buNone/>
            </a:pPr>
            <a:r>
              <a:rPr lang="ru-RU" sz="2500" dirty="0"/>
              <a:t>По исполнении поручения комиссионер обязан представить комитенту отчет и передать ему все полученное по договору комиссии. Комитент, имеющий возражения по отчету, должен сообщить о них комиссионеру в течение тридцати дней со дня получения отчета, если соглашением сторон не установлен иной срок. В противном случае отчет при отсутствии иного соглашения считается принятым.</a:t>
            </a:r>
          </a:p>
          <a:p>
            <a:pPr marL="0" indent="0">
              <a:buNone/>
            </a:pPr>
            <a:r>
              <a:rPr lang="ru-RU" sz="2500" dirty="0"/>
              <a:t>Договор комиссии прекращается вследствие:</a:t>
            </a:r>
          </a:p>
          <a:p>
            <a:pPr>
              <a:buFont typeface="Courier New" pitchFamily="49" charset="0"/>
              <a:buChar char="o"/>
            </a:pPr>
            <a:r>
              <a:rPr lang="ru-RU" sz="2500" dirty="0"/>
              <a:t>отказа комитента от исполнения договора;</a:t>
            </a:r>
          </a:p>
          <a:p>
            <a:pPr>
              <a:buFont typeface="Courier New" pitchFamily="49" charset="0"/>
              <a:buChar char="o"/>
            </a:pPr>
            <a:r>
              <a:rPr lang="ru-RU" sz="2500" dirty="0"/>
              <a:t>отказа комиссионера от исполнения договора в случаях, предусмотренных </a:t>
            </a:r>
            <a:r>
              <a:rPr lang="ru-RU" sz="2500" dirty="0" smtClean="0"/>
              <a:t>законом</a:t>
            </a:r>
            <a:r>
              <a:rPr lang="ru-RU" sz="2500" dirty="0"/>
              <a:t> или договором;</a:t>
            </a:r>
          </a:p>
          <a:p>
            <a:pPr>
              <a:buFont typeface="Courier New" pitchFamily="49" charset="0"/>
              <a:buChar char="o"/>
            </a:pPr>
            <a:r>
              <a:rPr lang="ru-RU" sz="2500" dirty="0"/>
              <a:t>смерти комиссионера, признания его недееспособным, ограниченно дееспособным или </a:t>
            </a:r>
            <a:r>
              <a:rPr lang="ru-RU" sz="2500" dirty="0" smtClean="0"/>
              <a:t>безвестно отсутствующим;</a:t>
            </a:r>
            <a:endParaRPr lang="ru-RU" sz="2500" dirty="0"/>
          </a:p>
          <a:p>
            <a:pPr>
              <a:buFont typeface="Courier New" pitchFamily="49" charset="0"/>
              <a:buChar char="o"/>
            </a:pPr>
            <a:r>
              <a:rPr lang="ru-RU" sz="2500" dirty="0"/>
              <a:t>признания индивидуального предпринимателя, являющегося комиссионером, несостоятельным (банкротом</a:t>
            </a:r>
            <a:r>
              <a:rPr lang="ru-RU" sz="2500" dirty="0" smtClean="0"/>
              <a:t>).</a:t>
            </a:r>
          </a:p>
          <a:p>
            <a:pPr marL="0" indent="0">
              <a:buNone/>
            </a:pPr>
            <a:r>
              <a:rPr lang="ru-RU" sz="2500" dirty="0"/>
              <a:t>Комиссионер не вправе, если иное не предусмотрено договором комиссии, отказаться от его исполнения, за исключением случая, когда договор заключен без указания срока его действия. В этом случае комиссионер должен уведомить комитента о прекращении договора не позднее чем за тридцать дней, если более продолжительный срок уведомления не предусмотрен договором.</a:t>
            </a:r>
          </a:p>
          <a:p>
            <a:pPr marL="0" indent="0">
              <a:buNone/>
            </a:pPr>
            <a:r>
              <a:rPr lang="ru-RU" sz="2500" dirty="0"/>
              <a:t>Комиссионер обязан принять меры, необходимые для обеспечения сохранности имущества комитента.</a:t>
            </a:r>
            <a:br>
              <a:rPr lang="ru-RU" sz="2500" dirty="0"/>
            </a:br>
            <a:endParaRPr lang="ru-RU" sz="2500" dirty="0" smtClean="0"/>
          </a:p>
          <a:p>
            <a:endParaRPr lang="ru-RU" dirty="0"/>
          </a:p>
        </p:txBody>
      </p:sp>
    </p:spTree>
    <p:extLst>
      <p:ext uri="{BB962C8B-B14F-4D97-AF65-F5344CB8AC3E}">
        <p14:creationId xmlns:p14="http://schemas.microsoft.com/office/powerpoint/2010/main" val="727308226"/>
      </p:ext>
    </p:extLst>
  </p:cSld>
  <p:clrMapOvr>
    <a:masterClrMapping/>
  </p:clrMapOvr>
</p:sld>
</file>

<file path=ppt/slides/slide3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56.  Комиссия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92696"/>
            <a:ext cx="9144000" cy="6165304"/>
          </a:xfrm>
        </p:spPr>
        <p:txBody>
          <a:bodyPr>
            <a:normAutofit fontScale="85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Комиссионер: Лицо, которое совершает юридические действия от своего имени, но за счет комитента. </a:t>
            </a:r>
            <a:endParaRPr lang="ru-RU" dirty="0" smtClean="0"/>
          </a:p>
          <a:p>
            <a:pPr lvl="0">
              <a:buFont typeface="Courier New" pitchFamily="49" charset="0"/>
              <a:buChar char="o"/>
            </a:pPr>
            <a:r>
              <a:rPr lang="ru-RU" dirty="0" smtClean="0"/>
              <a:t>Комитент</a:t>
            </a:r>
            <a:r>
              <a:rPr lang="ru-RU" dirty="0"/>
              <a:t>: Лицо, которое дает поручение комиссионеру. </a:t>
            </a:r>
            <a:br>
              <a:rPr lang="ru-RU" dirty="0"/>
            </a:br>
            <a:r>
              <a:rPr lang="ru-RU" dirty="0"/>
              <a:t> </a:t>
            </a:r>
            <a:endParaRPr lang="ru-RU" dirty="0" smtClean="0"/>
          </a:p>
          <a:p>
            <a:r>
              <a:rPr lang="ru-RU" sz="3600" dirty="0" smtClean="0">
                <a:solidFill>
                  <a:prstClr val="black">
                    <a:lumMod val="50000"/>
                    <a:lumOff val="50000"/>
                  </a:prstClr>
                </a:solidFill>
              </a:rPr>
              <a:t>Субъективная </a:t>
            </a:r>
            <a:r>
              <a:rPr lang="ru-RU" sz="3600" dirty="0">
                <a:solidFill>
                  <a:prstClr val="black">
                    <a:lumMod val="50000"/>
                    <a:lumOff val="50000"/>
                  </a:prstClr>
                </a:solidFill>
              </a:rPr>
              <a:t>сторона:</a:t>
            </a:r>
          </a:p>
          <a:p>
            <a:pPr marL="0" lvl="0" indent="0">
              <a:buNone/>
            </a:pPr>
            <a:r>
              <a:rPr lang="ru-RU" dirty="0"/>
              <a:t>Умысел</a:t>
            </a:r>
          </a:p>
          <a:p>
            <a:pPr lvl="0">
              <a:buFont typeface="Courier New" pitchFamily="49" charset="0"/>
              <a:buChar char="o"/>
            </a:pPr>
            <a:r>
              <a:rPr lang="ru-RU" dirty="0"/>
              <a:t>К</a:t>
            </a:r>
            <a:r>
              <a:rPr lang="ru-RU" dirty="0" smtClean="0"/>
              <a:t>омиссионер </a:t>
            </a:r>
            <a:r>
              <a:rPr lang="ru-RU" dirty="0"/>
              <a:t>действует с целью получения выгоды для себя или с целью нанести вред комитенту, осознавая последствия своих действий. </a:t>
            </a:r>
            <a:endParaRPr lang="ru-RU" dirty="0" smtClean="0"/>
          </a:p>
          <a:p>
            <a:pPr marL="0" lvl="0" indent="0">
              <a:buNone/>
            </a:pPr>
            <a:r>
              <a:rPr lang="ru-RU" i="1" dirty="0" smtClean="0"/>
              <a:t>Пример</a:t>
            </a:r>
            <a:r>
              <a:rPr lang="ru-RU" dirty="0"/>
              <a:t>: Комиссионер заключает договор купли-продажи товара с заниженной ценой, чтобы получить откат от продавца. </a:t>
            </a:r>
            <a:endParaRPr lang="ru-RU" dirty="0" smtClean="0"/>
          </a:p>
          <a:p>
            <a:pPr marL="0" lvl="0" indent="0">
              <a:buNone/>
            </a:pPr>
            <a:endParaRPr lang="ru-RU" dirty="0"/>
          </a:p>
          <a:p>
            <a:pPr marL="0" lvl="0" indent="0">
              <a:buNone/>
            </a:pPr>
            <a:r>
              <a:rPr lang="ru-RU" dirty="0" smtClean="0"/>
              <a:t>Неосторожность</a:t>
            </a:r>
            <a:endParaRPr lang="ru-RU" dirty="0"/>
          </a:p>
          <a:p>
            <a:pPr lvl="0">
              <a:buFont typeface="Courier New" pitchFamily="49" charset="0"/>
              <a:buChar char="o"/>
            </a:pPr>
            <a:r>
              <a:rPr lang="ru-RU" dirty="0"/>
              <a:t>Комиссионер не предвидел возможных негативных последствий своих действий, хотя должен был их предвидеть. </a:t>
            </a:r>
            <a:endParaRPr lang="ru-RU" dirty="0" smtClean="0"/>
          </a:p>
          <a:p>
            <a:pPr marL="0" lvl="0" indent="0">
              <a:buNone/>
            </a:pPr>
            <a:r>
              <a:rPr lang="ru-RU" i="1" dirty="0" smtClean="0"/>
              <a:t>Пример</a:t>
            </a:r>
            <a:r>
              <a:rPr lang="ru-RU" dirty="0"/>
              <a:t>: Комиссионер не проверил качество товара перед заключением договора купли-продажи, в результате чего комитент понес убытки из-за брака.</a:t>
            </a:r>
          </a:p>
        </p:txBody>
      </p:sp>
    </p:spTree>
    <p:extLst>
      <p:ext uri="{BB962C8B-B14F-4D97-AF65-F5344CB8AC3E}">
        <p14:creationId xmlns:p14="http://schemas.microsoft.com/office/powerpoint/2010/main" val="2458951979"/>
      </p:ext>
    </p:extLst>
  </p:cSld>
  <p:clrMapOvr>
    <a:masterClrMapping/>
  </p:clrMapOvr>
</p:sld>
</file>

<file path=ppt/slides/slide3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56.  Комиссия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Неуплата комиссии за оказанные </a:t>
            </a:r>
            <a:r>
              <a:rPr lang="ru-RU" dirty="0" smtClean="0"/>
              <a:t>услуги</a:t>
            </a:r>
          </a:p>
          <a:p>
            <a:pPr marL="0" indent="0">
              <a:buNone/>
            </a:pPr>
            <a:r>
              <a:rPr lang="ru-RU" u="sng" dirty="0" smtClean="0"/>
              <a:t>Суть </a:t>
            </a:r>
            <a:r>
              <a:rPr lang="ru-RU" u="sng" dirty="0"/>
              <a:t>спора: </a:t>
            </a:r>
          </a:p>
          <a:p>
            <a:pPr marL="0" indent="0">
              <a:buNone/>
            </a:pPr>
            <a:r>
              <a:rPr lang="ru-RU" dirty="0" smtClean="0"/>
              <a:t>Компания </a:t>
            </a:r>
            <a:r>
              <a:rPr lang="ru-RU" dirty="0"/>
              <a:t>"А" оказала услуги компании "Б" по поиску и подбору персонала. В договоре было указано комиссионное вознаграждение в размере 10% от заработной платы найденного сотрудника. Компания "Б" отказалась оплачивать комиссию</a:t>
            </a:r>
            <a:r>
              <a:rPr lang="ru-RU" dirty="0" smtClean="0"/>
              <a:t>.</a:t>
            </a:r>
          </a:p>
          <a:p>
            <a:pPr marL="0" indent="0">
              <a:buNone/>
            </a:pPr>
            <a:r>
              <a:rPr lang="ru-RU" u="sng" dirty="0" smtClean="0"/>
              <a:t>Судебные </a:t>
            </a:r>
            <a:r>
              <a:rPr lang="ru-RU" u="sng" dirty="0"/>
              <a:t>решения:</a:t>
            </a:r>
          </a:p>
          <a:p>
            <a:pPr marL="0" indent="0">
              <a:buNone/>
            </a:pPr>
            <a:r>
              <a:rPr lang="ru-RU" dirty="0"/>
              <a:t>Суд обязал компанию "Б" оплатить комиссию компании "А", указав, что компания "Б" получила от услуг компании "А" конкретную выгоду - найденного сотрудника. Суд также отметил, что отсутствие письменного подтверждения о получении услуг не является основанием для отказа от оплаты комиссии, если существует доказательная база о факте оказания услуг</a:t>
            </a:r>
            <a:r>
              <a:rPr lang="ru-RU" dirty="0" smtClean="0"/>
              <a:t>.</a:t>
            </a:r>
          </a:p>
          <a:p>
            <a:pPr marL="0" indent="0">
              <a:buNone/>
            </a:pPr>
            <a:endParaRPr lang="ru-RU" dirty="0"/>
          </a:p>
          <a:p>
            <a:pPr marL="0" indent="0">
              <a:buNone/>
            </a:pPr>
            <a:endParaRPr lang="ru-RU" u="sng" dirty="0"/>
          </a:p>
          <a:p>
            <a:pPr algn="r"/>
            <a:r>
              <a:rPr lang="ru-RU" dirty="0"/>
              <a:t>Несоблюдение условий договора о </a:t>
            </a:r>
            <a:r>
              <a:rPr lang="ru-RU" dirty="0" smtClean="0"/>
              <a:t>комиссии</a:t>
            </a:r>
          </a:p>
          <a:p>
            <a:pPr marL="0" indent="0" algn="r">
              <a:buNone/>
            </a:pPr>
            <a:r>
              <a:rPr lang="ru-RU" u="sng" dirty="0" smtClean="0"/>
              <a:t>Суть </a:t>
            </a:r>
            <a:r>
              <a:rPr lang="ru-RU" u="sng" dirty="0"/>
              <a:t>спора: </a:t>
            </a:r>
            <a:endParaRPr lang="ru-RU" dirty="0"/>
          </a:p>
          <a:p>
            <a:pPr marL="0" indent="0" algn="r">
              <a:buNone/>
            </a:pPr>
            <a:r>
              <a:rPr lang="ru-RU" dirty="0"/>
              <a:t>Компания "Е" заключила с компанией "Ж" договор о комиссии на поиск клиентов. В договоре было указано, что компания "Е" обязана предоставить компании "Ж" информацию о всех клиентах, с которыми она заключила договоры. Компания "Е" не выполнила это условие</a:t>
            </a:r>
            <a:r>
              <a:rPr lang="ru-RU" dirty="0" smtClean="0"/>
              <a:t>.</a:t>
            </a:r>
          </a:p>
          <a:p>
            <a:pPr marL="0" indent="0" algn="r">
              <a:buNone/>
            </a:pPr>
            <a:r>
              <a:rPr lang="ru-RU" u="sng" dirty="0" smtClean="0"/>
              <a:t>Судебные </a:t>
            </a:r>
            <a:r>
              <a:rPr lang="ru-RU" u="sng" dirty="0"/>
              <a:t>решения: </a:t>
            </a:r>
          </a:p>
          <a:p>
            <a:pPr marL="0" indent="0" algn="r">
              <a:buNone/>
            </a:pPr>
            <a:r>
              <a:rPr lang="ru-RU" dirty="0"/>
              <a:t>Суд отказал в претензиях компании "Е" на выплату комиссии, указав, что она не выполнила условия договора и не предоставила компании "Ж" необходимую информацию.</a:t>
            </a:r>
          </a:p>
        </p:txBody>
      </p:sp>
    </p:spTree>
    <p:extLst>
      <p:ext uri="{BB962C8B-B14F-4D97-AF65-F5344CB8AC3E}">
        <p14:creationId xmlns:p14="http://schemas.microsoft.com/office/powerpoint/2010/main" val="3060449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600200"/>
          </a:xfrm>
        </p:spPr>
        <p:txBody>
          <a:bodyPr/>
          <a:lstStyle/>
          <a:p>
            <a:r>
              <a:rPr lang="ru-RU" sz="4000" dirty="0">
                <a:effectLst>
                  <a:outerShdw blurRad="38100" dist="38100" dir="2700000" algn="tl">
                    <a:srgbClr val="000000">
                      <a:alpha val="43137"/>
                    </a:srgbClr>
                  </a:outerShdw>
                </a:effectLst>
              </a:rPr>
              <a:t>7. Ценные бумаги</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79512" y="1196752"/>
            <a:ext cx="8698516" cy="5156345"/>
          </a:xfrm>
        </p:spPr>
        <p:txBody>
          <a:bodyPr>
            <a:normAutofit fontScale="92500" lnSpcReduction="10000"/>
          </a:bodyPr>
          <a:lstStyle/>
          <a:p>
            <a:r>
              <a:rPr lang="ru-RU" sz="2000" dirty="0"/>
              <a:t>Объект</a:t>
            </a:r>
            <a:r>
              <a:rPr lang="ru-RU" sz="2000" dirty="0" smtClean="0"/>
              <a:t>:</a:t>
            </a:r>
            <a:r>
              <a:rPr lang="ru-RU" sz="2000" dirty="0"/>
              <a:t> </a:t>
            </a:r>
            <a:r>
              <a:rPr lang="ru-RU" sz="2000" dirty="0" smtClean="0"/>
              <a:t>сфера </a:t>
            </a:r>
            <a:r>
              <a:rPr lang="ru-RU" sz="2000" dirty="0"/>
              <a:t>ценных бумаг</a:t>
            </a:r>
            <a:r>
              <a:rPr lang="ru-RU" sz="2000" dirty="0" smtClean="0"/>
              <a:t>.</a:t>
            </a:r>
          </a:p>
          <a:p>
            <a:endParaRPr lang="ru-RU" sz="2000" dirty="0"/>
          </a:p>
          <a:p>
            <a:r>
              <a:rPr lang="ru-RU" sz="2000" dirty="0"/>
              <a:t>Объективная сторона: Ценными бумагами являются документы, соответствующие установленным законом требованиям и удостоверяющие обязательственные и иные права, осуществление или передача которых возможны только при предъявлении таких документов (документарные ценные бумаги).</a:t>
            </a:r>
          </a:p>
          <a:p>
            <a:endParaRPr lang="ru-RU" sz="2000" dirty="0"/>
          </a:p>
          <a:p>
            <a:r>
              <a:rPr lang="ru-RU" sz="2000" dirty="0"/>
              <a:t>Субъект: </a:t>
            </a:r>
            <a:r>
              <a:rPr lang="ru-RU" sz="2000" dirty="0" smtClean="0"/>
              <a:t>Эмитент, Инвестор, Профессиональные участники рынка ценных бумаг, </a:t>
            </a:r>
            <a:r>
              <a:rPr lang="ru-RU" sz="2000" dirty="0"/>
              <a:t>которые могут быть брокерами, дилерами и т.д</a:t>
            </a:r>
            <a:r>
              <a:rPr lang="ru-RU" sz="2000" dirty="0" smtClean="0"/>
              <a:t>., </a:t>
            </a:r>
            <a:r>
              <a:rPr lang="ru-RU" sz="2000" dirty="0"/>
              <a:t>Регулирующие </a:t>
            </a:r>
            <a:r>
              <a:rPr lang="ru-RU" sz="2000" dirty="0" smtClean="0"/>
              <a:t>органы.</a:t>
            </a:r>
            <a:endParaRPr lang="ru-RU" sz="2000" dirty="0"/>
          </a:p>
          <a:p>
            <a:endParaRPr lang="ru-RU" sz="2000" dirty="0"/>
          </a:p>
          <a:p>
            <a:r>
              <a:rPr lang="ru-RU" sz="2000" dirty="0"/>
              <a:t>Субъективная сторона: </a:t>
            </a:r>
            <a:r>
              <a:rPr lang="ru-RU" sz="2000" dirty="0" smtClean="0"/>
              <a:t>прямой умысел.</a:t>
            </a:r>
          </a:p>
          <a:p>
            <a:endParaRPr lang="ru-RU" sz="2000" dirty="0"/>
          </a:p>
          <a:p>
            <a:r>
              <a:rPr lang="ru-RU" sz="2000" dirty="0" smtClean="0"/>
              <a:t>Предмет: </a:t>
            </a:r>
            <a:r>
              <a:rPr lang="ru-RU" sz="2000" dirty="0"/>
              <a:t>акция, вексель, закладная, инвестиционный пай паевого инвестиционного фонда, коносамент, облигация, чек и иные ценные </a:t>
            </a:r>
            <a:r>
              <a:rPr lang="ru-RU" sz="2000" dirty="0" smtClean="0"/>
              <a:t>бумаги.</a:t>
            </a:r>
            <a:endParaRPr lang="ru-RU" sz="2000" dirty="0"/>
          </a:p>
          <a:p>
            <a:pPr marL="0" indent="0" algn="ctr">
              <a:buNone/>
            </a:pPr>
            <a:endParaRPr lang="ru-RU" sz="2000" dirty="0" smtClean="0"/>
          </a:p>
        </p:txBody>
      </p:sp>
    </p:spTree>
    <p:extLst>
      <p:ext uri="{BB962C8B-B14F-4D97-AF65-F5344CB8AC3E}">
        <p14:creationId xmlns:p14="http://schemas.microsoft.com/office/powerpoint/2010/main" val="1653883579"/>
      </p:ext>
    </p:extLst>
  </p:cSld>
  <p:clrMapOvr>
    <a:masterClrMapping/>
  </p:clrMapOvr>
</p:sld>
</file>

<file path=ppt/slides/slide3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56.  Комиссия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47500" lnSpcReduction="20000"/>
          </a:bodyPr>
          <a:lstStyle/>
          <a:p>
            <a:pPr marL="0" indent="0">
              <a:buNone/>
            </a:pPr>
            <a:r>
              <a:rPr lang="ru-RU" sz="2900" b="1" dirty="0"/>
              <a:t>ГК РФ Статья 998. Ответственность комиссионера за утрату, недостачу или повреждение имущества </a:t>
            </a:r>
            <a:r>
              <a:rPr lang="ru-RU" sz="2900" b="1" dirty="0" smtClean="0"/>
              <a:t>комитента</a:t>
            </a:r>
          </a:p>
          <a:p>
            <a:r>
              <a:rPr lang="ru-RU" sz="1400" dirty="0" smtClean="0"/>
              <a:t> </a:t>
            </a:r>
            <a:r>
              <a:rPr lang="ru-RU" dirty="0"/>
              <a:t>Объект: Сфера </a:t>
            </a:r>
            <a:r>
              <a:rPr lang="ru-RU" dirty="0" smtClean="0"/>
              <a:t>ответственности </a:t>
            </a:r>
            <a:r>
              <a:rPr lang="ru-RU" dirty="0"/>
              <a:t>комиссионера за утрату, недостачу или повреждение имущества комитента</a:t>
            </a:r>
          </a:p>
          <a:p>
            <a:r>
              <a:rPr lang="ru-RU" dirty="0" smtClean="0"/>
              <a:t>Объективная </a:t>
            </a:r>
            <a:r>
              <a:rPr lang="ru-RU" dirty="0"/>
              <a:t>сторона: </a:t>
            </a:r>
          </a:p>
          <a:p>
            <a:pPr marL="0" indent="0">
              <a:buNone/>
            </a:pPr>
            <a:r>
              <a:rPr lang="ru-RU" dirty="0"/>
              <a:t>Комиссионер отвечает перед комитентом за утрату, недостачу или повреждение находящегося у него имущества комитента.</a:t>
            </a:r>
          </a:p>
          <a:p>
            <a:pPr marL="0" indent="0">
              <a:buNone/>
            </a:pPr>
            <a:r>
              <a:rPr lang="ru-RU" dirty="0" smtClean="0"/>
              <a:t>Если </a:t>
            </a:r>
            <a:r>
              <a:rPr lang="ru-RU" dirty="0"/>
              <a:t>при приеме комиссионером имущества, присланного комитентом либо поступившего к комиссионеру для комитента, в этом имуществе окажутся повреждения или недостача, которые могут быть замечены при наружном осмотре, а также в случае причинения кем-либо ущерба имуществу комитента, находящемуся у комиссионера, комиссионер обязан принять меры по охране прав комитента, собрать необходимые доказательства и обо всем без промедления сообщить комитенту.</a:t>
            </a:r>
          </a:p>
          <a:p>
            <a:pPr marL="0" indent="0">
              <a:buNone/>
            </a:pPr>
            <a:r>
              <a:rPr lang="ru-RU" dirty="0" smtClean="0"/>
              <a:t>Комиссионер</a:t>
            </a:r>
            <a:r>
              <a:rPr lang="ru-RU" dirty="0"/>
              <a:t>, не застраховавший находящееся у него имущество комитента, отвечает за это лишь в случаях, когда комитент предписал ему застраховать имущество за счет комитента либо страхование этого имущества комиссионером предусмотрено договором комиссии или обычаями делового оборота</a:t>
            </a:r>
            <a:r>
              <a:rPr lang="ru-RU" dirty="0" smtClean="0"/>
              <a:t>.</a:t>
            </a:r>
          </a:p>
          <a:p>
            <a:r>
              <a:rPr lang="ru-RU" dirty="0" smtClean="0"/>
              <a:t>Субъект</a:t>
            </a:r>
            <a:r>
              <a:rPr lang="ru-RU" dirty="0"/>
              <a:t>: </a:t>
            </a:r>
          </a:p>
          <a:p>
            <a:pPr lvl="0">
              <a:buFont typeface="Courier New" pitchFamily="49" charset="0"/>
              <a:buChar char="o"/>
            </a:pPr>
            <a:r>
              <a:rPr lang="ru-RU" dirty="0"/>
              <a:t>Комиссионер: Лицо, которое по поручению комитента совершает определенные действия с имуществом комитента (например, продает, покупает, хранит). </a:t>
            </a:r>
            <a:endParaRPr lang="ru-RU" dirty="0" smtClean="0"/>
          </a:p>
          <a:p>
            <a:pPr lvl="0">
              <a:buFont typeface="Courier New" pitchFamily="49" charset="0"/>
              <a:buChar char="o"/>
            </a:pPr>
            <a:r>
              <a:rPr lang="ru-RU" dirty="0" smtClean="0"/>
              <a:t>Комитент</a:t>
            </a:r>
            <a:r>
              <a:rPr lang="ru-RU" dirty="0"/>
              <a:t>: Лицо, которое поручает комиссионеру совершать определенные действия с имуществом</a:t>
            </a:r>
            <a:r>
              <a:rPr lang="ru-RU" dirty="0" smtClean="0"/>
              <a:t>.</a:t>
            </a:r>
          </a:p>
          <a:p>
            <a:r>
              <a:rPr lang="ru-RU" dirty="0" smtClean="0"/>
              <a:t>Субъективная </a:t>
            </a:r>
            <a:r>
              <a:rPr lang="ru-RU" dirty="0"/>
              <a:t>сторона:</a:t>
            </a:r>
          </a:p>
          <a:p>
            <a:pPr marL="0" indent="0">
              <a:buNone/>
            </a:pPr>
            <a:r>
              <a:rPr lang="ru-RU" dirty="0"/>
              <a:t>Умысел</a:t>
            </a:r>
          </a:p>
          <a:p>
            <a:pPr>
              <a:buFont typeface="Courier New" pitchFamily="49" charset="0"/>
              <a:buChar char="o"/>
            </a:pPr>
            <a:r>
              <a:rPr lang="ru-RU" dirty="0"/>
              <a:t>Намеренное повреждение или уничтожение имущества: Комиссионер умышленно повреждает или уничтожает имущество комитента с целью личной выгоды или из мести. </a:t>
            </a:r>
            <a:endParaRPr lang="ru-RU" dirty="0" smtClean="0"/>
          </a:p>
          <a:p>
            <a:pPr>
              <a:buFont typeface="Courier New" pitchFamily="49" charset="0"/>
              <a:buChar char="o"/>
            </a:pPr>
            <a:r>
              <a:rPr lang="ru-RU" dirty="0" smtClean="0"/>
              <a:t>Присвоение </a:t>
            </a:r>
            <a:r>
              <a:rPr lang="ru-RU" dirty="0"/>
              <a:t>имущества: Комиссионер присваивает имущество комитента себе, не имея на это права. </a:t>
            </a:r>
            <a:endParaRPr lang="ru-RU" dirty="0" smtClean="0"/>
          </a:p>
          <a:p>
            <a:pPr>
              <a:buFont typeface="Courier New" pitchFamily="49" charset="0"/>
              <a:buChar char="o"/>
            </a:pPr>
            <a:r>
              <a:rPr lang="ru-RU" dirty="0" smtClean="0"/>
              <a:t>Мошеннические </a:t>
            </a:r>
            <a:r>
              <a:rPr lang="ru-RU" dirty="0"/>
              <a:t>действия: Комиссионер обманным путем завладевает имуществом комитента или его частью</a:t>
            </a:r>
            <a:r>
              <a:rPr lang="ru-RU" dirty="0" smtClean="0"/>
              <a:t>.</a:t>
            </a:r>
          </a:p>
          <a:p>
            <a:pPr marL="0" indent="0">
              <a:buNone/>
            </a:pPr>
            <a:r>
              <a:rPr lang="ru-RU" dirty="0" smtClean="0"/>
              <a:t>Неосторожность</a:t>
            </a:r>
            <a:endParaRPr lang="ru-RU" dirty="0"/>
          </a:p>
          <a:p>
            <a:pPr>
              <a:buFont typeface="Courier New" pitchFamily="49" charset="0"/>
              <a:buChar char="o"/>
            </a:pPr>
            <a:r>
              <a:rPr lang="ru-RU" dirty="0"/>
              <a:t>Небрежное хранение: Комиссионер небрежно хранит имущество комитента, что приводит к его утрате, недостаче или повреждению. </a:t>
            </a:r>
            <a:endParaRPr lang="ru-RU" dirty="0" smtClean="0"/>
          </a:p>
          <a:p>
            <a:pPr>
              <a:buFont typeface="Courier New" pitchFamily="49" charset="0"/>
              <a:buChar char="o"/>
            </a:pPr>
            <a:r>
              <a:rPr lang="ru-RU" dirty="0" smtClean="0"/>
              <a:t>Нарушение </a:t>
            </a:r>
            <a:r>
              <a:rPr lang="ru-RU" dirty="0"/>
              <a:t>условий договора: Комиссионер нарушает условия договора, что приводит к утрате, недостаче или повреждению имущества. </a:t>
            </a:r>
            <a:endParaRPr lang="ru-RU" dirty="0" smtClean="0"/>
          </a:p>
          <a:p>
            <a:pPr>
              <a:buFont typeface="Courier New" pitchFamily="49" charset="0"/>
              <a:buChar char="o"/>
            </a:pPr>
            <a:r>
              <a:rPr lang="ru-RU" dirty="0" smtClean="0"/>
              <a:t>Несоблюдение </a:t>
            </a:r>
            <a:r>
              <a:rPr lang="ru-RU" dirty="0"/>
              <a:t>мер предосторожности: Комиссионер не принимает необходимых мер предосторожности для сохранения имущества комитента, что приводит к его утрате, недостаче или повреждению.</a:t>
            </a:r>
          </a:p>
        </p:txBody>
      </p:sp>
    </p:spTree>
    <p:extLst>
      <p:ext uri="{BB962C8B-B14F-4D97-AF65-F5344CB8AC3E}">
        <p14:creationId xmlns:p14="http://schemas.microsoft.com/office/powerpoint/2010/main" val="2649959853"/>
      </p:ext>
    </p:extLst>
  </p:cSld>
  <p:clrMapOvr>
    <a:masterClrMapping/>
  </p:clrMapOvr>
</p:sld>
</file>

<file path=ppt/slides/slide3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56.  Комиссия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480720"/>
          </a:xfrm>
        </p:spPr>
        <p:txBody>
          <a:bodyPr>
            <a:normAutofit fontScale="40000" lnSpcReduction="20000"/>
          </a:bodyPr>
          <a:lstStyle/>
          <a:p>
            <a:pPr marL="0" indent="0">
              <a:buNone/>
            </a:pPr>
            <a:r>
              <a:rPr lang="ru-RU" sz="3500" b="1" dirty="0"/>
              <a:t>ГК РФ Статья 998. Ответственность комиссионера за утрату, недостачу или повреждение имущества </a:t>
            </a:r>
            <a:r>
              <a:rPr lang="ru-RU" sz="3500" b="1" dirty="0" smtClean="0"/>
              <a:t>комитента</a:t>
            </a:r>
          </a:p>
          <a:p>
            <a:r>
              <a:rPr lang="ru-RU" sz="3000" dirty="0"/>
              <a:t>В п. 1 комментируемой статьи на комиссионера возлагается ответственность за утрату, недостачу или повреждение имущества, переданного ему комитентом. Можно сказать, что п. 1 комментируемой статьи предполагает несение комиссионером так называемого риска случайной гибели или случайного повреждения имущества. Поскольку при заключении договора комиссии комитент вверяет комиссионеру имущество во владение, то возложение на комиссионера ответственности за его утрату, недостачу или повреждение является обоснованным.</a:t>
            </a:r>
          </a:p>
          <a:p>
            <a:r>
              <a:rPr lang="ru-RU" sz="3000" dirty="0"/>
              <a:t>С другой стороны, п. 1 комментируемой статьи не регламентирует вопроса о том, в какой форме комиссионер несет ответственность за утрату, недостачу или повреждение имущества, у него находящегося. Полагаем, что исходя из общих положений ст. 15 ГК РФ, комиссионер обязан возместить комитенту причиненные убытки.</a:t>
            </a:r>
          </a:p>
          <a:p>
            <a:r>
              <a:rPr lang="ru-RU" sz="3000" dirty="0" smtClean="0"/>
              <a:t>На </a:t>
            </a:r>
            <a:r>
              <a:rPr lang="ru-RU" sz="3000" dirty="0"/>
              <a:t>комиссионера возлагается обязанность принять меры по охране имущественных прав комитента при наличии повреждения или недостачи в отношении имущества, которое (которому):</a:t>
            </a:r>
          </a:p>
          <a:p>
            <a:pPr marL="0" indent="0">
              <a:buNone/>
            </a:pPr>
            <a:r>
              <a:rPr lang="ru-RU" sz="2800" dirty="0"/>
              <a:t>- прислано комитентом для комиссионера. Посылка, в том числе имущества, исходя из п. 2 Правил оказания услуг почтовой связи, утв. Постановлением Правительства РФ от 15.04.2005 N 221, это почтовое отправление, размеры, вес и способ упаковки которого определены данными Правилами, с вложением, не запрещенным к пересылке законодательством Российской Федерации. Таким образом, посылка имущества всегда предполагает использование средств почтовой связи. Поэтому возникает вопрос об ответственности комиссионера за повреждение или недостачу в случае, если имущество было непосредственно передано комиссионеру комитентом, а не прислано при помощи почтовой связи. Полагаем, что в этом случае у комиссионера также возникает ответственность перед комитентом, поэтому более правильным было бы при определении ответственности комиссионера указать на переданное имущество, а не на присланное;</a:t>
            </a:r>
          </a:p>
          <a:p>
            <a:pPr marL="0" indent="0">
              <a:buNone/>
            </a:pPr>
            <a:r>
              <a:rPr lang="ru-RU" sz="2800" dirty="0"/>
              <a:t>- поступило комиссионеру для комитента в соответствии со сделкой (сделками), то есть когда имущество явилось предметом сделки (сделок) в соответствии с договором комиссии;</a:t>
            </a:r>
          </a:p>
          <a:p>
            <a:pPr marL="0" indent="0">
              <a:buNone/>
            </a:pPr>
            <a:r>
              <a:rPr lang="ru-RU" sz="2800" dirty="0"/>
              <a:t>- причинен кем-либо ущерб, то есть имущество умышлено или неосторожно было кем-либо повреждено.</a:t>
            </a:r>
          </a:p>
          <a:p>
            <a:r>
              <a:rPr lang="ru-RU" sz="3000" dirty="0"/>
              <a:t>В первых двух вышеуказанных случаях на комиссионера возлагается обязанность по принятию мер лишь при условии, что эти повреждения или недостача могут быть замечены при наружном осмотре. В данном случае не представляется ясной причина, по которой федеральный законодатель указан именно диспозитивную норму о возможном обнаружении таких недостатков или повреждений, а не императивную о том, что такие недостатки и повреждения в целом были обнаружены. Так как с этой точки зрения возникает вопрос, каким образом комиссионер примет меры по охране имущества, если недостатки или повреждения только лишь могут быть замечены, но при этом, собственно, замечены не были.</a:t>
            </a:r>
          </a:p>
          <a:p>
            <a:r>
              <a:rPr lang="ru-RU" sz="2800" dirty="0"/>
              <a:t>Также в п. 2 комментируемой статьи не раскрывается содержание мер по охране имущества. В это же время считаем, что такими мерами могут быть помещение имущества в определенное место, в котором будет ему обеспечена сохранность до его передачи комитенту, или передача имущества ответственному лицу на хранение.</a:t>
            </a:r>
          </a:p>
          <a:p>
            <a:r>
              <a:rPr lang="ru-RU" sz="3000" dirty="0"/>
              <a:t>По общему правилу комиссионер не обязан страховать переданное или полученное им имущество. Однако в договоре комиссии или отдельным документом комитент вправе дать комиссионеру поручение застраховать имущество.</a:t>
            </a:r>
          </a:p>
          <a:p>
            <a:endParaRPr lang="ru-RU" b="1" dirty="0"/>
          </a:p>
          <a:p>
            <a:pPr marL="0" indent="0">
              <a:buNone/>
            </a:pPr>
            <a:r>
              <a:rPr lang="ru-RU" dirty="0"/>
              <a:t/>
            </a:r>
            <a:br>
              <a:rPr lang="ru-RU" dirty="0"/>
            </a:br>
            <a:endParaRPr lang="ru-RU" dirty="0"/>
          </a:p>
        </p:txBody>
      </p:sp>
    </p:spTree>
    <p:extLst>
      <p:ext uri="{BB962C8B-B14F-4D97-AF65-F5344CB8AC3E}">
        <p14:creationId xmlns:p14="http://schemas.microsoft.com/office/powerpoint/2010/main" val="2621049474"/>
      </p:ext>
    </p:extLst>
  </p:cSld>
  <p:clrMapOvr>
    <a:masterClrMapping/>
  </p:clrMapOvr>
</p:sld>
</file>

<file path=ppt/slides/slide3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56.  Комиссия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998</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Утрата имущества в результате небрежности </a:t>
            </a:r>
            <a:r>
              <a:rPr lang="ru-RU" dirty="0" smtClean="0"/>
              <a:t>комиссионера</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Комиссионер, занимающийся хранением драгоценностей, не обеспечил надлежащие условия хранения и не установил систему видеонаблюдения. В результате кражи из хранилища комиссионер потерял драгоценности комитента</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обязал комиссионера возместить ущерб комитенту в полном объеме, указав, что комиссионер не выполнил обязанности по обеспечению безопасности имущества комитента.</a:t>
            </a: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Повреждение имущества в результате нарушения условий </a:t>
            </a:r>
            <a:r>
              <a:rPr lang="ru-RU" dirty="0" smtClean="0"/>
              <a:t>договора</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Комиссионер поручил перевозку ценного оборудования третьей стороне без согласования с комитентом и без проверки надежности перевозчика. В результате неправильной перевозки оборудование было повреждено</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обязал комиссионера возместить ущерб комитенту, указав, что комиссионер нарушил условия договора, не согласовав перевозку с комитентом и не проверив надежность перевозчика.</a:t>
            </a:r>
          </a:p>
        </p:txBody>
      </p:sp>
    </p:spTree>
    <p:extLst>
      <p:ext uri="{BB962C8B-B14F-4D97-AF65-F5344CB8AC3E}">
        <p14:creationId xmlns:p14="http://schemas.microsoft.com/office/powerpoint/2010/main" val="144305545"/>
      </p:ext>
    </p:extLst>
  </p:cSld>
  <p:clrMapOvr>
    <a:masterClrMapping/>
  </p:clrMapOvr>
</p:sld>
</file>

<file path=ppt/slides/slide3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effectLst>
                  <a:outerShdw blurRad="38100" dist="38100" dir="2700000" algn="tl">
                    <a:srgbClr val="000000">
                      <a:alpha val="43137"/>
                    </a:srgbClr>
                  </a:outerShdw>
                </a:effectLst>
              </a:rPr>
              <a:t>57.  Агентирование</a:t>
            </a:r>
          </a:p>
        </p:txBody>
      </p:sp>
      <p:sp>
        <p:nvSpPr>
          <p:cNvPr id="3" name="Объект 2"/>
          <p:cNvSpPr>
            <a:spLocks noGrp="1"/>
          </p:cNvSpPr>
          <p:nvPr>
            <p:ph idx="1"/>
          </p:nvPr>
        </p:nvSpPr>
        <p:spPr>
          <a:xfrm>
            <a:off x="0" y="764704"/>
            <a:ext cx="9144000" cy="6093296"/>
          </a:xfrm>
        </p:spPr>
        <p:txBody>
          <a:bodyPr>
            <a:normAutofit fontScale="85000" lnSpcReduction="20000"/>
          </a:bodyPr>
          <a:lstStyle/>
          <a:p>
            <a:pPr lvl="0"/>
            <a:r>
              <a:rPr lang="ru-RU" dirty="0">
                <a:solidFill>
                  <a:prstClr val="black">
                    <a:lumMod val="50000"/>
                    <a:lumOff val="50000"/>
                  </a:prstClr>
                </a:solidFill>
              </a:rPr>
              <a:t>Объект: сфера </a:t>
            </a:r>
            <a:r>
              <a:rPr lang="ru-RU" dirty="0" smtClean="0"/>
              <a:t>агентского договора</a:t>
            </a:r>
            <a:r>
              <a:rPr lang="ru-RU" dirty="0">
                <a:solidFill>
                  <a:prstClr val="black">
                    <a:lumMod val="50000"/>
                    <a:lumOff val="50000"/>
                  </a:prstClr>
                </a:solidFill>
              </a:rPr>
              <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агентскому договору одна сторона (агент) обязуется за вознаграждение совершать по поручению другой стороны (принципала) юридические и иные действия от своего имени, но за счет принципала либо от имени и за счет принципала</a:t>
            </a:r>
            <a:r>
              <a:rPr lang="ru-RU" dirty="0" smtClean="0"/>
              <a:t>.</a:t>
            </a:r>
          </a:p>
          <a:p>
            <a:pPr marL="0" indent="0">
              <a:buNone/>
            </a:pPr>
            <a:r>
              <a:rPr lang="ru-RU" dirty="0"/>
              <a:t>По сделке, совершенной агентом с третьим лицом от своего имени и за счет принципала, приобретает права и становится обязанным агент, хотя бы принципал и был назван в сделке или вступил с третьим лицом в непосредственные отношения по исполнению сделки</a:t>
            </a:r>
            <a:r>
              <a:rPr lang="ru-RU" dirty="0" smtClean="0"/>
              <a:t>.</a:t>
            </a:r>
          </a:p>
          <a:p>
            <a:pPr marL="0" indent="0">
              <a:buNone/>
            </a:pPr>
            <a:r>
              <a:rPr lang="ru-RU" dirty="0"/>
              <a:t>По сделке, совершенной агентом с третьим лицом от имени и за счет принципала, права и обязанности возникают непосредственно у принципала</a:t>
            </a:r>
            <a:r>
              <a:rPr lang="ru-RU" dirty="0" smtClean="0"/>
              <a:t>.</a:t>
            </a:r>
          </a:p>
          <a:p>
            <a:pPr marL="0" indent="0">
              <a:buNone/>
            </a:pPr>
            <a:r>
              <a:rPr lang="ru-RU" dirty="0"/>
              <a:t>Агентский договор может быть заключен на определенный срок или без указания срока его действия.</a:t>
            </a:r>
            <a:endParaRPr lang="ru-RU" dirty="0">
              <a:solidFill>
                <a:prstClr val="black">
                  <a:lumMod val="50000"/>
                  <a:lumOff val="50000"/>
                </a:prstClr>
              </a:solidFill>
            </a:endParaRP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Физическое лицо, Юридическое 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endParaRPr lang="ru-RU" dirty="0"/>
          </a:p>
        </p:txBody>
      </p:sp>
    </p:spTree>
    <p:extLst>
      <p:ext uri="{BB962C8B-B14F-4D97-AF65-F5344CB8AC3E}">
        <p14:creationId xmlns:p14="http://schemas.microsoft.com/office/powerpoint/2010/main" val="4278524750"/>
      </p:ext>
    </p:extLst>
  </p:cSld>
  <p:clrMapOvr>
    <a:masterClrMapping/>
  </p:clrMapOvr>
</p:sld>
</file>

<file path=ppt/slides/slide3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57.  Агентирование</a:t>
            </a:r>
            <a:endParaRPr lang="ru-RU" dirty="0"/>
          </a:p>
        </p:txBody>
      </p:sp>
      <p:sp>
        <p:nvSpPr>
          <p:cNvPr id="3" name="Объект 2"/>
          <p:cNvSpPr>
            <a:spLocks noGrp="1"/>
          </p:cNvSpPr>
          <p:nvPr>
            <p:ph idx="1"/>
          </p:nvPr>
        </p:nvSpPr>
        <p:spPr>
          <a:xfrm>
            <a:off x="0" y="620688"/>
            <a:ext cx="9144000" cy="6237312"/>
          </a:xfrm>
        </p:spPr>
        <p:txBody>
          <a:bodyPr>
            <a:normAutofit fontScale="55000" lnSpcReduction="20000"/>
          </a:bodyPr>
          <a:lstStyle/>
          <a:p>
            <a:pPr lvl="0"/>
            <a:r>
              <a:rPr lang="ru-RU" sz="3300" dirty="0">
                <a:solidFill>
                  <a:prstClr val="black">
                    <a:lumMod val="50000"/>
                    <a:lumOff val="50000"/>
                  </a:prstClr>
                </a:solidFill>
              </a:rPr>
              <a:t>Объект</a:t>
            </a:r>
            <a:r>
              <a:rPr lang="ru-RU" sz="2900" dirty="0">
                <a:solidFill>
                  <a:prstClr val="black">
                    <a:lumMod val="50000"/>
                    <a:lumOff val="50000"/>
                  </a:prstClr>
                </a:solidFill>
              </a:rPr>
              <a:t>: </a:t>
            </a:r>
          </a:p>
          <a:p>
            <a:pPr marL="0" indent="0">
              <a:buNone/>
            </a:pPr>
            <a:r>
              <a:rPr lang="ru-RU" sz="2500" dirty="0">
                <a:solidFill>
                  <a:prstClr val="black">
                    <a:lumMod val="50000"/>
                    <a:lumOff val="50000"/>
                  </a:prstClr>
                </a:solidFill>
              </a:rPr>
              <a:t>Объектом является сфера </a:t>
            </a:r>
            <a:r>
              <a:rPr lang="ru-RU" sz="2500" dirty="0" smtClean="0"/>
              <a:t>агентского договора</a:t>
            </a:r>
          </a:p>
          <a:p>
            <a:pPr marL="0" indent="0">
              <a:buNone/>
            </a:pPr>
            <a:endParaRPr lang="ru-RU" sz="900" dirty="0">
              <a:solidFill>
                <a:prstClr val="black">
                  <a:lumMod val="50000"/>
                  <a:lumOff val="50000"/>
                </a:prstClr>
              </a:solidFill>
            </a:endParaRPr>
          </a:p>
          <a:p>
            <a:pPr lvl="0"/>
            <a:r>
              <a:rPr lang="ru-RU" sz="3300" dirty="0">
                <a:solidFill>
                  <a:prstClr val="black">
                    <a:lumMod val="50000"/>
                    <a:lumOff val="50000"/>
                  </a:prstClr>
                </a:solidFill>
              </a:rPr>
              <a:t>Объективная сторона: </a:t>
            </a:r>
            <a:endParaRPr lang="ru-RU" sz="3300" dirty="0"/>
          </a:p>
          <a:p>
            <a:pPr marL="0" indent="0">
              <a:buNone/>
            </a:pPr>
            <a:r>
              <a:rPr lang="ru-RU" sz="2500" dirty="0"/>
              <a:t>Принципал обязан уплатить агенту вознаграждение в размере и в порядке, установленных в агентском договоре</a:t>
            </a:r>
            <a:r>
              <a:rPr lang="ru-RU" sz="2500" dirty="0" smtClean="0"/>
              <a:t>.</a:t>
            </a:r>
          </a:p>
          <a:p>
            <a:pPr marL="0" indent="0">
              <a:buNone/>
            </a:pPr>
            <a:r>
              <a:rPr lang="ru-RU" sz="2500" dirty="0"/>
              <a:t>При отсутствии в договоре условий о порядке уплаты агентского вознаграждения принципал обязан уплачивать вознаграждение в течение недели с момента представления ему агентом отчета за прошедший период, если из существа договора или обычаев делового оборота не вытекает иной порядок уплаты </a:t>
            </a:r>
            <a:r>
              <a:rPr lang="ru-RU" sz="2500" dirty="0" smtClean="0"/>
              <a:t>вознаграждения.</a:t>
            </a:r>
          </a:p>
          <a:p>
            <a:pPr marL="0" indent="0">
              <a:buNone/>
            </a:pPr>
            <a:r>
              <a:rPr lang="ru-RU" sz="2500" dirty="0" smtClean="0"/>
              <a:t>В </a:t>
            </a:r>
            <a:r>
              <a:rPr lang="ru-RU" sz="2500" dirty="0"/>
              <a:t>ходе исполнения агентского договора агент обязан представлять принципалу отчеты в порядке и в сроки, которые предусмотрены договором. При отсутствии в договоре соответствующих условий отчеты представляются агентом по мере исполнения им договора либо по окончании действия договора</a:t>
            </a:r>
            <a:r>
              <a:rPr lang="ru-RU" sz="2500" dirty="0" smtClean="0"/>
              <a:t>.</a:t>
            </a:r>
          </a:p>
          <a:p>
            <a:pPr marL="0" indent="0">
              <a:buNone/>
            </a:pPr>
            <a:r>
              <a:rPr lang="ru-RU" sz="2500" dirty="0"/>
              <a:t>Агентским договором может быть предусмотрено обязательство принципала не заключать аналогичных агентских договоров с другими агентами, действующими на определенной в договоре территории, либо воздерживаться от осуществления на этой территории самостоятельной деятельности, аналогичной деятельности, составляющей предмет агентского договора</a:t>
            </a:r>
            <a:r>
              <a:rPr lang="ru-RU" sz="2500" dirty="0" smtClean="0"/>
              <a:t>.</a:t>
            </a:r>
          </a:p>
          <a:p>
            <a:pPr marL="0" indent="0">
              <a:buNone/>
            </a:pPr>
            <a:r>
              <a:rPr lang="ru-RU" sz="2500" dirty="0"/>
              <a:t>Если иное не предусмотрено агентским договором, агент вправе в целях исполнения договора заключить </a:t>
            </a:r>
            <a:r>
              <a:rPr lang="ru-RU" sz="2500" dirty="0" err="1"/>
              <a:t>субагентский</a:t>
            </a:r>
            <a:r>
              <a:rPr lang="ru-RU" sz="2500" dirty="0"/>
              <a:t> договор с другим лицом, оставаясь ответственным за действия субагента перед принципалом. В агентском договоре может быть предусмотрена обязанность агента заключить </a:t>
            </a:r>
            <a:r>
              <a:rPr lang="ru-RU" sz="2500" dirty="0" err="1"/>
              <a:t>субагентский</a:t>
            </a:r>
            <a:r>
              <a:rPr lang="ru-RU" sz="2500" dirty="0"/>
              <a:t> договор с указанием или без указания конкретных условий такого договора</a:t>
            </a:r>
            <a:r>
              <a:rPr lang="ru-RU" sz="2500" dirty="0" smtClean="0"/>
              <a:t>.</a:t>
            </a:r>
          </a:p>
          <a:p>
            <a:pPr marL="0" indent="0">
              <a:buNone/>
            </a:pPr>
            <a:r>
              <a:rPr lang="ru-RU" sz="2500" dirty="0"/>
              <a:t>Агентский договор прекращается вследствие:</a:t>
            </a:r>
          </a:p>
          <a:p>
            <a:pPr>
              <a:buFont typeface="Courier New" pitchFamily="49" charset="0"/>
              <a:buChar char="o"/>
            </a:pPr>
            <a:r>
              <a:rPr lang="ru-RU" sz="2500" dirty="0"/>
              <a:t>отказа одной из сторон от исполнения договора, заключенного без определения срока окончания его действия;</a:t>
            </a:r>
          </a:p>
          <a:p>
            <a:pPr>
              <a:buFont typeface="Courier New" pitchFamily="49" charset="0"/>
              <a:buChar char="o"/>
            </a:pPr>
            <a:r>
              <a:rPr lang="ru-RU" sz="2500" dirty="0"/>
              <a:t>смерти агента, признания его недееспособным, ограниченно дееспособным или безвестно отсутствующим;</a:t>
            </a:r>
          </a:p>
          <a:p>
            <a:pPr>
              <a:buFont typeface="Courier New" pitchFamily="49" charset="0"/>
              <a:buChar char="o"/>
            </a:pPr>
            <a:r>
              <a:rPr lang="ru-RU" sz="2500" dirty="0"/>
              <a:t>признания индивидуального предпринимателя</a:t>
            </a:r>
            <a:r>
              <a:rPr lang="ru-RU" dirty="0"/>
              <a:t>, являющегося агентом, несостоятельным (банкротом).</a:t>
            </a:r>
          </a:p>
        </p:txBody>
      </p:sp>
    </p:spTree>
    <p:extLst>
      <p:ext uri="{BB962C8B-B14F-4D97-AF65-F5344CB8AC3E}">
        <p14:creationId xmlns:p14="http://schemas.microsoft.com/office/powerpoint/2010/main" val="3735611854"/>
      </p:ext>
    </p:extLst>
  </p:cSld>
  <p:clrMapOvr>
    <a:masterClrMapping/>
  </p:clrMapOvr>
</p:sld>
</file>

<file path=ppt/slides/slide3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57.  Агентирование</a:t>
            </a:r>
            <a:endParaRPr lang="ru-RU" dirty="0"/>
          </a:p>
        </p:txBody>
      </p:sp>
      <p:sp>
        <p:nvSpPr>
          <p:cNvPr id="3" name="Объект 2"/>
          <p:cNvSpPr>
            <a:spLocks noGrp="1"/>
          </p:cNvSpPr>
          <p:nvPr>
            <p:ph idx="1"/>
          </p:nvPr>
        </p:nvSpPr>
        <p:spPr>
          <a:xfrm>
            <a:off x="0" y="764704"/>
            <a:ext cx="9144000" cy="6093296"/>
          </a:xfrm>
        </p:spPr>
        <p:txBody>
          <a:bodyPr>
            <a:normAutofit fontScale="85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Агент: Лицо, которое совершает юридические действия от своего имени или имени принципала за вознаграждение. </a:t>
            </a:r>
            <a:endParaRPr lang="ru-RU" dirty="0" smtClean="0"/>
          </a:p>
          <a:p>
            <a:pPr lvl="0">
              <a:buFont typeface="Courier New" pitchFamily="49" charset="0"/>
              <a:buChar char="o"/>
            </a:pPr>
            <a:r>
              <a:rPr lang="ru-RU" dirty="0" smtClean="0"/>
              <a:t>Принципал</a:t>
            </a:r>
            <a:r>
              <a:rPr lang="ru-RU" dirty="0"/>
              <a:t>: Лицо, которое дает поручение агенту.</a:t>
            </a:r>
            <a:br>
              <a:rPr lang="ru-RU" dirty="0"/>
            </a:br>
            <a:r>
              <a:rPr lang="ru-RU" dirty="0"/>
              <a:t> </a:t>
            </a:r>
          </a:p>
          <a:p>
            <a:r>
              <a:rPr lang="ru-RU" sz="3600" dirty="0">
                <a:solidFill>
                  <a:prstClr val="black">
                    <a:lumMod val="50000"/>
                    <a:lumOff val="50000"/>
                  </a:prstClr>
                </a:solidFill>
              </a:rPr>
              <a:t>Субъективная сторона:</a:t>
            </a:r>
          </a:p>
          <a:p>
            <a:pPr marL="0" lvl="0" indent="0">
              <a:buNone/>
            </a:pPr>
            <a:r>
              <a:rPr lang="ru-RU" dirty="0" smtClean="0"/>
              <a:t>Умысел </a:t>
            </a:r>
          </a:p>
          <a:p>
            <a:pPr lvl="0">
              <a:buFont typeface="Courier New" pitchFamily="49" charset="0"/>
              <a:buChar char="o"/>
            </a:pPr>
            <a:r>
              <a:rPr lang="ru-RU" dirty="0" smtClean="0"/>
              <a:t>Агент </a:t>
            </a:r>
            <a:r>
              <a:rPr lang="ru-RU" dirty="0"/>
              <a:t>действует с целью получения выгоды для себя или с целью нанести вред принципалу, осознавая последствия своих действий.</a:t>
            </a:r>
          </a:p>
          <a:p>
            <a:pPr marL="0" lvl="0" indent="0">
              <a:buNone/>
            </a:pPr>
            <a:r>
              <a:rPr lang="ru-RU" i="1" dirty="0" smtClean="0"/>
              <a:t>Пример</a:t>
            </a:r>
            <a:r>
              <a:rPr lang="ru-RU" dirty="0" smtClean="0"/>
              <a:t>: </a:t>
            </a:r>
            <a:r>
              <a:rPr lang="ru-RU" dirty="0"/>
              <a:t>Агент заключает договор купли-продажи товара с заниженной ценой, чтобы получить откат от продавца</a:t>
            </a:r>
            <a:r>
              <a:rPr lang="ru-RU" dirty="0" smtClean="0"/>
              <a:t>.</a:t>
            </a:r>
          </a:p>
          <a:p>
            <a:pPr marL="0" lvl="0" indent="0">
              <a:buNone/>
            </a:pPr>
            <a:endParaRPr lang="ru-RU" dirty="0" smtClean="0"/>
          </a:p>
          <a:p>
            <a:pPr marL="0" lvl="0" indent="0">
              <a:buNone/>
            </a:pPr>
            <a:r>
              <a:rPr lang="ru-RU" dirty="0" smtClean="0"/>
              <a:t>Неосторожность</a:t>
            </a:r>
            <a:endParaRPr lang="ru-RU" dirty="0"/>
          </a:p>
          <a:p>
            <a:pPr lvl="0">
              <a:buFont typeface="Courier New" pitchFamily="49" charset="0"/>
              <a:buChar char="o"/>
            </a:pPr>
            <a:r>
              <a:rPr lang="ru-RU" dirty="0"/>
              <a:t>Агент не предвидел возможных негативных последствий своих действий, хотя должен был их предвидеть. </a:t>
            </a:r>
            <a:endParaRPr lang="ru-RU" dirty="0" smtClean="0"/>
          </a:p>
          <a:p>
            <a:pPr marL="0" lvl="0" indent="0">
              <a:buNone/>
            </a:pPr>
            <a:r>
              <a:rPr lang="ru-RU" i="1" dirty="0" smtClean="0"/>
              <a:t>Пример</a:t>
            </a:r>
            <a:r>
              <a:rPr lang="ru-RU" dirty="0"/>
              <a:t>: Агент не проверил качество товара перед заключением договора купли-продажи, в результате чего принципал понес убытки из-за брака.</a:t>
            </a:r>
          </a:p>
        </p:txBody>
      </p:sp>
    </p:spTree>
    <p:extLst>
      <p:ext uri="{BB962C8B-B14F-4D97-AF65-F5344CB8AC3E}">
        <p14:creationId xmlns:p14="http://schemas.microsoft.com/office/powerpoint/2010/main" val="1449327438"/>
      </p:ext>
    </p:extLst>
  </p:cSld>
  <p:clrMapOvr>
    <a:masterClrMapping/>
  </p:clrMapOvr>
</p:sld>
</file>

<file path=ppt/slides/slide3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57.  Агентирование</a:t>
            </a: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Неисполнение поручения </a:t>
            </a:r>
            <a:r>
              <a:rPr lang="ru-RU" dirty="0" smtClean="0"/>
              <a:t>агентом. </a:t>
            </a:r>
            <a:r>
              <a:rPr lang="ru-RU" dirty="0"/>
              <a:t>"Компания "Альтаир" против "</a:t>
            </a:r>
            <a:r>
              <a:rPr lang="ru-RU" dirty="0" err="1"/>
              <a:t>Агенства</a:t>
            </a:r>
            <a:r>
              <a:rPr lang="ru-RU" dirty="0"/>
              <a:t> "Прогресс"</a:t>
            </a:r>
            <a:r>
              <a:rPr lang="ru-RU" dirty="0" smtClean="0"/>
              <a:t> </a:t>
            </a:r>
          </a:p>
          <a:p>
            <a:pPr marL="0" indent="0">
              <a:buNone/>
            </a:pPr>
            <a:r>
              <a:rPr lang="ru-RU" u="sng" dirty="0" smtClean="0"/>
              <a:t>Суть </a:t>
            </a:r>
            <a:r>
              <a:rPr lang="ru-RU" u="sng" dirty="0"/>
              <a:t>спора: </a:t>
            </a:r>
          </a:p>
          <a:p>
            <a:pPr marL="0" indent="0">
              <a:buNone/>
            </a:pPr>
            <a:r>
              <a:rPr lang="ru-RU" dirty="0"/>
              <a:t>"Компания "Альтаир" заключила с "</a:t>
            </a:r>
            <a:r>
              <a:rPr lang="ru-RU" dirty="0" err="1"/>
              <a:t>Агенством</a:t>
            </a:r>
            <a:r>
              <a:rPr lang="ru-RU" dirty="0"/>
              <a:t> "Прогресс" договор агентирования на продажу своей продукции. "</a:t>
            </a:r>
            <a:r>
              <a:rPr lang="ru-RU" dirty="0" err="1"/>
              <a:t>Агенство</a:t>
            </a:r>
            <a:r>
              <a:rPr lang="ru-RU" dirty="0"/>
              <a:t> "Прогресс" обязалось найти покупателей на продукцию "Компании "Альтаир" и заключить с ними договоры купли-продажи. Однако, "</a:t>
            </a:r>
            <a:r>
              <a:rPr lang="ru-RU" dirty="0" err="1"/>
              <a:t>Агенство</a:t>
            </a:r>
            <a:r>
              <a:rPr lang="ru-RU" dirty="0"/>
              <a:t> "Прогресс" не смогло найти покупателей в установленные сроки, в результате чего "Компания "Альтаир" понесла убытки. "Компания "Альтаир" обратилась в суд с иском о возмещении убытков. </a:t>
            </a:r>
            <a:endParaRPr lang="ru-RU" dirty="0" smtClean="0"/>
          </a:p>
          <a:p>
            <a:pPr marL="0" indent="0">
              <a:buNone/>
            </a:pPr>
            <a:r>
              <a:rPr lang="ru-RU" u="sng" dirty="0" smtClean="0"/>
              <a:t>Судебные </a:t>
            </a:r>
            <a:r>
              <a:rPr lang="ru-RU" u="sng" dirty="0"/>
              <a:t>решения:</a:t>
            </a:r>
          </a:p>
          <a:p>
            <a:pPr marL="0" indent="0">
              <a:buNone/>
            </a:pPr>
            <a:r>
              <a:rPr lang="ru-RU" dirty="0"/>
              <a:t>Суд установил, что "</a:t>
            </a:r>
            <a:r>
              <a:rPr lang="ru-RU" dirty="0" err="1"/>
              <a:t>Агенство</a:t>
            </a:r>
            <a:r>
              <a:rPr lang="ru-RU" dirty="0"/>
              <a:t> "Прогресс" не исполнило условия договора агентирования, и обязал его возместить "Компании "Альтаир" убытки. Суд учёл факт, что "</a:t>
            </a:r>
            <a:r>
              <a:rPr lang="ru-RU" dirty="0" err="1"/>
              <a:t>Агенство</a:t>
            </a:r>
            <a:r>
              <a:rPr lang="ru-RU" dirty="0"/>
              <a:t> "Прогресс" не предоставило доказательств того, что приложило необходимые усилия для исполнения поручения.</a:t>
            </a:r>
          </a:p>
          <a:p>
            <a:pPr marL="0" indent="0">
              <a:buNone/>
            </a:pPr>
            <a:endParaRPr lang="ru-RU" u="sng" dirty="0" smtClean="0"/>
          </a:p>
          <a:p>
            <a:pPr marL="0" indent="0">
              <a:buNone/>
            </a:pPr>
            <a:endParaRPr lang="ru-RU" u="sng" dirty="0"/>
          </a:p>
          <a:p>
            <a:pPr algn="r"/>
            <a:r>
              <a:rPr lang="ru-RU" dirty="0"/>
              <a:t>Неосторожное заключение </a:t>
            </a:r>
            <a:r>
              <a:rPr lang="ru-RU" dirty="0" smtClean="0"/>
              <a:t>договора. "Компания </a:t>
            </a:r>
            <a:r>
              <a:rPr lang="ru-RU" dirty="0"/>
              <a:t>"Сигма" против "</a:t>
            </a:r>
            <a:r>
              <a:rPr lang="ru-RU" dirty="0" err="1"/>
              <a:t>Агенства</a:t>
            </a:r>
            <a:r>
              <a:rPr lang="ru-RU" dirty="0"/>
              <a:t> "Гарант"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"Компания "Сигма" заключила с "</a:t>
            </a:r>
            <a:r>
              <a:rPr lang="ru-RU" dirty="0" err="1"/>
              <a:t>Агенством</a:t>
            </a:r>
            <a:r>
              <a:rPr lang="ru-RU" dirty="0"/>
              <a:t> "Гарант" договор агентирования на заключение договора подряда с третьей стороной. "</a:t>
            </a:r>
            <a:r>
              <a:rPr lang="ru-RU" dirty="0" err="1"/>
              <a:t>Агенство</a:t>
            </a:r>
            <a:r>
              <a:rPr lang="ru-RU" dirty="0"/>
              <a:t> "Гарант" не проверило финансовое положение третьей стороны, в результате чего "Компания "Сигма" понесла убытки, когда третья сторона отказалась выполнять свои обязательства по договору подряда.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установил, что "</a:t>
            </a:r>
            <a:r>
              <a:rPr lang="ru-RU" dirty="0" err="1"/>
              <a:t>Агенство</a:t>
            </a:r>
            <a:r>
              <a:rPr lang="ru-RU" dirty="0"/>
              <a:t> "Гарант" не проявило должной осторожности при заключении договора подряда, и обязал его возместить "Компании "Сигма" убытки, но в меньшем размере, чем было запрошено истцом. Суд учёл степень вины "</a:t>
            </a:r>
            <a:r>
              <a:rPr lang="ru-RU" dirty="0" err="1"/>
              <a:t>Агенства</a:t>
            </a:r>
            <a:r>
              <a:rPr lang="ru-RU" dirty="0"/>
              <a:t> "Гарант" и факт, что оно не действовало с умыслом.</a:t>
            </a:r>
          </a:p>
        </p:txBody>
      </p:sp>
    </p:spTree>
    <p:extLst>
      <p:ext uri="{BB962C8B-B14F-4D97-AF65-F5344CB8AC3E}">
        <p14:creationId xmlns:p14="http://schemas.microsoft.com/office/powerpoint/2010/main" val="2146266433"/>
      </p:ext>
    </p:extLst>
  </p:cSld>
  <p:clrMapOvr>
    <a:masterClrMapping/>
  </p:clrMapOvr>
</p:sld>
</file>

<file path=ppt/slides/slide3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57.  Агентирование</a:t>
            </a: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marL="0" indent="0">
              <a:buNone/>
            </a:pPr>
            <a:r>
              <a:rPr lang="ru-RU" sz="3400" b="1" dirty="0"/>
              <a:t>ГК РФ Статья 1009. </a:t>
            </a:r>
            <a:r>
              <a:rPr lang="ru-RU" sz="3400" b="1" dirty="0" err="1"/>
              <a:t>Субагентский</a:t>
            </a:r>
            <a:r>
              <a:rPr lang="ru-RU" sz="3400" b="1" dirty="0"/>
              <a:t> </a:t>
            </a:r>
            <a:r>
              <a:rPr lang="ru-RU" sz="3400" b="1" dirty="0" smtClean="0"/>
              <a:t>договор</a:t>
            </a:r>
            <a:endParaRPr lang="ru-RU" sz="1400" dirty="0" smtClean="0"/>
          </a:p>
          <a:p>
            <a:r>
              <a:rPr lang="ru-RU" sz="1400" dirty="0" smtClean="0"/>
              <a:t> </a:t>
            </a:r>
            <a:r>
              <a:rPr lang="ru-RU" dirty="0"/>
              <a:t>Объект: Сфера </a:t>
            </a:r>
            <a:r>
              <a:rPr lang="ru-RU" dirty="0" err="1" smtClean="0"/>
              <a:t>субагентского</a:t>
            </a:r>
            <a:r>
              <a:rPr lang="ru-RU" dirty="0" smtClean="0"/>
              <a:t> договора</a:t>
            </a:r>
            <a:endParaRPr lang="ru-RU" dirty="0"/>
          </a:p>
          <a:p>
            <a:r>
              <a:rPr lang="ru-RU" dirty="0" smtClean="0"/>
              <a:t>Объективная </a:t>
            </a:r>
            <a:r>
              <a:rPr lang="ru-RU" dirty="0"/>
              <a:t>сторона: </a:t>
            </a:r>
          </a:p>
          <a:p>
            <a:pPr marL="0" indent="0">
              <a:buNone/>
            </a:pPr>
            <a:r>
              <a:rPr lang="ru-RU" dirty="0"/>
              <a:t>Если иное не предусмотрено агентским договором, агент вправе в целях исполнения договора заключить </a:t>
            </a:r>
            <a:r>
              <a:rPr lang="ru-RU" dirty="0" err="1"/>
              <a:t>субагентский</a:t>
            </a:r>
            <a:r>
              <a:rPr lang="ru-RU" dirty="0"/>
              <a:t> договор с другим лицом, оставаясь ответственным за действия субагента перед принципалом. В агентском договоре может быть предусмотрена обязанность агента заключить </a:t>
            </a:r>
            <a:r>
              <a:rPr lang="ru-RU" dirty="0" err="1"/>
              <a:t>субагентский</a:t>
            </a:r>
            <a:r>
              <a:rPr lang="ru-RU" dirty="0"/>
              <a:t> договор с указанием или без указания конкретных условий такого договора.</a:t>
            </a:r>
          </a:p>
          <a:p>
            <a:pPr marL="0" indent="0">
              <a:buNone/>
            </a:pPr>
            <a:r>
              <a:rPr lang="ru-RU" dirty="0" smtClean="0"/>
              <a:t>Субагент </a:t>
            </a:r>
            <a:r>
              <a:rPr lang="ru-RU" dirty="0"/>
              <a:t>не вправе заключать с третьими лицами сделки от имени лица, являющегося принципалом по агентскому договору, за исключением случаев, когда в соответствии </a:t>
            </a:r>
            <a:r>
              <a:rPr lang="ru-RU" dirty="0" smtClean="0"/>
              <a:t>с п.1 ст. 187</a:t>
            </a:r>
            <a:r>
              <a:rPr lang="ru-RU" dirty="0"/>
              <a:t> настоящего Кодекса субагент может действовать на основе передоверия. Порядок и последствия такого передоверия определяются по правилам, предусмотренным </a:t>
            </a:r>
            <a:r>
              <a:rPr lang="ru-RU" dirty="0" smtClean="0"/>
              <a:t>ст.976</a:t>
            </a:r>
            <a:r>
              <a:rPr lang="ru-RU" dirty="0"/>
              <a:t> настоящего Кодекса.</a:t>
            </a:r>
          </a:p>
          <a:p>
            <a:r>
              <a:rPr lang="ru-RU" dirty="0" smtClean="0"/>
              <a:t>Субъект</a:t>
            </a:r>
            <a:r>
              <a:rPr lang="ru-RU" dirty="0"/>
              <a:t>: </a:t>
            </a:r>
          </a:p>
          <a:p>
            <a:pPr lvl="0">
              <a:buFont typeface="Courier New" pitchFamily="49" charset="0"/>
              <a:buChar char="o"/>
            </a:pPr>
            <a:r>
              <a:rPr lang="ru-RU" dirty="0"/>
              <a:t>Принципал: Лицо, которое дает поручение агенту. </a:t>
            </a:r>
            <a:endParaRPr lang="ru-RU" dirty="0" smtClean="0"/>
          </a:p>
          <a:p>
            <a:pPr lvl="0">
              <a:buFont typeface="Courier New" pitchFamily="49" charset="0"/>
              <a:buChar char="o"/>
            </a:pPr>
            <a:r>
              <a:rPr lang="ru-RU" dirty="0" smtClean="0"/>
              <a:t>Агент</a:t>
            </a:r>
            <a:r>
              <a:rPr lang="ru-RU" dirty="0"/>
              <a:t>: Лицо, которое получает поручение от принципала и привлекает субагента для его выполнения. </a:t>
            </a:r>
            <a:endParaRPr lang="ru-RU" dirty="0" smtClean="0"/>
          </a:p>
          <a:p>
            <a:pPr lvl="0">
              <a:buFont typeface="Courier New" pitchFamily="49" charset="0"/>
              <a:buChar char="o"/>
            </a:pPr>
            <a:r>
              <a:rPr lang="ru-RU" dirty="0" smtClean="0"/>
              <a:t>Субагент</a:t>
            </a:r>
            <a:r>
              <a:rPr lang="ru-RU" dirty="0"/>
              <a:t>: Лицо, которое исполняет поручение принципала по поручению агента</a:t>
            </a:r>
            <a:r>
              <a:rPr lang="ru-RU" dirty="0" smtClean="0"/>
              <a:t>.</a:t>
            </a:r>
            <a:endParaRPr lang="ru-RU" dirty="0"/>
          </a:p>
          <a:p>
            <a:r>
              <a:rPr lang="ru-RU" dirty="0"/>
              <a:t>Субъективная сторона:</a:t>
            </a:r>
          </a:p>
          <a:p>
            <a:pPr marL="0" indent="0">
              <a:buNone/>
            </a:pPr>
            <a:r>
              <a:rPr lang="ru-RU" dirty="0"/>
              <a:t>Умысел</a:t>
            </a:r>
          </a:p>
          <a:p>
            <a:pPr>
              <a:buFont typeface="Courier New" pitchFamily="49" charset="0"/>
              <a:buChar char="o"/>
            </a:pPr>
            <a:r>
              <a:rPr lang="ru-RU" dirty="0"/>
              <a:t>Агент: Агент может действовать с умыслом, если он привлекает субагента с целью получения выгоды для себя или с целью нанести вред принципалу, осознавая последствия своих действий. Например, агент может намеренно выбрать некомпетентного субагента, чтобы получить откат от него или намеренно не передать субагенту важную информацию от принципала. </a:t>
            </a:r>
            <a:endParaRPr lang="ru-RU" dirty="0" smtClean="0"/>
          </a:p>
          <a:p>
            <a:pPr>
              <a:buFont typeface="Courier New" pitchFamily="49" charset="0"/>
              <a:buChar char="o"/>
            </a:pPr>
            <a:r>
              <a:rPr lang="ru-RU" dirty="0" smtClean="0"/>
              <a:t>Субагент</a:t>
            </a:r>
            <a:r>
              <a:rPr lang="ru-RU" dirty="0"/>
              <a:t>: Субагент может действовать с умыслом, если он нарушает условия договора с целью получения выгоды для себя или с целью нанести вред принципалу, осознавая последствия своих действий. Например, субагент может не выполнить поручение принципала, оставив его в неведении, чтобы получить выгоду от другого заказчика.</a:t>
            </a:r>
            <a:endParaRPr lang="ru-RU" dirty="0" smtClean="0"/>
          </a:p>
          <a:p>
            <a:pPr marL="0" indent="0">
              <a:buNone/>
            </a:pPr>
            <a:r>
              <a:rPr lang="ru-RU" dirty="0" smtClean="0"/>
              <a:t>Неосторожность</a:t>
            </a:r>
            <a:endParaRPr lang="ru-RU" dirty="0"/>
          </a:p>
          <a:p>
            <a:pPr>
              <a:buFont typeface="Courier New" pitchFamily="49" charset="0"/>
              <a:buChar char="o"/>
            </a:pPr>
            <a:r>
              <a:rPr lang="ru-RU" dirty="0"/>
              <a:t>Агент: Агент может действовать неосторожно, если он не предвидел возможных негативных последствий своих действий, хотя должен был их предвидеть. Например, агент может не проверить компетентность субагента перед заключением договора, в результате чего принципал понесет убытки из-за некачественно выполненного поручения. </a:t>
            </a:r>
            <a:endParaRPr lang="ru-RU" dirty="0" smtClean="0"/>
          </a:p>
          <a:p>
            <a:pPr>
              <a:buFont typeface="Courier New" pitchFamily="49" charset="0"/>
              <a:buChar char="o"/>
            </a:pPr>
            <a:r>
              <a:rPr lang="ru-RU" dirty="0" smtClean="0"/>
              <a:t>Субагент</a:t>
            </a:r>
            <a:r>
              <a:rPr lang="ru-RU" dirty="0"/>
              <a:t>: Субагент может действовать неосторожно, если он не предвидел возможных негативных последствий своих действий, хотя должен был их предвидеть. Например, субагент может не соблюдать сроки выполнения поручения принципала, не проверив необходимые детали задания.</a:t>
            </a:r>
          </a:p>
        </p:txBody>
      </p:sp>
    </p:spTree>
    <p:extLst>
      <p:ext uri="{BB962C8B-B14F-4D97-AF65-F5344CB8AC3E}">
        <p14:creationId xmlns:p14="http://schemas.microsoft.com/office/powerpoint/2010/main" val="4030737619"/>
      </p:ext>
    </p:extLst>
  </p:cSld>
  <p:clrMapOvr>
    <a:masterClrMapping/>
  </p:clrMapOvr>
</p:sld>
</file>

<file path=ppt/slides/slide3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57.  Агентирование</a:t>
            </a:r>
            <a:endParaRPr lang="ru-RU" dirty="0"/>
          </a:p>
        </p:txBody>
      </p:sp>
      <p:sp>
        <p:nvSpPr>
          <p:cNvPr id="3" name="Объект 2"/>
          <p:cNvSpPr>
            <a:spLocks noGrp="1"/>
          </p:cNvSpPr>
          <p:nvPr>
            <p:ph idx="1"/>
          </p:nvPr>
        </p:nvSpPr>
        <p:spPr>
          <a:xfrm>
            <a:off x="0" y="764704"/>
            <a:ext cx="9144000" cy="6093296"/>
          </a:xfrm>
        </p:spPr>
        <p:txBody>
          <a:bodyPr>
            <a:normAutofit fontScale="85000" lnSpcReduction="10000"/>
          </a:bodyPr>
          <a:lstStyle/>
          <a:p>
            <a:pPr marL="0" indent="0">
              <a:buNone/>
            </a:pPr>
            <a:r>
              <a:rPr lang="ru-RU" b="1" dirty="0"/>
              <a:t>ГК РФ Статья 1009. </a:t>
            </a:r>
            <a:r>
              <a:rPr lang="ru-RU" b="1" dirty="0" err="1"/>
              <a:t>Субагентский</a:t>
            </a:r>
            <a:r>
              <a:rPr lang="ru-RU" b="1" dirty="0"/>
              <a:t> договор</a:t>
            </a:r>
            <a:endParaRPr lang="ru-RU" sz="1050" dirty="0"/>
          </a:p>
          <a:p>
            <a:r>
              <a:rPr lang="ru-RU" dirty="0"/>
              <a:t>Для выполнения принятых на себя обязательств агент может заключать </a:t>
            </a:r>
            <a:r>
              <a:rPr lang="ru-RU" dirty="0" err="1"/>
              <a:t>субагентский</a:t>
            </a:r>
            <a:r>
              <a:rPr lang="ru-RU" dirty="0"/>
              <a:t> договор - привлекать третьих лиц. Для заключения </a:t>
            </a:r>
            <a:r>
              <a:rPr lang="ru-RU" dirty="0" err="1"/>
              <a:t>субагентского</a:t>
            </a:r>
            <a:r>
              <a:rPr lang="ru-RU" dirty="0"/>
              <a:t> договора необходимо наличие одного из следующих условий:</a:t>
            </a:r>
          </a:p>
          <a:p>
            <a:pPr marL="0" indent="0">
              <a:buNone/>
            </a:pPr>
            <a:r>
              <a:rPr lang="ru-RU" dirty="0"/>
              <a:t>- отсутствие в договоре запрета на привлечение третьих лиц к исполнению обязанностей агента;</a:t>
            </a:r>
          </a:p>
          <a:p>
            <a:pPr marL="0" indent="0">
              <a:buNone/>
            </a:pPr>
            <a:r>
              <a:rPr lang="ru-RU" dirty="0"/>
              <a:t>- наличие условий договора, обязывающих агента заключить </a:t>
            </a:r>
            <a:r>
              <a:rPr lang="ru-RU" dirty="0" err="1"/>
              <a:t>субагентский</a:t>
            </a:r>
            <a:r>
              <a:rPr lang="ru-RU" dirty="0"/>
              <a:t> договор.</a:t>
            </a:r>
          </a:p>
          <a:p>
            <a:r>
              <a:rPr lang="ru-RU" dirty="0"/>
              <a:t>Заключение </a:t>
            </a:r>
            <a:r>
              <a:rPr lang="ru-RU" dirty="0" err="1"/>
              <a:t>субагентского</a:t>
            </a:r>
            <a:r>
              <a:rPr lang="ru-RU" dirty="0"/>
              <a:t> договора не изменяет правового статуса агента:</a:t>
            </a:r>
          </a:p>
          <a:p>
            <a:pPr marL="0" indent="0">
              <a:buNone/>
            </a:pPr>
            <a:r>
              <a:rPr lang="ru-RU" dirty="0"/>
              <a:t>- агент отвечает по обязательствам перед принципалом;</a:t>
            </a:r>
          </a:p>
          <a:p>
            <a:pPr marL="0" indent="0">
              <a:buNone/>
            </a:pPr>
            <a:r>
              <a:rPr lang="ru-RU" dirty="0"/>
              <a:t>- субагент несет ответственность перед агентом.</a:t>
            </a:r>
          </a:p>
          <a:p>
            <a:r>
              <a:rPr lang="ru-RU" dirty="0"/>
              <a:t>Субагент не отвечает перед принципалом.</a:t>
            </a:r>
          </a:p>
          <a:p>
            <a:r>
              <a:rPr lang="ru-RU" dirty="0" err="1"/>
              <a:t>Субагентский</a:t>
            </a:r>
            <a:r>
              <a:rPr lang="ru-RU" dirty="0"/>
              <a:t> договор заключается от имени агента, принципал лишь выражает согласие на привлечение третьего лица. Заключение указанного договора осуществляется в рамках общих правил передоверия (см. ст. 187 ГК РФ). Порядок и последствия такого передоверия определяются по правилам, предусмотренным ст. 976 ГК РФ.</a:t>
            </a:r>
          </a:p>
          <a:p>
            <a:endParaRPr lang="ru-RU" dirty="0"/>
          </a:p>
        </p:txBody>
      </p:sp>
    </p:spTree>
    <p:extLst>
      <p:ext uri="{BB962C8B-B14F-4D97-AF65-F5344CB8AC3E}">
        <p14:creationId xmlns:p14="http://schemas.microsoft.com/office/powerpoint/2010/main" val="743114054"/>
      </p:ext>
    </p:extLst>
  </p:cSld>
  <p:clrMapOvr>
    <a:masterClrMapping/>
  </p:clrMapOvr>
</p:sld>
</file>

<file path=ppt/slides/slide3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57.  Агентирование</a:t>
            </a: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1009</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Некомпетентный субагент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"Компания "Альфа" заключила с "</a:t>
            </a:r>
            <a:r>
              <a:rPr lang="ru-RU" dirty="0" err="1"/>
              <a:t>Агенством</a:t>
            </a:r>
            <a:r>
              <a:rPr lang="ru-RU" dirty="0"/>
              <a:t> "Бета" договор агентирования на заключение договора поставки с иностранным поставщиком. "</a:t>
            </a:r>
            <a:r>
              <a:rPr lang="ru-RU" dirty="0" err="1"/>
              <a:t>Агенство</a:t>
            </a:r>
            <a:r>
              <a:rPr lang="ru-RU" dirty="0"/>
              <a:t> "Бета" в свою очередь заключило </a:t>
            </a:r>
            <a:r>
              <a:rPr lang="ru-RU" dirty="0" err="1"/>
              <a:t>субагентский</a:t>
            </a:r>
            <a:r>
              <a:rPr lang="ru-RU" dirty="0"/>
              <a:t> договор с "Субагентом "Гамма" для ведения переговоров с поставщиком. Однако, "Субагент "Гамма" не имел опыта работы с международными поставками, что привело к задержке поставки и убыткам для "Компании "Альфа". "Компания "Альфа" подала в суд на "</a:t>
            </a:r>
            <a:r>
              <a:rPr lang="ru-RU" dirty="0" err="1"/>
              <a:t>Агенство</a:t>
            </a:r>
            <a:r>
              <a:rPr lang="ru-RU" dirty="0"/>
              <a:t> "Бета" и "Субагента "Гамма" с требованием возмещения ущерба.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a:t>
            </a:r>
            <a:r>
              <a:rPr lang="ru-RU" dirty="0" err="1"/>
              <a:t>Агенство</a:t>
            </a:r>
            <a:r>
              <a:rPr lang="ru-RU" dirty="0"/>
              <a:t> "Бета" виновным в ненадлежащем исполнении своих обязательств по договору агентирования, так как агентство не проверило компетентность "Субагента "Гамма" перед заключением </a:t>
            </a:r>
            <a:r>
              <a:rPr lang="ru-RU" dirty="0" err="1"/>
              <a:t>субагентского</a:t>
            </a:r>
            <a:r>
              <a:rPr lang="ru-RU" dirty="0"/>
              <a:t> договора. "Субагент "Гамма" также был признан виновным в ненадлежащем исполнении своих обязательств по </a:t>
            </a:r>
            <a:r>
              <a:rPr lang="ru-RU" dirty="0" err="1"/>
              <a:t>субагентскому</a:t>
            </a:r>
            <a:r>
              <a:rPr lang="ru-RU" dirty="0"/>
              <a:t> договору, так как не смог выполнить поставленную задачу из-за своей некомпетентности. Суд обязал "</a:t>
            </a:r>
            <a:r>
              <a:rPr lang="ru-RU" dirty="0" err="1"/>
              <a:t>Агенство</a:t>
            </a:r>
            <a:r>
              <a:rPr lang="ru-RU" dirty="0"/>
              <a:t> "Бета" возместить "Компании "Альфа" убытки, а "Субагент "Гамма" возместить "</a:t>
            </a:r>
            <a:r>
              <a:rPr lang="ru-RU" dirty="0" err="1"/>
              <a:t>Агенству</a:t>
            </a:r>
            <a:r>
              <a:rPr lang="ru-RU" dirty="0"/>
              <a:t> "Бета" убытки, возникшие из-за его некомпетентности</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Нарушение условий </a:t>
            </a:r>
            <a:r>
              <a:rPr lang="ru-RU" dirty="0" err="1"/>
              <a:t>субагентского</a:t>
            </a:r>
            <a:r>
              <a:rPr lang="ru-RU" dirty="0"/>
              <a:t> </a:t>
            </a:r>
            <a:r>
              <a:rPr lang="ru-RU" dirty="0" smtClean="0"/>
              <a:t>договора</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Компания "Зета" заключила с "</a:t>
            </a:r>
            <a:r>
              <a:rPr lang="ru-RU" dirty="0" err="1"/>
              <a:t>Агенством</a:t>
            </a:r>
            <a:r>
              <a:rPr lang="ru-RU" dirty="0"/>
              <a:t> "Эта" договор агентирования на поиск подрядчика для строительства склада. "</a:t>
            </a:r>
            <a:r>
              <a:rPr lang="ru-RU" dirty="0" err="1"/>
              <a:t>Агенство</a:t>
            </a:r>
            <a:r>
              <a:rPr lang="ru-RU" dirty="0"/>
              <a:t> "Эта" заключило </a:t>
            </a:r>
            <a:r>
              <a:rPr lang="ru-RU" dirty="0" err="1"/>
              <a:t>субагентский</a:t>
            </a:r>
            <a:r>
              <a:rPr lang="ru-RU" dirty="0"/>
              <a:t> договор с "Субагентом "</a:t>
            </a:r>
            <a:r>
              <a:rPr lang="ru-RU" dirty="0" err="1"/>
              <a:t>Тета</a:t>
            </a:r>
            <a:r>
              <a:rPr lang="ru-RU" dirty="0"/>
              <a:t>" для ведения переговоров с подрядчиками. "Субагент "</a:t>
            </a:r>
            <a:r>
              <a:rPr lang="ru-RU" dirty="0" err="1"/>
              <a:t>Тета</a:t>
            </a:r>
            <a:r>
              <a:rPr lang="ru-RU" dirty="0"/>
              <a:t>" без ведома "</a:t>
            </a:r>
            <a:r>
              <a:rPr lang="ru-RU" dirty="0" err="1"/>
              <a:t>Агенства</a:t>
            </a:r>
            <a:r>
              <a:rPr lang="ru-RU" dirty="0"/>
              <a:t> "Эта" и "Компании "Зета" заключил договор с подрядчиком, не соответствующим требованиям "Компании "Зета", что привело к убыткам "Компании "Зета" из-за некачественного строительства.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"Субагента "</a:t>
            </a:r>
            <a:r>
              <a:rPr lang="ru-RU" dirty="0" err="1"/>
              <a:t>Тета</a:t>
            </a:r>
            <a:r>
              <a:rPr lang="ru-RU" dirty="0"/>
              <a:t>" виновным в нарушении условий </a:t>
            </a:r>
            <a:r>
              <a:rPr lang="ru-RU" dirty="0" err="1"/>
              <a:t>субагентского</a:t>
            </a:r>
            <a:r>
              <a:rPr lang="ru-RU" dirty="0"/>
              <a:t> договора и обязал его возместить "</a:t>
            </a:r>
            <a:r>
              <a:rPr lang="ru-RU" dirty="0" err="1"/>
              <a:t>Агенству</a:t>
            </a:r>
            <a:r>
              <a:rPr lang="ru-RU" dirty="0"/>
              <a:t> "Эта" убытки. "</a:t>
            </a:r>
            <a:r>
              <a:rPr lang="ru-RU" dirty="0" err="1"/>
              <a:t>Агенство</a:t>
            </a:r>
            <a:r>
              <a:rPr lang="ru-RU" dirty="0"/>
              <a:t> "Эта" в свою очередь было обязано возместить "Компании "Зета" убытки, возникшие из-за нарушения субагентом условий договора.</a:t>
            </a:r>
          </a:p>
        </p:txBody>
      </p:sp>
    </p:spTree>
    <p:extLst>
      <p:ext uri="{BB962C8B-B14F-4D97-AF65-F5344CB8AC3E}">
        <p14:creationId xmlns:p14="http://schemas.microsoft.com/office/powerpoint/2010/main" val="3466885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400" dirty="0"/>
              <a:t>1. Гражданское законодательство</a:t>
            </a:r>
          </a:p>
        </p:txBody>
      </p:sp>
      <p:sp>
        <p:nvSpPr>
          <p:cNvPr id="3" name="Объект 2"/>
          <p:cNvSpPr>
            <a:spLocks noGrp="1"/>
          </p:cNvSpPr>
          <p:nvPr>
            <p:ph idx="1"/>
          </p:nvPr>
        </p:nvSpPr>
        <p:spPr>
          <a:xfrm>
            <a:off x="179512" y="1484784"/>
            <a:ext cx="8856984" cy="5567180"/>
          </a:xfrm>
        </p:spPr>
        <p:txBody>
          <a:bodyPr>
            <a:normAutofit fontScale="62500" lnSpcReduction="20000"/>
          </a:bodyPr>
          <a:lstStyle/>
          <a:p>
            <a:r>
              <a:rPr lang="ru-RU" sz="3200" dirty="0"/>
              <a:t>Субъектами гражданского права могут быть: </a:t>
            </a:r>
            <a:endParaRPr lang="ru-RU" sz="3200" dirty="0" smtClean="0"/>
          </a:p>
          <a:p>
            <a:pPr marL="0" indent="0">
              <a:buNone/>
            </a:pPr>
            <a:r>
              <a:rPr lang="ru-RU" dirty="0" smtClean="0"/>
              <a:t>1</a:t>
            </a:r>
            <a:r>
              <a:rPr lang="ru-RU" dirty="0"/>
              <a:t>. Физические лица: </a:t>
            </a:r>
            <a:endParaRPr lang="ru-RU" dirty="0" smtClean="0"/>
          </a:p>
          <a:p>
            <a:pPr>
              <a:buFont typeface="Courier New" pitchFamily="49" charset="0"/>
              <a:buChar char="o"/>
            </a:pPr>
            <a:r>
              <a:rPr lang="ru-RU" dirty="0" smtClean="0"/>
              <a:t>Граждане </a:t>
            </a:r>
            <a:r>
              <a:rPr lang="ru-RU" dirty="0"/>
              <a:t>Российской Федерации: Имеют полную гражданскую правоспособность с момента рождения и полную дееспособность с 18 лет. </a:t>
            </a:r>
            <a:endParaRPr lang="ru-RU" dirty="0" smtClean="0"/>
          </a:p>
          <a:p>
            <a:pPr>
              <a:buFont typeface="Courier New" pitchFamily="49" charset="0"/>
              <a:buChar char="o"/>
            </a:pPr>
            <a:r>
              <a:rPr lang="ru-RU" dirty="0" smtClean="0"/>
              <a:t>Иностранные </a:t>
            </a:r>
            <a:r>
              <a:rPr lang="ru-RU" dirty="0"/>
              <a:t>граждане: Имеют гражданскую правоспособность и дееспособность в соответствии с российским законодательством, если иное не установлено международными договорами Российской Федерации</a:t>
            </a:r>
            <a:r>
              <a:rPr lang="ru-RU" dirty="0" smtClean="0"/>
              <a:t>.</a:t>
            </a:r>
          </a:p>
          <a:p>
            <a:pPr>
              <a:buFont typeface="Courier New" pitchFamily="49" charset="0"/>
              <a:buChar char="o"/>
            </a:pPr>
            <a:r>
              <a:rPr lang="ru-RU" dirty="0" smtClean="0"/>
              <a:t>Лица </a:t>
            </a:r>
            <a:r>
              <a:rPr lang="ru-RU" dirty="0"/>
              <a:t>без гражданства: Имеют гражданскую правоспособность и дееспособность в соответствии с российским законодательством. </a:t>
            </a:r>
            <a:endParaRPr lang="ru-RU" dirty="0" smtClean="0"/>
          </a:p>
          <a:p>
            <a:endParaRPr lang="ru-RU" dirty="0"/>
          </a:p>
          <a:p>
            <a:pPr marL="0" indent="0">
              <a:buNone/>
            </a:pPr>
            <a:r>
              <a:rPr lang="ru-RU" dirty="0" smtClean="0"/>
              <a:t>2</a:t>
            </a:r>
            <a:r>
              <a:rPr lang="ru-RU" dirty="0"/>
              <a:t>. Юридические лица: </a:t>
            </a:r>
            <a:endParaRPr lang="ru-RU" dirty="0" smtClean="0"/>
          </a:p>
          <a:p>
            <a:pPr>
              <a:buFont typeface="Courier New" pitchFamily="49" charset="0"/>
              <a:buChar char="o"/>
            </a:pPr>
            <a:r>
              <a:rPr lang="ru-RU" dirty="0" smtClean="0"/>
              <a:t>Коммерческие </a:t>
            </a:r>
            <a:r>
              <a:rPr lang="ru-RU" dirty="0"/>
              <a:t>организации: Создаются для извлечения прибыли и ведения предпринимательской деятельности (ООО, АО, ИП</a:t>
            </a:r>
            <a:r>
              <a:rPr lang="ru-RU" dirty="0" smtClean="0"/>
              <a:t>).</a:t>
            </a:r>
          </a:p>
          <a:p>
            <a:pPr>
              <a:buFont typeface="Courier New" pitchFamily="49" charset="0"/>
              <a:buChar char="o"/>
            </a:pPr>
            <a:r>
              <a:rPr lang="ru-RU" dirty="0" smtClean="0"/>
              <a:t> </a:t>
            </a:r>
            <a:r>
              <a:rPr lang="ru-RU" dirty="0"/>
              <a:t>Некоммерческие организации: Создаются для достижения общественно полезных целей, не связанных с извлечением прибыли (фонды, общественные организации, религиозные организации). </a:t>
            </a:r>
            <a:endParaRPr lang="ru-RU" dirty="0" smtClean="0"/>
          </a:p>
          <a:p>
            <a:pPr>
              <a:buFont typeface="Courier New" pitchFamily="49" charset="0"/>
              <a:buChar char="o"/>
            </a:pPr>
            <a:r>
              <a:rPr lang="ru-RU" dirty="0" smtClean="0"/>
              <a:t>Государственные </a:t>
            </a:r>
            <a:r>
              <a:rPr lang="ru-RU" dirty="0"/>
              <a:t>органы: В некоторых случаях могут выступать в качестве субъекта гражданского права (например, при участии в государственных контрактах). </a:t>
            </a:r>
            <a:endParaRPr lang="ru-RU" dirty="0" smtClean="0"/>
          </a:p>
          <a:p>
            <a:pPr>
              <a:buFont typeface="Courier New" pitchFamily="49" charset="0"/>
              <a:buChar char="o"/>
            </a:pPr>
            <a:r>
              <a:rPr lang="ru-RU" dirty="0" smtClean="0"/>
              <a:t>Муниципальные </a:t>
            </a:r>
            <a:r>
              <a:rPr lang="ru-RU" dirty="0"/>
              <a:t>образования: В некоторых случаях могут выступать в качестве субъекта гражданского права (например, при заключении договоров на оказание услуг).</a:t>
            </a:r>
          </a:p>
        </p:txBody>
      </p:sp>
    </p:spTree>
    <p:extLst>
      <p:ext uri="{BB962C8B-B14F-4D97-AF65-F5344CB8AC3E}">
        <p14:creationId xmlns:p14="http://schemas.microsoft.com/office/powerpoint/2010/main" val="26963095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75456"/>
            <a:ext cx="8229600" cy="1600200"/>
          </a:xfrm>
        </p:spPr>
        <p:txBody>
          <a:bodyPr/>
          <a:lstStyle/>
          <a:p>
            <a:r>
              <a:rPr lang="ru-RU" sz="4000" dirty="0">
                <a:effectLst>
                  <a:outerShdw blurRad="38100" dist="38100" dir="2700000" algn="tl">
                    <a:srgbClr val="000000">
                      <a:alpha val="43137"/>
                    </a:srgbClr>
                  </a:outerShdw>
                </a:effectLst>
              </a:rPr>
              <a:t>7. Ценные бумаги</a:t>
            </a:r>
            <a:endParaRPr lang="ru-RU" sz="4000" dirty="0"/>
          </a:p>
        </p:txBody>
      </p:sp>
      <p:sp>
        <p:nvSpPr>
          <p:cNvPr id="3" name="Объект 2"/>
          <p:cNvSpPr>
            <a:spLocks noGrp="1"/>
          </p:cNvSpPr>
          <p:nvPr>
            <p:ph idx="1"/>
          </p:nvPr>
        </p:nvSpPr>
        <p:spPr>
          <a:xfrm>
            <a:off x="179512" y="908720"/>
            <a:ext cx="8853652" cy="5760640"/>
          </a:xfrm>
        </p:spPr>
        <p:txBody>
          <a:bodyPr>
            <a:normAutofit fontScale="77500" lnSpcReduction="20000"/>
          </a:bodyPr>
          <a:lstStyle/>
          <a:p>
            <a:pPr marL="0" indent="0">
              <a:buNone/>
            </a:pPr>
            <a:endParaRPr lang="ru-RU" dirty="0" smtClean="0"/>
          </a:p>
          <a:p>
            <a:r>
              <a:rPr lang="ru-RU" sz="2600" dirty="0" smtClean="0"/>
              <a:t>Объект</a:t>
            </a:r>
            <a:r>
              <a:rPr lang="ru-RU" sz="2000" dirty="0" smtClean="0"/>
              <a:t>:</a:t>
            </a:r>
          </a:p>
          <a:p>
            <a:pPr marL="0" indent="0">
              <a:buNone/>
            </a:pPr>
            <a:r>
              <a:rPr lang="ru-RU" sz="2000" dirty="0" smtClean="0"/>
              <a:t>Объектом являются правоотношения в сфере ценных бумаг.</a:t>
            </a:r>
          </a:p>
          <a:p>
            <a:endParaRPr lang="ru-RU" sz="2000" dirty="0" smtClean="0"/>
          </a:p>
          <a:p>
            <a:pPr marL="0" indent="0">
              <a:buNone/>
            </a:pPr>
            <a:r>
              <a:rPr lang="ru-RU" sz="2000" i="1" dirty="0" smtClean="0"/>
              <a:t>Пример</a:t>
            </a:r>
            <a:r>
              <a:rPr lang="ru-RU" sz="2000" dirty="0" smtClean="0"/>
              <a:t>: </a:t>
            </a:r>
          </a:p>
          <a:p>
            <a:pPr marL="457200" indent="-457200">
              <a:buFont typeface="+mj-lt"/>
              <a:buAutoNum type="arabicPeriod"/>
            </a:pPr>
            <a:r>
              <a:rPr lang="ru-RU" sz="2000" dirty="0" smtClean="0"/>
              <a:t>Эмитент </a:t>
            </a:r>
            <a:r>
              <a:rPr lang="ru-RU" sz="2000" dirty="0"/>
              <a:t>(компания) выпускает акции (объект) на фондовом рынке. </a:t>
            </a:r>
            <a:endParaRPr lang="ru-RU" sz="2000" dirty="0" smtClean="0"/>
          </a:p>
          <a:p>
            <a:pPr marL="457200" indent="-457200">
              <a:buFont typeface="+mj-lt"/>
              <a:buAutoNum type="arabicPeriod"/>
            </a:pPr>
            <a:r>
              <a:rPr lang="ru-RU" sz="2000" dirty="0" smtClean="0"/>
              <a:t>Брокер </a:t>
            </a:r>
            <a:r>
              <a:rPr lang="ru-RU" sz="2000" dirty="0"/>
              <a:t>помогает инвестору купить эти акции. </a:t>
            </a:r>
            <a:endParaRPr lang="ru-RU" sz="2000" dirty="0" smtClean="0"/>
          </a:p>
          <a:p>
            <a:pPr marL="457200" indent="-457200">
              <a:buFont typeface="+mj-lt"/>
              <a:buAutoNum type="arabicPeriod"/>
            </a:pPr>
            <a:r>
              <a:rPr lang="ru-RU" sz="2000" dirty="0" smtClean="0"/>
              <a:t>Депозитарий </a:t>
            </a:r>
            <a:r>
              <a:rPr lang="ru-RU" sz="2000" dirty="0"/>
              <a:t>хранит запись о владении акциями в электронном виде</a:t>
            </a:r>
            <a:r>
              <a:rPr lang="ru-RU" sz="2000" dirty="0" smtClean="0"/>
              <a:t>.</a:t>
            </a:r>
          </a:p>
          <a:p>
            <a:pPr marL="457200" indent="-457200">
              <a:buFont typeface="+mj-lt"/>
              <a:buAutoNum type="arabicPeriod"/>
            </a:pPr>
            <a:r>
              <a:rPr lang="ru-RU" sz="2000" dirty="0" smtClean="0"/>
              <a:t>Реестродержатель </a:t>
            </a:r>
            <a:r>
              <a:rPr lang="ru-RU" sz="2000" dirty="0"/>
              <a:t>фиксирует переход прав собственности на акции. </a:t>
            </a:r>
            <a:endParaRPr lang="ru-RU" sz="2000" dirty="0" smtClean="0"/>
          </a:p>
          <a:p>
            <a:pPr marL="0" indent="0">
              <a:buNone/>
            </a:pPr>
            <a:endParaRPr lang="ru-RU" sz="2000" dirty="0" smtClean="0"/>
          </a:p>
          <a:p>
            <a:r>
              <a:rPr lang="ru-RU" sz="2600" dirty="0" smtClean="0"/>
              <a:t>Объективная сторона:</a:t>
            </a:r>
            <a:endParaRPr lang="ru-RU" sz="2600" dirty="0"/>
          </a:p>
          <a:p>
            <a:pPr marL="0" indent="0">
              <a:buNone/>
            </a:pPr>
            <a:r>
              <a:rPr lang="ru-RU" sz="2000" dirty="0"/>
              <a:t>Ценными бумагами являются документы, соответствующие установленным законом требованиям и удостоверяющие обязательственные и иные права, осуществление или передача которых возможны только при предъявлении таких документов (документарные ценные бумаги).</a:t>
            </a:r>
          </a:p>
          <a:p>
            <a:pPr marL="0" indent="0">
              <a:buNone/>
            </a:pPr>
            <a:endParaRPr lang="ru-RU" sz="2000" dirty="0"/>
          </a:p>
          <a:p>
            <a:pPr marL="0" indent="0">
              <a:buNone/>
            </a:pPr>
            <a:r>
              <a:rPr lang="ru-RU" sz="2000" dirty="0"/>
              <a:t>Выпуск или выдача ценных бумаг подлежит государственной регистрации в случаях, установленных законом.</a:t>
            </a:r>
          </a:p>
          <a:p>
            <a:pPr marL="0" indent="0">
              <a:buNone/>
            </a:pPr>
            <a:endParaRPr lang="ru-RU" sz="2000" dirty="0"/>
          </a:p>
          <a:p>
            <a:pPr marL="0" indent="0">
              <a:buNone/>
            </a:pPr>
            <a:r>
              <a:rPr lang="ru-RU" sz="2000" dirty="0"/>
              <a:t>Ценными бумагами являются акция, вексель, закладная, инвестиционный пай паевого инвестиционного фонда, коносамент, облигация, чек и иные ценные бумаги, названные в таком качестве в законе или признанные таковыми в установленном законом порядке.</a:t>
            </a:r>
          </a:p>
          <a:p>
            <a:pPr marL="0" indent="0">
              <a:buNone/>
            </a:pPr>
            <a:endParaRPr lang="ru-RU" dirty="0" smtClean="0"/>
          </a:p>
          <a:p>
            <a:pPr marL="0" indent="0">
              <a:buNone/>
            </a:pPr>
            <a:endParaRPr lang="ru-RU" dirty="0"/>
          </a:p>
          <a:p>
            <a:pPr marL="0" indent="0">
              <a:buNone/>
            </a:pPr>
            <a:endParaRPr lang="ru-RU" dirty="0" smtClean="0"/>
          </a:p>
          <a:p>
            <a:endParaRPr lang="ru-RU" dirty="0"/>
          </a:p>
          <a:p>
            <a:endParaRPr lang="ru-RU" dirty="0"/>
          </a:p>
        </p:txBody>
      </p:sp>
    </p:spTree>
    <p:extLst>
      <p:ext uri="{BB962C8B-B14F-4D97-AF65-F5344CB8AC3E}">
        <p14:creationId xmlns:p14="http://schemas.microsoft.com/office/powerpoint/2010/main" val="1408380294"/>
      </p:ext>
    </p:extLst>
  </p:cSld>
  <p:clrMapOvr>
    <a:masterClrMapping/>
  </p:clrMapOvr>
</p:sld>
</file>

<file path=ppt/slides/slide4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2800" dirty="0">
                <a:effectLst>
                  <a:outerShdw blurRad="38100" dist="38100" dir="2700000" algn="tl">
                    <a:srgbClr val="000000">
                      <a:alpha val="43137"/>
                    </a:srgbClr>
                  </a:outerShdw>
                </a:effectLst>
              </a:rPr>
              <a:t>58.  Доверительное управление имуществом</a:t>
            </a:r>
          </a:p>
        </p:txBody>
      </p:sp>
      <p:sp>
        <p:nvSpPr>
          <p:cNvPr id="3" name="Объект 2"/>
          <p:cNvSpPr>
            <a:spLocks noGrp="1"/>
          </p:cNvSpPr>
          <p:nvPr>
            <p:ph idx="1"/>
          </p:nvPr>
        </p:nvSpPr>
        <p:spPr>
          <a:xfrm>
            <a:off x="0" y="692696"/>
            <a:ext cx="9144000" cy="6165304"/>
          </a:xfrm>
        </p:spPr>
        <p:txBody>
          <a:bodyPr>
            <a:normAutofit fontScale="77500" lnSpcReduction="20000"/>
          </a:bodyPr>
          <a:lstStyle/>
          <a:p>
            <a:pPr lvl="0"/>
            <a:r>
              <a:rPr lang="ru-RU" dirty="0">
                <a:solidFill>
                  <a:prstClr val="black">
                    <a:lumMod val="50000"/>
                    <a:lumOff val="50000"/>
                  </a:prstClr>
                </a:solidFill>
              </a:rPr>
              <a:t>Объект: сфера </a:t>
            </a:r>
            <a:r>
              <a:rPr lang="ru-RU" dirty="0" smtClean="0"/>
              <a:t>договора </a:t>
            </a:r>
            <a:r>
              <a:rPr lang="ru-RU" dirty="0"/>
              <a:t>доверительного управления имуществом</a:t>
            </a:r>
            <a:r>
              <a:rPr lang="ru-RU" dirty="0">
                <a:solidFill>
                  <a:prstClr val="black">
                    <a:lumMod val="50000"/>
                    <a:lumOff val="50000"/>
                  </a:prstClr>
                </a:solidFill>
              </a:rPr>
              <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доверительного управления имуществом одна сторона (учредитель управления) передает другой стороне (доверительному управляющему) на определенный срок имущество в доверительное управление, а другая сторона обязуется осуществлять управление этим имуществом в интересах учредителя управления или указанного им лица (выгодоприобретателя).</a:t>
            </a:r>
          </a:p>
          <a:p>
            <a:pPr marL="0" indent="0">
              <a:buNone/>
            </a:pPr>
            <a:r>
              <a:rPr lang="ru-RU" dirty="0"/>
              <a:t>Передача имущества в доверительное управление не влечет перехода права собственности на него к доверительному управляющему.</a:t>
            </a:r>
          </a:p>
          <a:p>
            <a:pPr marL="0" indent="0">
              <a:buNone/>
            </a:pPr>
            <a:r>
              <a:rPr lang="ru-RU" dirty="0" smtClean="0"/>
              <a:t>Осуществляя </a:t>
            </a:r>
            <a:r>
              <a:rPr lang="ru-RU" dirty="0"/>
              <a:t>доверительное управление имуществом, доверительный управляющий вправе совершать в отношении этого имущества в соответствии с договором доверительного управления любые юридические и фактические действия в интересах выгодоприобретателя</a:t>
            </a:r>
            <a:r>
              <a:rPr lang="ru-RU" dirty="0" smtClean="0"/>
              <a:t>.</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Физическое лицо, Юридическое 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r>
              <a:rPr lang="ru-RU" dirty="0" smtClean="0">
                <a:solidFill>
                  <a:prstClr val="black">
                    <a:lumMod val="50000"/>
                    <a:lumOff val="50000"/>
                  </a:prstClr>
                </a:solidFill>
              </a:rPr>
              <a:t>.</a:t>
            </a:r>
          </a:p>
          <a:p>
            <a:pPr lvl="0"/>
            <a:endParaRPr lang="ru-RU" dirty="0">
              <a:solidFill>
                <a:prstClr val="black">
                  <a:lumMod val="50000"/>
                  <a:lumOff val="50000"/>
                </a:prstClr>
              </a:solidFill>
            </a:endParaRPr>
          </a:p>
          <a:p>
            <a:pPr lvl="0"/>
            <a:r>
              <a:rPr lang="ru-RU" dirty="0" smtClean="0">
                <a:solidFill>
                  <a:prstClr val="black">
                    <a:lumMod val="50000"/>
                    <a:lumOff val="50000"/>
                  </a:prstClr>
                </a:solidFill>
              </a:rPr>
              <a:t>Предмет: </a:t>
            </a:r>
            <a:r>
              <a:rPr lang="ru-RU" dirty="0"/>
              <a:t>предприятия и другие имущественные </a:t>
            </a:r>
            <a:r>
              <a:rPr lang="ru-RU" dirty="0" smtClean="0"/>
              <a:t>комплексы, недвижимое имущество, </a:t>
            </a:r>
            <a:r>
              <a:rPr lang="ru-RU" dirty="0"/>
              <a:t>ценные </a:t>
            </a:r>
            <a:r>
              <a:rPr lang="ru-RU" dirty="0" smtClean="0"/>
              <a:t>бумаги</a:t>
            </a:r>
            <a:r>
              <a:rPr lang="ru-RU" dirty="0"/>
              <a:t> и другое имущество.</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3449151524"/>
      </p:ext>
    </p:extLst>
  </p:cSld>
  <p:clrMapOvr>
    <a:masterClrMapping/>
  </p:clrMapOvr>
</p:sld>
</file>

<file path=ppt/slides/slide4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2800" dirty="0">
                <a:solidFill>
                  <a:srgbClr val="323232"/>
                </a:solidFill>
                <a:effectLst>
                  <a:outerShdw blurRad="38100" dist="38100" dir="2700000" algn="tl">
                    <a:srgbClr val="000000">
                      <a:alpha val="43137"/>
                    </a:srgbClr>
                  </a:outerShdw>
                </a:effectLst>
              </a:rPr>
              <a:t>58.  Доверительное управление имуществом</a:t>
            </a:r>
            <a:endParaRPr lang="ru-RU" dirty="0"/>
          </a:p>
        </p:txBody>
      </p:sp>
      <p:sp>
        <p:nvSpPr>
          <p:cNvPr id="3" name="Объект 2"/>
          <p:cNvSpPr>
            <a:spLocks noGrp="1"/>
          </p:cNvSpPr>
          <p:nvPr>
            <p:ph idx="1"/>
          </p:nvPr>
        </p:nvSpPr>
        <p:spPr>
          <a:xfrm>
            <a:off x="0" y="692696"/>
            <a:ext cx="9144000" cy="6165304"/>
          </a:xfrm>
        </p:spPr>
        <p:txBody>
          <a:bodyPr>
            <a:normAutofit fontScale="47500" lnSpcReduction="20000"/>
          </a:bodyPr>
          <a:lstStyle/>
          <a:p>
            <a:pPr lvl="0"/>
            <a:r>
              <a:rPr lang="ru-RU" sz="3200" dirty="0">
                <a:solidFill>
                  <a:prstClr val="black">
                    <a:lumMod val="50000"/>
                    <a:lumOff val="50000"/>
                  </a:prstClr>
                </a:solidFill>
              </a:rPr>
              <a:t>Объект</a:t>
            </a:r>
            <a:r>
              <a:rPr lang="ru-RU" sz="2800" dirty="0">
                <a:solidFill>
                  <a:prstClr val="black">
                    <a:lumMod val="50000"/>
                    <a:lumOff val="50000"/>
                  </a:prstClr>
                </a:solidFill>
              </a:rPr>
              <a:t>: </a:t>
            </a:r>
          </a:p>
          <a:p>
            <a:pPr marL="0" indent="0">
              <a:buNone/>
            </a:pPr>
            <a:r>
              <a:rPr lang="ru-RU" dirty="0">
                <a:solidFill>
                  <a:prstClr val="black">
                    <a:lumMod val="50000"/>
                    <a:lumOff val="50000"/>
                  </a:prstClr>
                </a:solidFill>
              </a:rPr>
              <a:t>Объектом является сфера </a:t>
            </a:r>
            <a:r>
              <a:rPr lang="ru-RU" dirty="0"/>
              <a:t>договора доверительного управления имуществом</a:t>
            </a:r>
            <a:endParaRPr lang="ru-RU" sz="800" dirty="0">
              <a:solidFill>
                <a:prstClr val="black">
                  <a:lumMod val="50000"/>
                  <a:lumOff val="50000"/>
                </a:prstClr>
              </a:solidFill>
            </a:endParaRPr>
          </a:p>
          <a:p>
            <a:pPr lvl="0"/>
            <a:r>
              <a:rPr lang="ru-RU" sz="3200" dirty="0">
                <a:solidFill>
                  <a:prstClr val="black">
                    <a:lumMod val="50000"/>
                    <a:lumOff val="50000"/>
                  </a:prstClr>
                </a:solidFill>
              </a:rPr>
              <a:t>Объективная сторона: </a:t>
            </a:r>
            <a:endParaRPr lang="ru-RU" sz="3200" dirty="0"/>
          </a:p>
          <a:p>
            <a:pPr marL="0" indent="0">
              <a:buNone/>
            </a:pPr>
            <a:r>
              <a:rPr lang="ru-RU" dirty="0"/>
              <a:t>Сделки с переданным в доверительное управление имуществом доверительный управляющий совершает от своего имени, указывая при этом, что он действует в качестве такого управляющего. Это условие считается соблюденным, если при совершении действий, не требующих письменного оформления, другая сторона информирована об их совершении доверительным управляющим в этом качестве, а в письменных документах после имени или наименования доверительного управляющего сделана пометка "Д.У.".</a:t>
            </a:r>
          </a:p>
          <a:p>
            <a:pPr marL="0" indent="0">
              <a:buNone/>
            </a:pPr>
            <a:r>
              <a:rPr lang="ru-RU" dirty="0"/>
              <a:t>При отсутствии указания о действии доверительного управляющего в этом качестве доверительный управляющий обязывается перед третьими лицами лично и отвечает перед ними только принадлежащим ему имуществом</a:t>
            </a:r>
            <a:r>
              <a:rPr lang="ru-RU" dirty="0" smtClean="0"/>
              <a:t>.</a:t>
            </a:r>
          </a:p>
          <a:p>
            <a:pPr marL="0" indent="0">
              <a:buNone/>
            </a:pPr>
            <a:r>
              <a:rPr lang="ru-RU" dirty="0"/>
              <a:t>Объектами доверительного управления могут быть предприятия и другие имущественные комплексы, отдельные объекты, относящиеся к недвижимому имуществу, ценные бумаги, права, удостоверенные бездокументарными ценными бумагами, </a:t>
            </a:r>
            <a:r>
              <a:rPr lang="ru-RU" dirty="0" smtClean="0"/>
              <a:t>исключительные права</a:t>
            </a:r>
            <a:r>
              <a:rPr lang="ru-RU" dirty="0"/>
              <a:t> и другое имущество.</a:t>
            </a:r>
          </a:p>
          <a:p>
            <a:pPr marL="0" indent="0">
              <a:buNone/>
            </a:pPr>
            <a:r>
              <a:rPr lang="ru-RU" dirty="0" smtClean="0"/>
              <a:t>Не </a:t>
            </a:r>
            <a:r>
              <a:rPr lang="ru-RU" dirty="0"/>
              <a:t>могут быть самостоятельным объектом доверительного управления деньги, за исключением случаев, предусмотренных </a:t>
            </a:r>
            <a:r>
              <a:rPr lang="ru-RU" dirty="0" smtClean="0"/>
              <a:t>законом.</a:t>
            </a:r>
          </a:p>
          <a:p>
            <a:pPr marL="0" indent="0">
              <a:buNone/>
            </a:pPr>
            <a:r>
              <a:rPr lang="ru-RU" dirty="0"/>
              <a:t>В договоре доверительного управления имуществом должны быть указаны:</a:t>
            </a:r>
          </a:p>
          <a:p>
            <a:pPr>
              <a:buFont typeface="Courier New" pitchFamily="49" charset="0"/>
              <a:buChar char="o"/>
            </a:pPr>
            <a:r>
              <a:rPr lang="ru-RU" dirty="0"/>
              <a:t>состав имущества, передаваемого в доверительное управление;</a:t>
            </a:r>
          </a:p>
          <a:p>
            <a:pPr>
              <a:buFont typeface="Courier New" pitchFamily="49" charset="0"/>
              <a:buChar char="o"/>
            </a:pPr>
            <a:r>
              <a:rPr lang="ru-RU" dirty="0"/>
              <a:t>наименование юридического лица или имя гражданина, в интересах которых осуществляется управление имуществом (учредителя управления или выгодоприобретателя);</a:t>
            </a:r>
          </a:p>
          <a:p>
            <a:pPr>
              <a:buFont typeface="Courier New" pitchFamily="49" charset="0"/>
              <a:buChar char="o"/>
            </a:pPr>
            <a:r>
              <a:rPr lang="ru-RU" dirty="0"/>
              <a:t>размер и форма вознаграждения управляющему, если выплата вознаграждения предусмотрена договором;</a:t>
            </a:r>
          </a:p>
          <a:p>
            <a:pPr>
              <a:buFont typeface="Courier New" pitchFamily="49" charset="0"/>
              <a:buChar char="o"/>
            </a:pPr>
            <a:r>
              <a:rPr lang="ru-RU" dirty="0"/>
              <a:t>срок действия договора</a:t>
            </a:r>
            <a:r>
              <a:rPr lang="ru-RU" dirty="0" smtClean="0"/>
              <a:t>.</a:t>
            </a:r>
          </a:p>
          <a:p>
            <a:pPr marL="0" indent="0">
              <a:buNone/>
            </a:pPr>
            <a:r>
              <a:rPr lang="ru-RU" dirty="0"/>
              <a:t>Договор доверительного управления имуществом заключается на срок, не превышающий пяти лет. Для отдельных видов имущества, передаваемого в доверительное управление, </a:t>
            </a:r>
            <a:r>
              <a:rPr lang="ru-RU" dirty="0" smtClean="0"/>
              <a:t>законом</a:t>
            </a:r>
            <a:r>
              <a:rPr lang="ru-RU" dirty="0"/>
              <a:t> могут быть установлены иные </a:t>
            </a:r>
            <a:r>
              <a:rPr lang="ru-RU" dirty="0" smtClean="0"/>
              <a:t>п</a:t>
            </a:r>
            <a:r>
              <a:rPr lang="ru-RU" dirty="0"/>
              <a:t>редельные сроки, на которые может быть заключен договор.</a:t>
            </a:r>
            <a:endParaRPr lang="ru-RU" dirty="0" smtClean="0"/>
          </a:p>
          <a:p>
            <a:pPr marL="0" indent="0">
              <a:buNone/>
            </a:pPr>
            <a:r>
              <a:rPr lang="ru-RU" dirty="0"/>
              <a:t>Договор доверительного управления имуществом должен быть заключен в письменной форме. </a:t>
            </a:r>
            <a:endParaRPr lang="ru-RU" dirty="0" smtClean="0"/>
          </a:p>
          <a:p>
            <a:pPr marL="0" indent="0">
              <a:buNone/>
            </a:pPr>
            <a:r>
              <a:rPr lang="ru-RU" dirty="0"/>
              <a:t>Договор доверительного управления имуществом прекращается вследствие:</a:t>
            </a:r>
          </a:p>
          <a:p>
            <a:pPr>
              <a:buFont typeface="Courier New" pitchFamily="49" charset="0"/>
              <a:buChar char="o"/>
            </a:pPr>
            <a:r>
              <a:rPr lang="ru-RU" dirty="0"/>
              <a:t>смерти гражданина, являющегося выгодоприобретателем, или ликвидации юридического лица - выгодоприобретателя, если договором не предусмотрено иное;</a:t>
            </a:r>
          </a:p>
          <a:p>
            <a:pPr>
              <a:buFont typeface="Courier New" pitchFamily="49" charset="0"/>
              <a:buChar char="o"/>
            </a:pPr>
            <a:r>
              <a:rPr lang="ru-RU" dirty="0"/>
              <a:t>отказа выгодоприобретателя от получения выгод по договору, если договором не предусмотрено иное;</a:t>
            </a:r>
          </a:p>
          <a:p>
            <a:pPr>
              <a:buFont typeface="Courier New" pitchFamily="49" charset="0"/>
              <a:buChar char="o"/>
            </a:pPr>
            <a:r>
              <a:rPr lang="ru-RU" dirty="0"/>
              <a:t>смерти гражданина, являющегося доверительным управляющим, признания его недееспособным, ограниченно дееспособным или </a:t>
            </a:r>
            <a:r>
              <a:rPr lang="ru-RU" dirty="0" smtClean="0"/>
              <a:t>безвестно отсутствующим, </a:t>
            </a:r>
            <a:r>
              <a:rPr lang="ru-RU" dirty="0"/>
              <a:t>а также признания индивидуального предпринимателя несостоятельным (банкротом);</a:t>
            </a:r>
          </a:p>
          <a:p>
            <a:pPr>
              <a:buFont typeface="Courier New" pitchFamily="49" charset="0"/>
              <a:buChar char="o"/>
            </a:pPr>
            <a:r>
              <a:rPr lang="ru-RU" dirty="0"/>
              <a:t>отказа доверительного управляющего или учредителя управления от осуществления доверительного управления в связи с невозможностью для доверительного управляющего лично осуществлять доверительное управление имуществом;</a:t>
            </a:r>
          </a:p>
          <a:p>
            <a:pPr>
              <a:buFont typeface="Courier New" pitchFamily="49" charset="0"/>
              <a:buChar char="o"/>
            </a:pPr>
            <a:r>
              <a:rPr lang="ru-RU" dirty="0"/>
              <a:t>отказа учредителя управления от договора по иным причинам, чем та, которая указана в </a:t>
            </a:r>
            <a:r>
              <a:rPr lang="ru-RU" dirty="0" err="1" smtClean="0"/>
              <a:t>абз</a:t>
            </a:r>
            <a:r>
              <a:rPr lang="ru-RU" dirty="0" smtClean="0"/>
              <a:t>. 5</a:t>
            </a:r>
            <a:r>
              <a:rPr lang="ru-RU" dirty="0"/>
              <a:t> настоящего пункта, при условии выплаты доверительному управляющему обусловленного договором вознаграждения;</a:t>
            </a:r>
          </a:p>
          <a:p>
            <a:pPr>
              <a:buFont typeface="Courier New" pitchFamily="49" charset="0"/>
              <a:buChar char="o"/>
            </a:pPr>
            <a:r>
              <a:rPr lang="ru-RU" dirty="0"/>
              <a:t>признания несостоятельным (банкротом) гражданина-предпринимателя, являющегося учредителем управления.</a:t>
            </a:r>
          </a:p>
        </p:txBody>
      </p:sp>
    </p:spTree>
    <p:extLst>
      <p:ext uri="{BB962C8B-B14F-4D97-AF65-F5344CB8AC3E}">
        <p14:creationId xmlns:p14="http://schemas.microsoft.com/office/powerpoint/2010/main" val="3115216560"/>
      </p:ext>
    </p:extLst>
  </p:cSld>
  <p:clrMapOvr>
    <a:masterClrMapping/>
  </p:clrMapOvr>
</p:sld>
</file>

<file path=ppt/slides/slide4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2800" dirty="0">
                <a:solidFill>
                  <a:srgbClr val="323232"/>
                </a:solidFill>
                <a:effectLst>
                  <a:outerShdw blurRad="38100" dist="38100" dir="2700000" algn="tl">
                    <a:srgbClr val="000000">
                      <a:alpha val="43137"/>
                    </a:srgbClr>
                  </a:outerShdw>
                </a:effectLst>
              </a:rPr>
              <a:t>58.  Доверительное управление имуществом</a:t>
            </a: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Учредитель </a:t>
            </a:r>
            <a:r>
              <a:rPr lang="ru-RU" dirty="0" smtClean="0"/>
              <a:t>управления: </a:t>
            </a:r>
            <a:r>
              <a:rPr lang="ru-RU" dirty="0"/>
              <a:t>собственник имущества, а в случаях, предусмотренных </a:t>
            </a:r>
            <a:r>
              <a:rPr lang="ru-RU" dirty="0" smtClean="0"/>
              <a:t>ст. 1026</a:t>
            </a:r>
            <a:r>
              <a:rPr lang="ru-RU" dirty="0"/>
              <a:t> настоящего Кодекса, другое лицо</a:t>
            </a:r>
            <a:r>
              <a:rPr lang="ru-RU" dirty="0" smtClean="0"/>
              <a:t>.</a:t>
            </a:r>
          </a:p>
          <a:p>
            <a:pPr lvl="0">
              <a:buFont typeface="Courier New" pitchFamily="49" charset="0"/>
              <a:buChar char="o"/>
            </a:pPr>
            <a:r>
              <a:rPr lang="ru-RU" dirty="0"/>
              <a:t>Доверительный </a:t>
            </a:r>
            <a:r>
              <a:rPr lang="ru-RU" dirty="0" smtClean="0"/>
              <a:t>управляющий: </a:t>
            </a:r>
            <a:r>
              <a:rPr lang="ru-RU" dirty="0"/>
              <a:t>индивидуальный предприниматель или коммерческая организация, за исключением унитарного предприятия.</a:t>
            </a:r>
            <a:r>
              <a:rPr lang="ru-RU" dirty="0" smtClean="0"/>
              <a:t/>
            </a:r>
            <a:br>
              <a:rPr lang="ru-RU" dirty="0" smtClean="0"/>
            </a:br>
            <a:r>
              <a:rPr lang="ru-RU" dirty="0" smtClean="0"/>
              <a:t> </a:t>
            </a:r>
          </a:p>
          <a:p>
            <a:r>
              <a:rPr lang="ru-RU" sz="3600" dirty="0" smtClean="0">
                <a:solidFill>
                  <a:prstClr val="black">
                    <a:lumMod val="50000"/>
                    <a:lumOff val="50000"/>
                  </a:prstClr>
                </a:solidFill>
              </a:rPr>
              <a:t>Субъективная </a:t>
            </a:r>
            <a:r>
              <a:rPr lang="ru-RU" sz="3600" dirty="0">
                <a:solidFill>
                  <a:prstClr val="black">
                    <a:lumMod val="50000"/>
                    <a:lumOff val="50000"/>
                  </a:prstClr>
                </a:solidFill>
              </a:rPr>
              <a:t>сторона:</a:t>
            </a:r>
          </a:p>
          <a:p>
            <a:pPr marL="0" lvl="0" indent="0">
              <a:buNone/>
            </a:pPr>
            <a:r>
              <a:rPr lang="ru-RU" dirty="0"/>
              <a:t>Умысел </a:t>
            </a:r>
          </a:p>
          <a:p>
            <a:pPr lvl="0">
              <a:buFont typeface="Courier New" pitchFamily="49" charset="0"/>
              <a:buChar char="o"/>
            </a:pPr>
            <a:r>
              <a:rPr lang="ru-RU" dirty="0"/>
              <a:t>Учредитель управления: Учредитель управления может действовать с умыслом, если он предоставляет управляющему неполную или ложную информацию об имуществе, чтобы получить выгоду от этого.</a:t>
            </a:r>
            <a:endParaRPr lang="ru-RU" dirty="0" smtClean="0"/>
          </a:p>
          <a:p>
            <a:pPr lvl="0">
              <a:buFont typeface="Courier New" pitchFamily="49" charset="0"/>
              <a:buChar char="o"/>
            </a:pPr>
            <a:r>
              <a:rPr lang="ru-RU" dirty="0" smtClean="0"/>
              <a:t>Доверительный </a:t>
            </a:r>
            <a:r>
              <a:rPr lang="ru-RU" dirty="0"/>
              <a:t>управляющий</a:t>
            </a:r>
            <a:r>
              <a:rPr lang="ru-RU" dirty="0" smtClean="0"/>
              <a:t>: </a:t>
            </a:r>
            <a:r>
              <a:rPr lang="ru-RU" dirty="0"/>
              <a:t>Управляющий действует с умыслом, если он намеренно причиняет вред учредителю управления, например, расходуя имущество не по назначению, умышленно продавая его по заниженной цене или используя его для собственной выгоды</a:t>
            </a:r>
            <a:r>
              <a:rPr lang="ru-RU" dirty="0" smtClean="0"/>
              <a:t>.</a:t>
            </a:r>
          </a:p>
          <a:p>
            <a:pPr lvl="0">
              <a:buFont typeface="Courier New" pitchFamily="49" charset="0"/>
              <a:buChar char="o"/>
            </a:pPr>
            <a:endParaRPr lang="ru-RU" dirty="0"/>
          </a:p>
          <a:p>
            <a:pPr marL="0" lvl="0" indent="0">
              <a:buNone/>
            </a:pPr>
            <a:r>
              <a:rPr lang="ru-RU" dirty="0"/>
              <a:t>Неосторожность</a:t>
            </a:r>
          </a:p>
          <a:p>
            <a:pPr lvl="0">
              <a:buFont typeface="Courier New" pitchFamily="49" charset="0"/>
              <a:buChar char="o"/>
            </a:pPr>
            <a:r>
              <a:rPr lang="ru-RU" dirty="0"/>
              <a:t>Учредитель управления: Учредитель управления может действовать неосторожно, если он не проверил компетентность управляющего перед передачей ему имущества. </a:t>
            </a:r>
          </a:p>
          <a:p>
            <a:pPr lvl="0">
              <a:buFont typeface="Courier New" pitchFamily="49" charset="0"/>
              <a:buChar char="o"/>
            </a:pPr>
            <a:r>
              <a:rPr lang="ru-RU" dirty="0" smtClean="0"/>
              <a:t>Доверительный </a:t>
            </a:r>
            <a:r>
              <a:rPr lang="ru-RU" dirty="0"/>
              <a:t>управляющий</a:t>
            </a:r>
            <a:r>
              <a:rPr lang="ru-RU" dirty="0" smtClean="0"/>
              <a:t>: </a:t>
            </a:r>
            <a:r>
              <a:rPr lang="ru-RU" dirty="0"/>
              <a:t>Управляющий действует неосторожно, если он не предвидел возможных негативных последствий своих действий, хотя должен был их предвидеть. Например, управляющий может не провести должной проверки финансового состояния компании, в которую он инвестирует средства учредителя, и в результате понести убытки.</a:t>
            </a:r>
          </a:p>
        </p:txBody>
      </p:sp>
    </p:spTree>
    <p:extLst>
      <p:ext uri="{BB962C8B-B14F-4D97-AF65-F5344CB8AC3E}">
        <p14:creationId xmlns:p14="http://schemas.microsoft.com/office/powerpoint/2010/main" val="4107502387"/>
      </p:ext>
    </p:extLst>
  </p:cSld>
  <p:clrMapOvr>
    <a:masterClrMapping/>
  </p:clrMapOvr>
</p:sld>
</file>

<file path=ppt/slides/slide4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00100"/>
            <a:ext cx="8229600" cy="1600200"/>
          </a:xfrm>
        </p:spPr>
        <p:txBody>
          <a:bodyPr/>
          <a:lstStyle/>
          <a:p>
            <a:r>
              <a:rPr lang="ru-RU" sz="2800" dirty="0">
                <a:solidFill>
                  <a:srgbClr val="323232"/>
                </a:solidFill>
                <a:effectLst>
                  <a:outerShdw blurRad="38100" dist="38100" dir="2700000" algn="tl">
                    <a:srgbClr val="000000">
                      <a:alpha val="43137"/>
                    </a:srgbClr>
                  </a:outerShdw>
                </a:effectLst>
              </a:rPr>
              <a:t>58.  Доверительное управление имуществом</a:t>
            </a:r>
            <a:endParaRPr lang="ru-RU" dirty="0"/>
          </a:p>
        </p:txBody>
      </p:sp>
      <p:sp>
        <p:nvSpPr>
          <p:cNvPr id="3" name="Объект 2"/>
          <p:cNvSpPr>
            <a:spLocks noGrp="1"/>
          </p:cNvSpPr>
          <p:nvPr>
            <p:ph idx="1"/>
          </p:nvPr>
        </p:nvSpPr>
        <p:spPr>
          <a:xfrm>
            <a:off x="-13400" y="692696"/>
            <a:ext cx="9157399" cy="6165304"/>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Ненадлежащее управление акциями </a:t>
            </a:r>
            <a:endParaRPr lang="ru-RU" dirty="0" smtClean="0"/>
          </a:p>
          <a:p>
            <a:pPr marL="0" indent="0">
              <a:buNone/>
            </a:pPr>
            <a:r>
              <a:rPr lang="ru-RU" u="sng" dirty="0" smtClean="0"/>
              <a:t>Суть </a:t>
            </a:r>
            <a:r>
              <a:rPr lang="ru-RU" u="sng" dirty="0"/>
              <a:t>спора: </a:t>
            </a:r>
          </a:p>
          <a:p>
            <a:pPr marL="0" indent="0">
              <a:buNone/>
            </a:pPr>
            <a:r>
              <a:rPr lang="ru-RU" dirty="0"/>
              <a:t>Компания "Альтаир" заключила с "Управляющим Фондом "Бета" договор доверительного управления акциями, поручив фонду инвестировать средства в ценные бумаги. "Управляющий Фонд "Бета" инвестировал средства в акции компании, которая впоследствии обанкротилась, в результате чего "Компания "Альтаир" понесла убытки. "Компания "Альтаир" подала в суд на "Управляющий Фонд "Бета" с требованием возмещения убытков. </a:t>
            </a:r>
            <a:endParaRPr lang="ru-RU" dirty="0" smtClean="0"/>
          </a:p>
          <a:p>
            <a:pPr marL="0" indent="0">
              <a:buNone/>
            </a:pPr>
            <a:r>
              <a:rPr lang="ru-RU" u="sng" dirty="0" smtClean="0"/>
              <a:t>Судебные </a:t>
            </a:r>
            <a:r>
              <a:rPr lang="ru-RU" u="sng" dirty="0"/>
              <a:t>решения:</a:t>
            </a:r>
          </a:p>
          <a:p>
            <a:pPr marL="0" indent="0">
              <a:buNone/>
            </a:pPr>
            <a:r>
              <a:rPr lang="ru-RU" dirty="0"/>
              <a:t>Суд установил, что "Управляющий Фонд "Бета" не провел должной проверки финансового состояния компании перед инвестированием в ее акции и не соблюдал принципы диверсификации инвестиционного портфеля. Суд признал "Управляющий Фонд "Бета" виновным в ненадлежащем исполнении договора доверительного управления и обязал его возместить "</a:t>
            </a:r>
            <a:r>
              <a:rPr lang="ru-RU" dirty="0" smtClean="0"/>
              <a:t>Компании </a:t>
            </a:r>
            <a:r>
              <a:rPr lang="ru-RU" dirty="0"/>
              <a:t>"Альтаир" убытки</a:t>
            </a:r>
            <a:r>
              <a:rPr lang="ru-RU" dirty="0" smtClean="0"/>
              <a:t>.</a:t>
            </a:r>
          </a:p>
          <a:p>
            <a:pPr marL="0" indent="0">
              <a:buNone/>
            </a:pPr>
            <a:endParaRPr lang="ru-RU" u="sng" dirty="0"/>
          </a:p>
          <a:p>
            <a:pPr algn="r"/>
            <a:r>
              <a:rPr lang="ru-RU" dirty="0"/>
              <a:t>Неправомерное использование средств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Иванов заключил с "Доверительным управляющим "Гамма" договор доверительного управления недвижимостью, поручив управляющему сдавать ее в аренду. "Доверительный управляющий "Гамма" использовал часть полученных средств от аренды для личных нужд, не информируя об этом Иванова. Иванов узнал об этом и обратился в суд с требованием возврата незаконно использованных средств. </a:t>
            </a:r>
          </a:p>
          <a:p>
            <a:pPr marL="0" indent="0" algn="r">
              <a:buNone/>
            </a:pPr>
            <a:r>
              <a:rPr lang="ru-RU" u="sng" dirty="0" smtClean="0"/>
              <a:t>Судебные </a:t>
            </a:r>
            <a:r>
              <a:rPr lang="ru-RU" u="sng" dirty="0"/>
              <a:t>решения: </a:t>
            </a:r>
          </a:p>
          <a:p>
            <a:pPr marL="0" indent="0" algn="r">
              <a:buNone/>
            </a:pPr>
            <a:r>
              <a:rPr lang="ru-RU" dirty="0"/>
              <a:t>Суд установил, что "Доверительный управляющий "Гамма" использовал средства, переданные ему в управление, не по назначению и не информировал об этом учредителя управления. Суд обязал "Доверительного управляющего "Гамма" вернуть Иванова незаконно использованные средства.</a:t>
            </a:r>
          </a:p>
        </p:txBody>
      </p:sp>
    </p:spTree>
    <p:extLst>
      <p:ext uri="{BB962C8B-B14F-4D97-AF65-F5344CB8AC3E}">
        <p14:creationId xmlns:p14="http://schemas.microsoft.com/office/powerpoint/2010/main" val="251411005"/>
      </p:ext>
    </p:extLst>
  </p:cSld>
  <p:clrMapOvr>
    <a:masterClrMapping/>
  </p:clrMapOvr>
</p:sld>
</file>

<file path=ppt/slides/slide4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2800" dirty="0">
                <a:solidFill>
                  <a:srgbClr val="323232"/>
                </a:solidFill>
                <a:effectLst>
                  <a:outerShdw blurRad="38100" dist="38100" dir="2700000" algn="tl">
                    <a:srgbClr val="000000">
                      <a:alpha val="43137"/>
                    </a:srgbClr>
                  </a:outerShdw>
                </a:effectLst>
              </a:rPr>
              <a:t>58.  Доверительное управление имуществом</a:t>
            </a: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buNone/>
            </a:pPr>
            <a:r>
              <a:rPr lang="ru-RU" sz="2900" b="1" dirty="0"/>
              <a:t>ГК РФ Статья 1022. Ответственность доверительного управляющего</a:t>
            </a:r>
            <a:endParaRPr lang="ru-RU" sz="2900" dirty="0" smtClean="0"/>
          </a:p>
          <a:p>
            <a:r>
              <a:rPr lang="ru-RU" dirty="0" smtClean="0"/>
              <a:t>Объект</a:t>
            </a:r>
            <a:r>
              <a:rPr lang="ru-RU" dirty="0"/>
              <a:t>: Сфера </a:t>
            </a:r>
            <a:r>
              <a:rPr lang="ru-RU" dirty="0" smtClean="0"/>
              <a:t>ответственности доверительного управляющего</a:t>
            </a:r>
          </a:p>
          <a:p>
            <a:r>
              <a:rPr lang="ru-RU" dirty="0" smtClean="0"/>
              <a:t>Объективная </a:t>
            </a:r>
            <a:r>
              <a:rPr lang="ru-RU" dirty="0"/>
              <a:t>сторона: </a:t>
            </a:r>
          </a:p>
          <a:p>
            <a:pPr marL="0" indent="0">
              <a:buNone/>
            </a:pPr>
            <a:r>
              <a:rPr lang="ru-RU" dirty="0"/>
              <a:t>Доверительный управляющий, не проявивший при доверительном управлении имуществом должной заботливости об интересах выгодоприобретателя или учредителя управления, возмещает выгодоприобретателю упущенную выгоду за время доверительного управления имуществом, а учредителю управления убытки, причиненные утратой или повреждением имущества, с учетом его естественного износа, а также упущенную выгоду</a:t>
            </a:r>
            <a:r>
              <a:rPr lang="ru-RU" dirty="0" smtClean="0"/>
              <a:t>.</a:t>
            </a:r>
          </a:p>
          <a:p>
            <a:pPr marL="0" indent="0">
              <a:buNone/>
            </a:pPr>
            <a:r>
              <a:rPr lang="ru-RU" dirty="0"/>
              <a:t>Доверительный управляющий несет ответственность за причиненные убытки, если не докажет, что эти убытки произошли вследствие непреодолимой силы либо действий выгодоприобретателя или учредителя управления</a:t>
            </a:r>
            <a:r>
              <a:rPr lang="ru-RU" dirty="0" smtClean="0"/>
              <a:t>.</a:t>
            </a:r>
            <a:endParaRPr lang="ru-RU" dirty="0"/>
          </a:p>
          <a:p>
            <a:r>
              <a:rPr lang="ru-RU" dirty="0"/>
              <a:t>Субъект: </a:t>
            </a:r>
          </a:p>
          <a:p>
            <a:pPr lvl="0">
              <a:buFont typeface="Courier New" pitchFamily="49" charset="0"/>
              <a:buChar char="o"/>
            </a:pPr>
            <a:r>
              <a:rPr lang="ru-RU" dirty="0"/>
              <a:t>Учредитель управления: Лицо, передающее имущество в управление. </a:t>
            </a:r>
            <a:endParaRPr lang="ru-RU" dirty="0" smtClean="0"/>
          </a:p>
          <a:p>
            <a:pPr lvl="0">
              <a:buFont typeface="Courier New" pitchFamily="49" charset="0"/>
              <a:buChar char="o"/>
            </a:pPr>
            <a:r>
              <a:rPr lang="ru-RU" dirty="0" smtClean="0"/>
              <a:t>Доверительный </a:t>
            </a:r>
            <a:r>
              <a:rPr lang="ru-RU" dirty="0"/>
              <a:t>управляющий: Лицо, принимающее имущество в управление и осуществляющее его управление.</a:t>
            </a:r>
            <a:endParaRPr lang="ru-RU" dirty="0" smtClean="0"/>
          </a:p>
          <a:p>
            <a:r>
              <a:rPr lang="ru-RU" dirty="0" smtClean="0"/>
              <a:t>Субъективная </a:t>
            </a:r>
            <a:r>
              <a:rPr lang="ru-RU" dirty="0"/>
              <a:t>сторона:</a:t>
            </a:r>
          </a:p>
          <a:p>
            <a:pPr marL="0" indent="0">
              <a:buNone/>
            </a:pPr>
            <a:r>
              <a:rPr lang="ru-RU" dirty="0"/>
              <a:t>Умысел</a:t>
            </a:r>
          </a:p>
          <a:p>
            <a:pPr lvl="0">
              <a:buFont typeface="Courier New" pitchFamily="49" charset="0"/>
              <a:buChar char="o"/>
            </a:pPr>
            <a:r>
              <a:rPr lang="ru-RU" dirty="0"/>
              <a:t>Учредитель управления: Учредитель управления может действовать с умыслом, если он предоставляет управляющему неполную или ложную информацию об имуществе, чтобы получить выгоду от этого.</a:t>
            </a:r>
            <a:endParaRPr lang="ru-RU" dirty="0" smtClean="0"/>
          </a:p>
          <a:p>
            <a:pPr lvl="0">
              <a:buFont typeface="Courier New" pitchFamily="49" charset="0"/>
              <a:buChar char="o"/>
            </a:pPr>
            <a:r>
              <a:rPr lang="ru-RU" dirty="0" smtClean="0"/>
              <a:t>Доверительный </a:t>
            </a:r>
            <a:r>
              <a:rPr lang="ru-RU" dirty="0"/>
              <a:t>управляющий: Управляющий действует с умыслом, если он намеренно причиняет вред учредителю управления, например, расходует имущество не по назначению, умышленно продает его по заниженной цене или использует его для собственной выгоды.</a:t>
            </a:r>
          </a:p>
          <a:p>
            <a:pPr marL="0" lvl="0" indent="0">
              <a:buNone/>
            </a:pPr>
            <a:r>
              <a:rPr lang="ru-RU" dirty="0" smtClean="0"/>
              <a:t>Неосторожность</a:t>
            </a:r>
            <a:endParaRPr lang="ru-RU" dirty="0"/>
          </a:p>
          <a:p>
            <a:pPr lvl="0">
              <a:buFont typeface="Courier New" pitchFamily="49" charset="0"/>
              <a:buChar char="o"/>
            </a:pPr>
            <a:r>
              <a:rPr lang="ru-RU" dirty="0"/>
              <a:t>Учредитель управления: Учредитель управления может действовать неосторожно, если он не проверил компетентность управляющего перед передачей ему имущества.</a:t>
            </a:r>
          </a:p>
          <a:p>
            <a:pPr lvl="0">
              <a:buFont typeface="Courier New" pitchFamily="49" charset="0"/>
              <a:buChar char="o"/>
            </a:pPr>
            <a:r>
              <a:rPr lang="ru-RU" dirty="0"/>
              <a:t>Доверительный управляющий: Управляющий действует неосторожно, если он не предвидел возможных негативных последствий своих действий, хотя должен был их предвидеть. Например, управляющий может не провести должной проверки финансового состояния компании, в которую он инвестирует средства учредителя, и в результате понести убытки</a:t>
            </a:r>
            <a:r>
              <a:rPr lang="ru-RU" dirty="0" smtClean="0"/>
              <a:t>.</a:t>
            </a:r>
          </a:p>
          <a:p>
            <a:pPr lvl="0"/>
            <a:r>
              <a:rPr lang="ru-RU" dirty="0" smtClean="0"/>
              <a:t>Предмет: </a:t>
            </a:r>
            <a:r>
              <a:rPr lang="ru-RU" dirty="0"/>
              <a:t>предприятия и другие имущественные комплексы, недвижимое имущество, ценные бумаги и другое имущество.</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48783091"/>
      </p:ext>
    </p:extLst>
  </p:cSld>
  <p:clrMapOvr>
    <a:masterClrMapping/>
  </p:clrMapOvr>
</p:sld>
</file>

<file path=ppt/slides/slide4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2800" dirty="0">
                <a:solidFill>
                  <a:srgbClr val="323232"/>
                </a:solidFill>
                <a:effectLst>
                  <a:outerShdw blurRad="38100" dist="38100" dir="2700000" algn="tl">
                    <a:srgbClr val="000000">
                      <a:alpha val="43137"/>
                    </a:srgbClr>
                  </a:outerShdw>
                </a:effectLst>
              </a:rPr>
              <a:t>58.  Доверительное управление имуществом</a:t>
            </a: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buNone/>
            </a:pPr>
            <a:r>
              <a:rPr lang="ru-RU" b="1" dirty="0"/>
              <a:t>ГК РФ Статья 1022. Ответственность доверительного </a:t>
            </a:r>
            <a:r>
              <a:rPr lang="ru-RU" b="1" dirty="0" smtClean="0"/>
              <a:t>управляющего</a:t>
            </a:r>
            <a:endParaRPr lang="ru-RU" b="1" dirty="0"/>
          </a:p>
          <a:p>
            <a:r>
              <a:rPr lang="ru-RU" dirty="0"/>
              <a:t>Доверительный управляющий несет ответственность перед учредителем управления и выгодоприобретателем за отсутствие должной заботливости об интересах выгодоприобретателя или учредителя управления. Указанный состав предполагает наличие вины в деятельности управляющего. Основанием освобождения от ответственности выступают:</a:t>
            </a:r>
          </a:p>
          <a:p>
            <a:pPr marL="0" indent="0">
              <a:buNone/>
            </a:pPr>
            <a:r>
              <a:rPr lang="ru-RU" dirty="0"/>
              <a:t>- обстоятельства непреодолимой силы;</a:t>
            </a:r>
          </a:p>
          <a:p>
            <a:pPr marL="0" indent="0">
              <a:buNone/>
            </a:pPr>
            <a:r>
              <a:rPr lang="ru-RU" dirty="0"/>
              <a:t>- противоправные действия выгодоприобретателя или учредителя управления.</a:t>
            </a:r>
          </a:p>
          <a:p>
            <a:r>
              <a:rPr lang="ru-RU" dirty="0"/>
              <a:t>Применение мер ответственности доверительного управляющего не может зависеть от наличия (отсутствие) его вины, что характерно для общего порядка применения мер ответственности в соответствии со ст. 401 ГК РФ.</a:t>
            </a:r>
          </a:p>
          <a:p>
            <a:r>
              <a:rPr lang="ru-RU" dirty="0"/>
              <a:t>Ответственность доверительного управляющего реализуется в обязанности возместить убытки и упущенную выгоду учредителю управления и выгодоприобретателю, определение которых производится в соответствии с общими положениями ГК РФ.</a:t>
            </a:r>
          </a:p>
          <a:p>
            <a:r>
              <a:rPr lang="ru-RU" dirty="0"/>
              <a:t>Доверительный управляющий несет ответственность по совершенным им сделкам. Основания ответственности определяются применительно к статусу управляющего: гражданин, предприниматель, организация и т.п.</a:t>
            </a:r>
          </a:p>
          <a:p>
            <a:r>
              <a:rPr lang="ru-RU" dirty="0"/>
              <a:t>В случае превышения полномочий по совершению сделок в отношении имущества, переданного в управление, управляющий несет ответственность перед третьими лицами всем своим имуществом. Последствия такого нарушения определяются с учетом добросовестности третьего лица, с которым заключена сделка:</a:t>
            </a:r>
          </a:p>
          <a:p>
            <a:pPr marL="0" indent="0">
              <a:buNone/>
            </a:pPr>
            <a:r>
              <a:rPr lang="ru-RU" dirty="0"/>
              <a:t>- добросовестный субъект вправе требовать возмещения непосредственно из имущества, переданного в доверительное управление. У учредителя возникает право регрессного требования по отношению к управляющему;</a:t>
            </a:r>
          </a:p>
          <a:p>
            <a:pPr marL="0" indent="0">
              <a:buNone/>
            </a:pPr>
            <a:r>
              <a:rPr lang="ru-RU" dirty="0"/>
              <a:t>- недобросовестность третьего лица исключает такую возможность и ограничивается лишь ответственностью управляющего.</a:t>
            </a:r>
          </a:p>
          <a:p>
            <a:endParaRPr lang="ru-RU" dirty="0"/>
          </a:p>
        </p:txBody>
      </p:sp>
    </p:spTree>
    <p:extLst>
      <p:ext uri="{BB962C8B-B14F-4D97-AF65-F5344CB8AC3E}">
        <p14:creationId xmlns:p14="http://schemas.microsoft.com/office/powerpoint/2010/main" val="2853613576"/>
      </p:ext>
    </p:extLst>
  </p:cSld>
  <p:clrMapOvr>
    <a:masterClrMapping/>
  </p:clrMapOvr>
</p:sld>
</file>

<file path=ppt/slides/slide4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2800" dirty="0">
                <a:solidFill>
                  <a:srgbClr val="323232"/>
                </a:solidFill>
                <a:effectLst>
                  <a:outerShdw blurRad="38100" dist="38100" dir="2700000" algn="tl">
                    <a:srgbClr val="000000">
                      <a:alpha val="43137"/>
                    </a:srgbClr>
                  </a:outerShdw>
                </a:effectLst>
              </a:rPr>
              <a:t>58.  Доверительное управление имуществом</a:t>
            </a:r>
            <a:endParaRPr lang="ru-RU" dirty="0"/>
          </a:p>
        </p:txBody>
      </p:sp>
      <p:sp>
        <p:nvSpPr>
          <p:cNvPr id="3" name="Объект 2"/>
          <p:cNvSpPr>
            <a:spLocks noGrp="1"/>
          </p:cNvSpPr>
          <p:nvPr>
            <p:ph idx="1"/>
          </p:nvPr>
        </p:nvSpPr>
        <p:spPr>
          <a:xfrm>
            <a:off x="-27046" y="764704"/>
            <a:ext cx="9171046" cy="6093296"/>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1022</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Ненадлежащее управление </a:t>
            </a:r>
            <a:r>
              <a:rPr lang="ru-RU" dirty="0" smtClean="0"/>
              <a:t>недвижимостью</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Иванов заключил с "Управляющей компанией "Альфа" договор доверительного управления квартирой, поручив компании сдавать ее в аренду. "Управляющая компания "Альфа" не провела должную проверку финансового состояния арендатора, который впоследствии не платил за аренду, в результате чего Иванов понес убытки</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"Управляющую компанию "Альфа" виновной в ненадлежащем управлении имуществом, так как она не проявила должной осмотрительности при выборе арендатора. Суд обязал "Управляющую компанию "Альфа" возместить Иванову убытки, возникшие из-за неплатежей арендатора. </a:t>
            </a:r>
            <a:br>
              <a:rPr lang="ru-RU" dirty="0"/>
            </a:b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Растрата </a:t>
            </a:r>
            <a:r>
              <a:rPr lang="ru-RU" dirty="0" smtClean="0"/>
              <a:t>средств</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Компания "Бета" заключила с "Доверительным управляющим "Гамма" договор доверительного управления инвестиционным портфелем. "Доверительный управляющий "Гамма" использовал часть средств, полученных от инвестирования, для личных нужд, не информируя об этом "Компанию "Бета</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"Доверительного управляющего "Гамма" виновным в растрате средств, переданных ему в управление. Суд обязал "Доверительного управляющего "Гамма" вернуть "Компании "Бета" незаконно использованные средства и возместить убытки.</a:t>
            </a:r>
          </a:p>
        </p:txBody>
      </p:sp>
    </p:spTree>
    <p:extLst>
      <p:ext uri="{BB962C8B-B14F-4D97-AF65-F5344CB8AC3E}">
        <p14:creationId xmlns:p14="http://schemas.microsoft.com/office/powerpoint/2010/main" val="1037856871"/>
      </p:ext>
    </p:extLst>
  </p:cSld>
  <p:clrMapOvr>
    <a:masterClrMapping/>
  </p:clrMapOvr>
</p:sld>
</file>

<file path=ppt/slides/slide4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59.  Коммерческая концессия</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dirty="0">
                <a:solidFill>
                  <a:prstClr val="black">
                    <a:lumMod val="50000"/>
                    <a:lumOff val="50000"/>
                  </a:prstClr>
                </a:solidFill>
              </a:rPr>
              <a:t>Объект: сфера </a:t>
            </a:r>
            <a:r>
              <a:rPr lang="ru-RU" dirty="0"/>
              <a:t>договора коммерческой концессии</a:t>
            </a:r>
            <a:r>
              <a:rPr lang="ru-RU" dirty="0">
                <a:solidFill>
                  <a:prstClr val="black">
                    <a:lumMod val="50000"/>
                    <a:lumOff val="50000"/>
                  </a:prstClr>
                </a:solidFill>
              </a:rPr>
              <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коммерческой концессии одна сторона (правообладатель) обязуется предоставить другой стороне (пользователю) за вознаграждение на срок или без указания срока право использовать в предпринимательской деятельности пользователя комплекс принадлежащих правообладателю исключительных прав, включающий право на товарный знак, знак обслуживания, а также права на </a:t>
            </a:r>
            <a:r>
              <a:rPr lang="ru-RU" dirty="0" smtClean="0"/>
              <a:t>другие</a:t>
            </a:r>
            <a:r>
              <a:rPr lang="ru-RU" dirty="0"/>
              <a:t> предусмотренные договором объекты исключительных прав, в частности на коммерческое обозначение, секрет производства (ноу-хау</a:t>
            </a:r>
            <a:r>
              <a:rPr lang="ru-RU" dirty="0" smtClean="0"/>
              <a:t>).</a:t>
            </a:r>
          </a:p>
          <a:p>
            <a:pPr marL="0" indent="0">
              <a:buNone/>
            </a:pPr>
            <a:r>
              <a:rPr lang="ru-RU" dirty="0"/>
              <a:t>Договор коммерческой концессии предусматривает использование комплекса исключительных прав, деловой репутации и коммерческого опыта правообладателя в определенном объеме (в частности, с установлением минимального и (или) максимального объема использования), с указанием или без указания территории использования применительно к определенной сфере предпринимательской деятельности (продаже товаров, полученных от правообладателя или произведенных пользователем, осуществлению иной торговой деятельности, выполнению работ, оказанию услуг).</a:t>
            </a:r>
          </a:p>
          <a:p>
            <a:pPr marL="0" indent="0">
              <a:buNone/>
            </a:pPr>
            <a:endParaRPr lang="ru-RU" dirty="0">
              <a:solidFill>
                <a:prstClr val="black">
                  <a:lumMod val="50000"/>
                  <a:lumOff val="50000"/>
                </a:prstClr>
              </a:solidFill>
            </a:endParaRPr>
          </a:p>
          <a:p>
            <a:pPr lvl="0"/>
            <a:r>
              <a:rPr lang="ru-RU" dirty="0">
                <a:solidFill>
                  <a:prstClr val="black">
                    <a:lumMod val="50000"/>
                    <a:lumOff val="50000"/>
                  </a:prstClr>
                </a:solidFill>
              </a:rPr>
              <a:t>Субъект: Физическое лицо, Юридическое 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объект интеллектуальной собственности</a:t>
            </a:r>
          </a:p>
        </p:txBody>
      </p:sp>
    </p:spTree>
    <p:extLst>
      <p:ext uri="{BB962C8B-B14F-4D97-AF65-F5344CB8AC3E}">
        <p14:creationId xmlns:p14="http://schemas.microsoft.com/office/powerpoint/2010/main" val="1364519753"/>
      </p:ext>
    </p:extLst>
  </p:cSld>
  <p:clrMapOvr>
    <a:masterClrMapping/>
  </p:clrMapOvr>
</p:sld>
</file>

<file path=ppt/slides/slide4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59.  Коммерческая концессия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lvl="0"/>
            <a:r>
              <a:rPr lang="ru-RU" sz="3200" dirty="0">
                <a:solidFill>
                  <a:prstClr val="black">
                    <a:lumMod val="50000"/>
                    <a:lumOff val="50000"/>
                  </a:prstClr>
                </a:solidFill>
              </a:rPr>
              <a:t>Объект</a:t>
            </a:r>
            <a:r>
              <a:rPr lang="ru-RU" sz="2800" dirty="0">
                <a:solidFill>
                  <a:prstClr val="black">
                    <a:lumMod val="50000"/>
                    <a:lumOff val="50000"/>
                  </a:prstClr>
                </a:solidFill>
              </a:rPr>
              <a:t>: </a:t>
            </a:r>
          </a:p>
          <a:p>
            <a:pPr marL="0" indent="0">
              <a:buNone/>
            </a:pPr>
            <a:r>
              <a:rPr lang="ru-RU" dirty="0">
                <a:solidFill>
                  <a:prstClr val="black">
                    <a:lumMod val="50000"/>
                    <a:lumOff val="50000"/>
                  </a:prstClr>
                </a:solidFill>
              </a:rPr>
              <a:t>Объектом является сфера </a:t>
            </a:r>
            <a:r>
              <a:rPr lang="ru-RU" dirty="0"/>
              <a:t>договора коммерческой концессии </a:t>
            </a:r>
            <a:endParaRPr lang="ru-RU" sz="3200" dirty="0">
              <a:solidFill>
                <a:prstClr val="black">
                  <a:lumMod val="50000"/>
                  <a:lumOff val="50000"/>
                </a:prstClr>
              </a:solidFill>
            </a:endParaRPr>
          </a:p>
          <a:p>
            <a:r>
              <a:rPr lang="ru-RU" sz="3200" dirty="0" smtClean="0">
                <a:solidFill>
                  <a:prstClr val="black">
                    <a:lumMod val="50000"/>
                    <a:lumOff val="50000"/>
                  </a:prstClr>
                </a:solidFill>
              </a:rPr>
              <a:t>Объективная </a:t>
            </a:r>
            <a:r>
              <a:rPr lang="ru-RU" sz="3200" dirty="0">
                <a:solidFill>
                  <a:prstClr val="black">
                    <a:lumMod val="50000"/>
                    <a:lumOff val="50000"/>
                  </a:prstClr>
                </a:solidFill>
              </a:rPr>
              <a:t>сторона: </a:t>
            </a:r>
            <a:endParaRPr lang="ru-RU" sz="3200" dirty="0"/>
          </a:p>
          <a:p>
            <a:pPr marL="0" indent="0">
              <a:buNone/>
            </a:pPr>
            <a:r>
              <a:rPr lang="ru-RU" dirty="0"/>
              <a:t>Договор коммерческой концессии должен быть заключен в </a:t>
            </a:r>
            <a:r>
              <a:rPr lang="ru-RU" dirty="0" smtClean="0"/>
              <a:t>письменной </a:t>
            </a:r>
            <a:r>
              <a:rPr lang="ru-RU" dirty="0"/>
              <a:t>форме</a:t>
            </a:r>
            <a:r>
              <a:rPr lang="ru-RU" dirty="0" smtClean="0"/>
              <a:t>.</a:t>
            </a:r>
            <a:endParaRPr lang="ru-RU" dirty="0"/>
          </a:p>
          <a:p>
            <a:pPr marL="0" indent="0">
              <a:buNone/>
            </a:pPr>
            <a:r>
              <a:rPr lang="ru-RU" dirty="0"/>
              <a:t>Каждая из сторон договора коммерческой концессии, заключенного без указания срока его действия, во всякое время вправе отказаться от договора, уведомив об этом другую сторону за шесть месяцев, если договором не предусмотрен более продолжительный срок.</a:t>
            </a:r>
          </a:p>
          <a:p>
            <a:pPr marL="0" indent="0">
              <a:buNone/>
            </a:pPr>
            <a:r>
              <a:rPr lang="ru-RU" dirty="0"/>
              <a:t>Каждая из сторон договора коммерческой концессии, заключенного на определенный срок или без указания срока его действия, во всякое время вправе отказаться от договора, уведомив об этом другую сторону не позднее чем за тридцать дней, если договором предусмотрена возможность его прекращения уплатой денежной суммы, установленной в качестве отступного</a:t>
            </a:r>
            <a:r>
              <a:rPr lang="ru-RU" dirty="0" smtClean="0"/>
              <a:t>.</a:t>
            </a:r>
          </a:p>
          <a:p>
            <a:pPr marL="0" indent="0">
              <a:buNone/>
            </a:pPr>
            <a:r>
              <a:rPr lang="ru-RU" dirty="0"/>
              <a:t>Правообладатель вправе отказаться от исполнения договора коммерческой концессии полностью или частично в случае:</a:t>
            </a:r>
          </a:p>
          <a:p>
            <a:pPr>
              <a:buFont typeface="Courier New" pitchFamily="49" charset="0"/>
              <a:buChar char="o"/>
            </a:pPr>
            <a:r>
              <a:rPr lang="ru-RU" dirty="0"/>
              <a:t>нарушения пользователем условий договора о качестве производимых товаров, выполняемых работ, оказываемых услуг;</a:t>
            </a:r>
          </a:p>
          <a:p>
            <a:pPr>
              <a:buFont typeface="Courier New" pitchFamily="49" charset="0"/>
              <a:buChar char="o"/>
            </a:pPr>
            <a:r>
              <a:rPr lang="ru-RU" dirty="0"/>
              <a:t>грубого нарушения пользователем инструкций и указаний правообладателя, направленных на обеспечение соответствия условиям договора характера, способов и условий использования предоставленного комплекса исключительных прав;</a:t>
            </a:r>
          </a:p>
          <a:p>
            <a:pPr>
              <a:buFont typeface="Courier New" pitchFamily="49" charset="0"/>
              <a:buChar char="o"/>
            </a:pPr>
            <a:r>
              <a:rPr lang="ru-RU" dirty="0"/>
              <a:t>нарушения пользователем обязанности выплатить правообладателю вознаграждение в установленный договором срок</a:t>
            </a:r>
            <a:r>
              <a:rPr lang="ru-RU" dirty="0" smtClean="0"/>
              <a:t>.</a:t>
            </a:r>
          </a:p>
          <a:p>
            <a:pPr marL="0" indent="0">
              <a:buNone/>
            </a:pPr>
            <a:r>
              <a:rPr lang="ru-RU" dirty="0"/>
              <a:t>Договором коммерческой концессии может быть предусмотрено право пользователя разрешать другим лицам использование предоставленного ему комплекса исключительных прав или части этого комплекса на условиях </a:t>
            </a:r>
            <a:r>
              <a:rPr lang="ru-RU" dirty="0" err="1"/>
              <a:t>субконцессии</a:t>
            </a:r>
            <a:r>
              <a:rPr lang="ru-RU" dirty="0"/>
              <a:t>, согласованных им с правообладателем либо определенных в договоре коммерческой концессии. В договоре может быть предусмотрена обязанность пользователя предоставить в течение определенного срока определенному числу лиц право пользования указанными правами на условиях </a:t>
            </a:r>
            <a:r>
              <a:rPr lang="ru-RU" dirty="0" err="1"/>
              <a:t>субконцессии</a:t>
            </a:r>
            <a:r>
              <a:rPr lang="ru-RU" dirty="0"/>
              <a:t>.</a:t>
            </a:r>
          </a:p>
          <a:p>
            <a:pPr marL="0" indent="0">
              <a:buNone/>
            </a:pPr>
            <a:r>
              <a:rPr lang="ru-RU" dirty="0"/>
              <a:t>Договор коммерческой </a:t>
            </a:r>
            <a:r>
              <a:rPr lang="ru-RU" dirty="0" err="1"/>
              <a:t>субконцессии</a:t>
            </a:r>
            <a:r>
              <a:rPr lang="ru-RU" dirty="0"/>
              <a:t> не может быть заключен на более длительный срок, чем договор коммерческой концессии, на основании которого он </a:t>
            </a:r>
            <a:r>
              <a:rPr lang="ru-RU" dirty="0" smtClean="0"/>
              <a:t>заключается.</a:t>
            </a:r>
          </a:p>
          <a:p>
            <a:pPr marL="0" indent="0">
              <a:buNone/>
            </a:pPr>
            <a:r>
              <a:rPr lang="ru-RU" dirty="0"/>
              <a:t>Вознаграждение по договору коммерческой концессии может выплачиваться пользователем правообладателю в форме фиксированных разовых и (или) периодических платежей, отчислений от выручки, наценки на оптовую цену товаров, передаваемых правообладателем для перепродажи, или в иной форме, предусмотренной договором.</a:t>
            </a:r>
          </a:p>
        </p:txBody>
      </p:sp>
    </p:spTree>
    <p:extLst>
      <p:ext uri="{BB962C8B-B14F-4D97-AF65-F5344CB8AC3E}">
        <p14:creationId xmlns:p14="http://schemas.microsoft.com/office/powerpoint/2010/main" val="2306757454"/>
      </p:ext>
    </p:extLst>
  </p:cSld>
  <p:clrMapOvr>
    <a:masterClrMapping/>
  </p:clrMapOvr>
</p:sld>
</file>

<file path=ppt/slides/slide4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59.  Коммерческая концессия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62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marL="0" lvl="0" indent="0">
              <a:buNone/>
            </a:pPr>
            <a:r>
              <a:rPr lang="ru-RU" dirty="0"/>
              <a:t>Сторонами по договору коммерческой концессии могут быть коммерческие организации и граждане, зарегистрированные в качестве индивидуальных предпринимателей</a:t>
            </a:r>
            <a:r>
              <a:rPr lang="ru-RU" dirty="0" smtClean="0"/>
              <a:t>.</a:t>
            </a:r>
          </a:p>
          <a:p>
            <a:pPr lvl="0">
              <a:buFont typeface="Courier New" pitchFamily="49" charset="0"/>
              <a:buChar char="o"/>
            </a:pPr>
            <a:r>
              <a:rPr lang="ru-RU" dirty="0"/>
              <a:t>Правообладатель: Лицо, обладающее исключительными правами на объект интеллектуальной собственности. </a:t>
            </a:r>
            <a:endParaRPr lang="ru-RU" dirty="0" smtClean="0"/>
          </a:p>
          <a:p>
            <a:pPr lvl="0">
              <a:buFont typeface="Courier New" pitchFamily="49" charset="0"/>
              <a:buChar char="o"/>
            </a:pPr>
            <a:r>
              <a:rPr lang="ru-RU" dirty="0" smtClean="0"/>
              <a:t>Пользователь</a:t>
            </a:r>
            <a:r>
              <a:rPr lang="ru-RU" dirty="0"/>
              <a:t>: Лицо, получающее право использовать объект интеллектуальной собственности.</a:t>
            </a:r>
            <a:endParaRPr lang="ru-RU" dirty="0" smtClean="0"/>
          </a:p>
          <a:p>
            <a:pPr marL="0" lvl="0" indent="0">
              <a:buNone/>
            </a:pPr>
            <a:r>
              <a:rPr lang="ru-RU" dirty="0" smtClean="0"/>
              <a:t> </a:t>
            </a:r>
            <a:endParaRPr lang="ru-RU" dirty="0"/>
          </a:p>
          <a:p>
            <a:r>
              <a:rPr lang="ru-RU" sz="3600" dirty="0">
                <a:solidFill>
                  <a:prstClr val="black">
                    <a:lumMod val="50000"/>
                    <a:lumOff val="50000"/>
                  </a:prstClr>
                </a:solidFill>
              </a:rPr>
              <a:t>Субъективная сторона:</a:t>
            </a:r>
          </a:p>
          <a:p>
            <a:pPr marL="0" lvl="0" indent="0">
              <a:buNone/>
            </a:pPr>
            <a:r>
              <a:rPr lang="ru-RU" dirty="0"/>
              <a:t>Умысел </a:t>
            </a:r>
          </a:p>
          <a:p>
            <a:pPr lvl="0">
              <a:buFont typeface="Courier New" pitchFamily="49" charset="0"/>
              <a:buChar char="o"/>
            </a:pPr>
            <a:r>
              <a:rPr lang="ru-RU" dirty="0"/>
              <a:t>Правообладатель: Правообладатель действует с умыслом, если он намеренно предоставляет пользователю неполную или ложную информацию об объекте интеллектуальной собственности, чтобы получить выгоду от этого. </a:t>
            </a:r>
            <a:endParaRPr lang="ru-RU" dirty="0" smtClean="0"/>
          </a:p>
          <a:p>
            <a:pPr lvl="0">
              <a:buFont typeface="Courier New" pitchFamily="49" charset="0"/>
              <a:buChar char="o"/>
            </a:pPr>
            <a:r>
              <a:rPr lang="ru-RU" dirty="0" smtClean="0"/>
              <a:t>Пользователь</a:t>
            </a:r>
            <a:r>
              <a:rPr lang="ru-RU" dirty="0"/>
              <a:t>: Пользователь действует с умыслом, если он намеренно нарушает условия договора концессии, например, использует объект интеллектуальной собственности без разрешения правообладателя или нарушает права других лиц, используя объект интеллектуальной собственности</a:t>
            </a:r>
            <a:r>
              <a:rPr lang="ru-RU" dirty="0" smtClean="0"/>
              <a:t>.</a:t>
            </a:r>
          </a:p>
          <a:p>
            <a:pPr lvl="0">
              <a:buFont typeface="Courier New" pitchFamily="49" charset="0"/>
              <a:buChar char="o"/>
            </a:pPr>
            <a:endParaRPr lang="ru-RU" dirty="0"/>
          </a:p>
          <a:p>
            <a:pPr marL="0" lvl="0" indent="0">
              <a:buNone/>
            </a:pPr>
            <a:r>
              <a:rPr lang="ru-RU" dirty="0"/>
              <a:t>Неосторожность</a:t>
            </a:r>
          </a:p>
          <a:p>
            <a:pPr lvl="0">
              <a:buFont typeface="Courier New" pitchFamily="49" charset="0"/>
              <a:buChar char="o"/>
            </a:pPr>
            <a:r>
              <a:rPr lang="ru-RU" dirty="0"/>
              <a:t>Правообладатель: Правообладатель действует неосторожно, если он не предвидел возможных негативных последствий предоставления права на использование объекта интеллектуальной собственности. Например, правообладатель может не проверить компетентность пользователя перед заключением договора концессии. </a:t>
            </a:r>
            <a:endParaRPr lang="ru-RU" dirty="0" smtClean="0"/>
          </a:p>
          <a:p>
            <a:pPr lvl="0">
              <a:buFont typeface="Courier New" pitchFamily="49" charset="0"/>
              <a:buChar char="o"/>
            </a:pPr>
            <a:r>
              <a:rPr lang="ru-RU" dirty="0" smtClean="0"/>
              <a:t>Пользователь</a:t>
            </a:r>
            <a:r>
              <a:rPr lang="ru-RU" dirty="0"/>
              <a:t>: Пользователь действует неосторожно, если он не предвидел возможных негативных последствий использования объекта интеллектуальной собственности. Например, пользователь может не провести должную проверку объекта интеллектуальной собственности перед его использованием.</a:t>
            </a:r>
          </a:p>
        </p:txBody>
      </p:sp>
    </p:spTree>
    <p:extLst>
      <p:ext uri="{BB962C8B-B14F-4D97-AF65-F5344CB8AC3E}">
        <p14:creationId xmlns:p14="http://schemas.microsoft.com/office/powerpoint/2010/main" val="13703791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03448"/>
            <a:ext cx="8229600" cy="1600200"/>
          </a:xfrm>
        </p:spPr>
        <p:txBody>
          <a:bodyPr/>
          <a:lstStyle/>
          <a:p>
            <a:r>
              <a:rPr lang="ru-RU" sz="4000" dirty="0">
                <a:effectLst>
                  <a:outerShdw blurRad="38100" dist="38100" dir="2700000" algn="tl">
                    <a:srgbClr val="000000">
                      <a:alpha val="43137"/>
                    </a:srgbClr>
                  </a:outerShdw>
                </a:effectLst>
              </a:rPr>
              <a:t>7. Ценные бумаги</a:t>
            </a:r>
            <a:endParaRPr lang="ru-RU" sz="4000" dirty="0"/>
          </a:p>
        </p:txBody>
      </p:sp>
      <p:sp>
        <p:nvSpPr>
          <p:cNvPr id="3" name="Объект 2"/>
          <p:cNvSpPr>
            <a:spLocks noGrp="1"/>
          </p:cNvSpPr>
          <p:nvPr>
            <p:ph idx="1"/>
          </p:nvPr>
        </p:nvSpPr>
        <p:spPr>
          <a:xfrm>
            <a:off x="179512" y="908720"/>
            <a:ext cx="8856984" cy="5949280"/>
          </a:xfrm>
        </p:spPr>
        <p:txBody>
          <a:bodyPr>
            <a:normAutofit fontScale="62500" lnSpcReduction="20000"/>
          </a:bodyPr>
          <a:lstStyle/>
          <a:p>
            <a:pPr marL="0" indent="0">
              <a:buNone/>
            </a:pPr>
            <a:endParaRPr lang="ru-RU" b="1" u="sng" dirty="0" smtClean="0"/>
          </a:p>
          <a:p>
            <a:r>
              <a:rPr lang="ru-RU" sz="2900" dirty="0" smtClean="0"/>
              <a:t>Субъект</a:t>
            </a:r>
            <a:r>
              <a:rPr lang="ru-RU" dirty="0" smtClean="0"/>
              <a:t>:</a:t>
            </a:r>
          </a:p>
          <a:p>
            <a:pPr marL="0" indent="0">
              <a:buNone/>
            </a:pPr>
            <a:endParaRPr lang="ru-RU" dirty="0" smtClean="0"/>
          </a:p>
          <a:p>
            <a:pPr>
              <a:buFont typeface="Courier New" pitchFamily="49" charset="0"/>
              <a:buChar char="o"/>
            </a:pPr>
            <a:r>
              <a:rPr lang="ru-RU" dirty="0" smtClean="0"/>
              <a:t>Эмитент</a:t>
            </a:r>
            <a:r>
              <a:rPr lang="ru-RU" dirty="0"/>
              <a:t>: Юридическое лицо, которое выпускает ценные бумаги (акции, облигации, и т.д.) для привлечения капитала. Эмитентом может быть компания, государство, муниципальное образование. </a:t>
            </a:r>
            <a:endParaRPr lang="ru-RU" dirty="0" smtClean="0"/>
          </a:p>
          <a:p>
            <a:pPr>
              <a:buFont typeface="Courier New" pitchFamily="49" charset="0"/>
              <a:buChar char="o"/>
            </a:pPr>
            <a:r>
              <a:rPr lang="ru-RU" dirty="0" smtClean="0"/>
              <a:t>Инвестор</a:t>
            </a:r>
            <a:r>
              <a:rPr lang="ru-RU" dirty="0"/>
              <a:t>: Лицо, которое приобретает ценные бумаги с целью получения дохода или увеличения капитала. Инвесторами могут быть физические лица, юридические лица, государственные фонды и др. </a:t>
            </a:r>
            <a:endParaRPr lang="ru-RU" dirty="0" smtClean="0"/>
          </a:p>
          <a:p>
            <a:pPr>
              <a:buFont typeface="Courier New" pitchFamily="49" charset="0"/>
              <a:buChar char="o"/>
            </a:pPr>
            <a:r>
              <a:rPr lang="ru-RU" dirty="0" smtClean="0"/>
              <a:t>Брокер</a:t>
            </a:r>
            <a:r>
              <a:rPr lang="ru-RU" dirty="0"/>
              <a:t>: Посредник, который осуществляет сделки с ценными бумагами по поручению инвесторов. Брокер может представлять интересы как физических, так и юридических лиц. </a:t>
            </a:r>
            <a:endParaRPr lang="ru-RU" dirty="0" smtClean="0"/>
          </a:p>
          <a:p>
            <a:pPr>
              <a:buFont typeface="Courier New" pitchFamily="49" charset="0"/>
              <a:buChar char="o"/>
            </a:pPr>
            <a:r>
              <a:rPr lang="ru-RU" dirty="0" smtClean="0"/>
              <a:t>Дилер</a:t>
            </a:r>
            <a:r>
              <a:rPr lang="ru-RU" dirty="0"/>
              <a:t>: Профессиональный участник рынка, который торгует ценными бумагами от своего имени и за свой счет. </a:t>
            </a:r>
            <a:endParaRPr lang="ru-RU" dirty="0" smtClean="0"/>
          </a:p>
          <a:p>
            <a:pPr>
              <a:buFont typeface="Courier New" pitchFamily="49" charset="0"/>
              <a:buChar char="o"/>
            </a:pPr>
            <a:r>
              <a:rPr lang="ru-RU" dirty="0" smtClean="0"/>
              <a:t>Депозитарий</a:t>
            </a:r>
            <a:r>
              <a:rPr lang="ru-RU" dirty="0"/>
              <a:t>: Организация, которая хранит ценные бумаги и ведёт учет прав на них</a:t>
            </a:r>
            <a:r>
              <a:rPr lang="ru-RU" dirty="0" smtClean="0"/>
              <a:t>.</a:t>
            </a:r>
          </a:p>
          <a:p>
            <a:pPr>
              <a:buFont typeface="Courier New" pitchFamily="49" charset="0"/>
              <a:buChar char="o"/>
            </a:pPr>
            <a:r>
              <a:rPr lang="ru-RU" dirty="0" smtClean="0"/>
              <a:t>Клиринговая </a:t>
            </a:r>
            <a:r>
              <a:rPr lang="ru-RU" dirty="0"/>
              <a:t>организация: Организация, которая гарантирует исполнение сделок с ценными бумагами</a:t>
            </a:r>
            <a:r>
              <a:rPr lang="ru-RU" dirty="0" smtClean="0"/>
              <a:t>.</a:t>
            </a:r>
          </a:p>
          <a:p>
            <a:pPr>
              <a:buFont typeface="Courier New" pitchFamily="49" charset="0"/>
              <a:buChar char="o"/>
            </a:pPr>
            <a:r>
              <a:rPr lang="ru-RU" dirty="0" smtClean="0"/>
              <a:t>Регулирующие </a:t>
            </a:r>
            <a:r>
              <a:rPr lang="ru-RU" dirty="0"/>
              <a:t>органы: Государственные органы, которые контролируют деятельность рынка ценных бумаг. В России это Федеральная служба по финансовым рынкам (ФСФР</a:t>
            </a:r>
            <a:r>
              <a:rPr lang="ru-RU" dirty="0" smtClean="0"/>
              <a:t>).</a:t>
            </a:r>
          </a:p>
          <a:p>
            <a:pPr>
              <a:buFont typeface="Courier New" pitchFamily="49" charset="0"/>
              <a:buChar char="o"/>
            </a:pPr>
            <a:r>
              <a:rPr lang="ru-RU" dirty="0"/>
              <a:t>Инвестиционные фонды: Юридические лица, которые собирают средства инвесторов и инвестируют их в ценные бумаги. </a:t>
            </a:r>
            <a:endParaRPr lang="ru-RU" dirty="0" smtClean="0"/>
          </a:p>
          <a:p>
            <a:pPr>
              <a:buFont typeface="Courier New" pitchFamily="49" charset="0"/>
              <a:buChar char="o"/>
            </a:pPr>
            <a:r>
              <a:rPr lang="ru-RU" dirty="0" smtClean="0"/>
              <a:t>Инвестиционные </a:t>
            </a:r>
            <a:r>
              <a:rPr lang="ru-RU" dirty="0"/>
              <a:t>советники: Физические или юридические лица, которые предоставляют инвестиционные консультации инвесторам. </a:t>
            </a:r>
            <a:endParaRPr lang="ru-RU" dirty="0" smtClean="0"/>
          </a:p>
          <a:p>
            <a:pPr>
              <a:buFont typeface="Courier New" pitchFamily="49" charset="0"/>
              <a:buChar char="o"/>
            </a:pPr>
            <a:r>
              <a:rPr lang="ru-RU" dirty="0" smtClean="0"/>
              <a:t>Аудиторы: Независимые эксперты, которые проверяют финансовую отчетность эмитентов ценных бумаг. </a:t>
            </a:r>
            <a:br>
              <a:rPr lang="ru-RU" dirty="0" smtClean="0"/>
            </a:br>
            <a:endParaRPr lang="ru-RU" dirty="0" smtClean="0"/>
          </a:p>
          <a:p>
            <a:r>
              <a:rPr lang="ru-RU" dirty="0" smtClean="0"/>
              <a:t>   </a:t>
            </a:r>
            <a:r>
              <a:rPr lang="ru-RU" sz="2900" dirty="0" smtClean="0"/>
              <a:t>Субъективная </a:t>
            </a:r>
            <a:r>
              <a:rPr lang="ru-RU" sz="2900" dirty="0"/>
              <a:t>сторона</a:t>
            </a:r>
            <a:r>
              <a:rPr lang="ru-RU" dirty="0"/>
              <a:t> характеризуется виной только в виде прямого умысла.</a:t>
            </a:r>
          </a:p>
          <a:p>
            <a:pPr>
              <a:buFont typeface="Courier New" pitchFamily="49" charset="0"/>
              <a:buChar char="o"/>
            </a:pPr>
            <a:endParaRPr lang="ru-RU" dirty="0" smtClean="0"/>
          </a:p>
        </p:txBody>
      </p:sp>
    </p:spTree>
    <p:extLst>
      <p:ext uri="{BB962C8B-B14F-4D97-AF65-F5344CB8AC3E}">
        <p14:creationId xmlns:p14="http://schemas.microsoft.com/office/powerpoint/2010/main" val="797698723"/>
      </p:ext>
    </p:extLst>
  </p:cSld>
  <p:clrMapOvr>
    <a:masterClrMapping/>
  </p:clrMapOvr>
</p:sld>
</file>

<file path=ppt/slides/slide4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59.  Коммерческая концессия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Неправомерное использование товарного знака </a:t>
            </a:r>
            <a:endParaRPr lang="ru-RU" dirty="0" smtClean="0"/>
          </a:p>
          <a:p>
            <a:pPr marL="0" indent="0">
              <a:buNone/>
            </a:pPr>
            <a:r>
              <a:rPr lang="ru-RU" u="sng" dirty="0" smtClean="0"/>
              <a:t>Суть </a:t>
            </a:r>
            <a:r>
              <a:rPr lang="ru-RU" u="sng" dirty="0"/>
              <a:t>спора: </a:t>
            </a:r>
          </a:p>
          <a:p>
            <a:pPr marL="0" indent="0">
              <a:buNone/>
            </a:pPr>
            <a:r>
              <a:rPr lang="ru-RU" dirty="0"/>
              <a:t>Компания "Альтаир" является правообладателем товарного знака "Альфа", который она предоставила "Компании "Бета" в качестве объекта коммерческой концессии. "Компания "Бета" начала использовать товарный знак "Альфа" на продукции, не соответствующей требованиям качества, установленным "Компанией "Альтаир". "Компания "Альтаир" подала в суд с требованием прекращения использования товарного знака "Бетой" и возмещения убытков. </a:t>
            </a:r>
            <a:endParaRPr lang="ru-RU" dirty="0" smtClean="0"/>
          </a:p>
          <a:p>
            <a:pPr marL="0" indent="0">
              <a:buNone/>
            </a:pPr>
            <a:r>
              <a:rPr lang="ru-RU" u="sng" dirty="0" smtClean="0"/>
              <a:t>Судебные </a:t>
            </a:r>
            <a:r>
              <a:rPr lang="ru-RU" u="sng" dirty="0"/>
              <a:t>решения:</a:t>
            </a:r>
          </a:p>
          <a:p>
            <a:pPr marL="0" indent="0">
              <a:buNone/>
            </a:pPr>
            <a:r>
              <a:rPr lang="ru-RU" dirty="0"/>
              <a:t>Суд признал действия "Компании "Бета" нарушением условий договора концессии и обязал ее прекратить использование товарного знака "Альфа" на продукции, не соответствующей требованиям качества. Суд также обязал "Компанию "Бета" возместить "Компании "Альтаир" убытки, возникшие в результате неправомерного использования товарного знака</a:t>
            </a:r>
            <a:r>
              <a:rPr lang="ru-RU" dirty="0" smtClean="0"/>
              <a:t>.</a:t>
            </a:r>
          </a:p>
          <a:p>
            <a:pPr marL="0" indent="0">
              <a:buNone/>
            </a:pPr>
            <a:endParaRPr lang="ru-RU" u="sng" dirty="0"/>
          </a:p>
          <a:p>
            <a:pPr algn="r"/>
            <a:r>
              <a:rPr lang="ru-RU" dirty="0"/>
              <a:t> Нарушение патентных прав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Компания "Гамма" является правообладателем патента на технологию производства напитков. Она предоставила "Компании "Дельта" право использовать эту технологию в рамках договора концессии. "Компания "Дельта" начала использовать технологию не только для производства напитков, но и для производства других продуктов, не предусмотренных договором концессии. "Компания "Гамма" подала в суд с требованием прекращения использования технологии "Дельтой" и возмещения убытков. </a:t>
            </a:r>
          </a:p>
          <a:p>
            <a:pPr marL="0" indent="0" algn="r">
              <a:buNone/>
            </a:pPr>
            <a:r>
              <a:rPr lang="ru-RU" u="sng" dirty="0" smtClean="0"/>
              <a:t>Судебные </a:t>
            </a:r>
            <a:r>
              <a:rPr lang="ru-RU" u="sng" dirty="0"/>
              <a:t>решения: </a:t>
            </a:r>
          </a:p>
          <a:p>
            <a:pPr marL="0" indent="0" algn="r">
              <a:buNone/>
            </a:pPr>
            <a:r>
              <a:rPr lang="ru-RU" dirty="0"/>
              <a:t>Суд признал действия "Компании "Дельта" нарушением условий договора концессии и обязал ее прекратить использование технологии "Гаммы" для производства продукции, не предусмотренной договором. Суд также обязал "Компанию "Дельта" возместить "Компании "Гамма" убытки, возникшие в результате неправомерного использования технологии.</a:t>
            </a:r>
          </a:p>
        </p:txBody>
      </p:sp>
    </p:spTree>
    <p:extLst>
      <p:ext uri="{BB962C8B-B14F-4D97-AF65-F5344CB8AC3E}">
        <p14:creationId xmlns:p14="http://schemas.microsoft.com/office/powerpoint/2010/main" val="1672336432"/>
      </p:ext>
    </p:extLst>
  </p:cSld>
  <p:clrMapOvr>
    <a:masterClrMapping/>
  </p:clrMapOvr>
</p:sld>
</file>

<file path=ppt/slides/slide4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59.  Коммерческая концессия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buNone/>
            </a:pPr>
            <a:r>
              <a:rPr lang="ru-RU" sz="2900" b="1" dirty="0"/>
              <a:t>ГК РФ Статья 1034. Ответственность правообладателя по требованиям, предъявляемым к пользователю</a:t>
            </a:r>
            <a:endParaRPr lang="ru-RU" sz="2900" b="1" dirty="0" smtClean="0"/>
          </a:p>
          <a:p>
            <a:r>
              <a:rPr lang="ru-RU" dirty="0" smtClean="0"/>
              <a:t>Объект</a:t>
            </a:r>
            <a:r>
              <a:rPr lang="ru-RU" dirty="0"/>
              <a:t>: Сфера ответственности правообладателя по требованиям, предъявляемым к </a:t>
            </a:r>
            <a:r>
              <a:rPr lang="ru-RU" dirty="0" smtClean="0"/>
              <a:t>пользователю</a:t>
            </a:r>
            <a:endParaRPr lang="ru-RU" dirty="0"/>
          </a:p>
          <a:p>
            <a:r>
              <a:rPr lang="ru-RU" dirty="0"/>
              <a:t>Объективная сторона: </a:t>
            </a:r>
          </a:p>
          <a:p>
            <a:pPr marL="0" indent="0">
              <a:buNone/>
            </a:pPr>
            <a:r>
              <a:rPr lang="ru-RU" dirty="0"/>
              <a:t>Правообладатель несет субсидиарную ответственность по предъявляемым к пользователю требованиям о несоответствии качества товаров (работ, услуг), продаваемых (выполняемых, оказываемых) пользователем по договору коммерческой концессии.</a:t>
            </a:r>
          </a:p>
          <a:p>
            <a:pPr marL="0" indent="0">
              <a:buNone/>
            </a:pPr>
            <a:r>
              <a:rPr lang="ru-RU" dirty="0"/>
              <a:t>По требованиям, предъявляемым к пользователю как изготовителю продукции (товаров) правообладателя, правообладатель отвечает солидарно с пользователем</a:t>
            </a:r>
            <a:r>
              <a:rPr lang="ru-RU" dirty="0" smtClean="0"/>
              <a:t>.</a:t>
            </a:r>
          </a:p>
          <a:p>
            <a:r>
              <a:rPr lang="ru-RU" dirty="0" smtClean="0"/>
              <a:t>Субъект</a:t>
            </a:r>
            <a:r>
              <a:rPr lang="ru-RU" dirty="0"/>
              <a:t>: </a:t>
            </a:r>
          </a:p>
          <a:p>
            <a:pPr lvl="0">
              <a:buFont typeface="Courier New" pitchFamily="49" charset="0"/>
              <a:buChar char="o"/>
            </a:pPr>
            <a:r>
              <a:rPr lang="ru-RU" dirty="0"/>
              <a:t>Правообладатель: Лицо, предоставляющее право пользования объектом интеллектуальной собственности (например, товарный знак, патент, ноу-хау). </a:t>
            </a:r>
            <a:endParaRPr lang="ru-RU" dirty="0" smtClean="0"/>
          </a:p>
          <a:p>
            <a:pPr lvl="0">
              <a:buFont typeface="Courier New" pitchFamily="49" charset="0"/>
              <a:buChar char="o"/>
            </a:pPr>
            <a:r>
              <a:rPr lang="ru-RU" dirty="0" smtClean="0"/>
              <a:t>Пользователь</a:t>
            </a:r>
            <a:r>
              <a:rPr lang="ru-RU" dirty="0"/>
              <a:t>: Лицо, получающее право использовать объект интеллектуальной собственности. </a:t>
            </a:r>
            <a:endParaRPr lang="ru-RU" dirty="0" smtClean="0"/>
          </a:p>
          <a:p>
            <a:pPr lvl="0">
              <a:buFont typeface="Courier New" pitchFamily="49" charset="0"/>
              <a:buChar char="o"/>
            </a:pPr>
            <a:r>
              <a:rPr lang="ru-RU" dirty="0" smtClean="0"/>
              <a:t>Третье </a:t>
            </a:r>
            <a:r>
              <a:rPr lang="ru-RU" dirty="0"/>
              <a:t>лицо: Лицо, чьи права могут быть нарушены действиями пользователя. </a:t>
            </a:r>
            <a:endParaRPr lang="ru-RU" dirty="0" smtClean="0"/>
          </a:p>
          <a:p>
            <a:r>
              <a:rPr lang="ru-RU" dirty="0" smtClean="0"/>
              <a:t>Субъективная </a:t>
            </a:r>
            <a:r>
              <a:rPr lang="ru-RU" dirty="0"/>
              <a:t>сторона:</a:t>
            </a:r>
          </a:p>
          <a:p>
            <a:pPr marL="0" indent="0">
              <a:buNone/>
            </a:pPr>
            <a:r>
              <a:rPr lang="ru-RU" dirty="0"/>
              <a:t>Умысел</a:t>
            </a:r>
          </a:p>
          <a:p>
            <a:pPr lvl="0">
              <a:buFont typeface="Courier New" pitchFamily="49" charset="0"/>
              <a:buChar char="o"/>
            </a:pPr>
            <a:r>
              <a:rPr lang="ru-RU" dirty="0"/>
              <a:t>Правообладатель: </a:t>
            </a:r>
            <a:r>
              <a:rPr lang="ru-RU" dirty="0" smtClean="0"/>
              <a:t>Предоставление </a:t>
            </a:r>
            <a:r>
              <a:rPr lang="ru-RU" dirty="0"/>
              <a:t>пользователю заведомо ложной или неполной информации об объекте интеллектуальной собственности с целью получения выгоды. </a:t>
            </a:r>
            <a:r>
              <a:rPr lang="ru-RU" dirty="0" smtClean="0"/>
              <a:t>Поощрение </a:t>
            </a:r>
            <a:r>
              <a:rPr lang="ru-RU" dirty="0"/>
              <a:t>или подстрекательство пользователя к нарушению прав третьих лиц. </a:t>
            </a:r>
            <a:endParaRPr lang="ru-RU" dirty="0" smtClean="0"/>
          </a:p>
          <a:p>
            <a:pPr lvl="0">
              <a:buFont typeface="Courier New" pitchFamily="49" charset="0"/>
              <a:buChar char="o"/>
            </a:pPr>
            <a:r>
              <a:rPr lang="ru-RU" dirty="0" smtClean="0"/>
              <a:t>Пользователь</a:t>
            </a:r>
            <a:r>
              <a:rPr lang="ru-RU" dirty="0"/>
              <a:t>: </a:t>
            </a:r>
            <a:r>
              <a:rPr lang="ru-RU" dirty="0" smtClean="0"/>
              <a:t>Намеренное </a:t>
            </a:r>
            <a:r>
              <a:rPr lang="ru-RU" dirty="0"/>
              <a:t>нарушение условий договора концессии, зная, что это приводит к нарушению прав третьих лиц.</a:t>
            </a:r>
            <a:endParaRPr lang="ru-RU" dirty="0" smtClean="0"/>
          </a:p>
          <a:p>
            <a:pPr marL="0" lvl="0" indent="0">
              <a:buNone/>
            </a:pPr>
            <a:r>
              <a:rPr lang="ru-RU" dirty="0" smtClean="0"/>
              <a:t>Неосторожность</a:t>
            </a:r>
            <a:endParaRPr lang="ru-RU" dirty="0"/>
          </a:p>
          <a:p>
            <a:pPr lvl="0">
              <a:buFont typeface="Courier New" pitchFamily="49" charset="0"/>
              <a:buChar char="o"/>
            </a:pPr>
            <a:r>
              <a:rPr lang="ru-RU" dirty="0"/>
              <a:t>Правообладатель: </a:t>
            </a:r>
            <a:r>
              <a:rPr lang="ru-RU" dirty="0" err="1" smtClean="0"/>
              <a:t>Непроведение</a:t>
            </a:r>
            <a:r>
              <a:rPr lang="ru-RU" dirty="0" smtClean="0"/>
              <a:t> </a:t>
            </a:r>
            <a:r>
              <a:rPr lang="ru-RU" dirty="0"/>
              <a:t>должной проверки компетентности пользователя или не предоставление достаточной информации о рисках использования объекта интеллектуальной собственности. </a:t>
            </a:r>
            <a:r>
              <a:rPr lang="ru-RU" dirty="0" smtClean="0"/>
              <a:t>Невыполнение </a:t>
            </a:r>
            <a:r>
              <a:rPr lang="ru-RU" dirty="0"/>
              <a:t>обязательств по контролю за деятельностью пользователя. </a:t>
            </a:r>
            <a:endParaRPr lang="ru-RU" dirty="0" smtClean="0"/>
          </a:p>
          <a:p>
            <a:pPr lvl="0">
              <a:buFont typeface="Courier New" pitchFamily="49" charset="0"/>
              <a:buChar char="o"/>
            </a:pPr>
            <a:r>
              <a:rPr lang="ru-RU" dirty="0" smtClean="0"/>
              <a:t>Пользователь</a:t>
            </a:r>
            <a:r>
              <a:rPr lang="ru-RU" dirty="0"/>
              <a:t>: </a:t>
            </a:r>
            <a:r>
              <a:rPr lang="ru-RU" dirty="0" smtClean="0"/>
              <a:t>Небрежное </a:t>
            </a:r>
            <a:r>
              <a:rPr lang="ru-RU" dirty="0"/>
              <a:t>использование объекта интеллектуальной собственности без учета потенциальных рисков для третьих лиц</a:t>
            </a:r>
            <a:r>
              <a:rPr lang="ru-RU" dirty="0" smtClean="0"/>
              <a:t>.</a:t>
            </a:r>
            <a:endParaRPr lang="ru-RU" dirty="0"/>
          </a:p>
          <a:p>
            <a:pPr lvl="0"/>
            <a:r>
              <a:rPr lang="ru-RU" dirty="0" smtClean="0"/>
              <a:t>Предмет</a:t>
            </a:r>
            <a:r>
              <a:rPr lang="ru-RU" dirty="0"/>
              <a:t>: объект интеллектуальной собственности</a:t>
            </a:r>
          </a:p>
          <a:p>
            <a:endParaRPr lang="ru-RU" dirty="0"/>
          </a:p>
          <a:p>
            <a:endParaRPr lang="ru-RU" dirty="0"/>
          </a:p>
        </p:txBody>
      </p:sp>
    </p:spTree>
    <p:extLst>
      <p:ext uri="{BB962C8B-B14F-4D97-AF65-F5344CB8AC3E}">
        <p14:creationId xmlns:p14="http://schemas.microsoft.com/office/powerpoint/2010/main" val="3747810488"/>
      </p:ext>
    </p:extLst>
  </p:cSld>
  <p:clrMapOvr>
    <a:masterClrMapping/>
  </p:clrMapOvr>
</p:sld>
</file>

<file path=ppt/slides/slide4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59.  Коммерческая концессия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62500" lnSpcReduction="20000"/>
          </a:bodyPr>
          <a:lstStyle/>
          <a:p>
            <a:pPr marL="0" indent="0">
              <a:buNone/>
            </a:pPr>
            <a:r>
              <a:rPr lang="ru-RU" b="1" dirty="0"/>
              <a:t>ГК РФ Статья 1034. Ответственность правообладателя по требованиям, предъявляемым к </a:t>
            </a:r>
            <a:r>
              <a:rPr lang="ru-RU" b="1" dirty="0" smtClean="0"/>
              <a:t>пользователю</a:t>
            </a:r>
          </a:p>
          <a:p>
            <a:r>
              <a:rPr lang="ru-RU" dirty="0"/>
              <a:t>Абзац 1 комментируемой статьи устанавливает субсидиарную ответственность правообладателя по предъявляемым к пользователю требованиям о несоответствии качества товаров (работ, услуг), продаваемых (выполняемых, оказываемых) пользователем по договору коммерческой концессии.</a:t>
            </a:r>
          </a:p>
          <a:p>
            <a:r>
              <a:rPr lang="ru-RU" dirty="0"/>
              <a:t>Общие нормы о субсидиарной ответственности установлены ст. 399 ГК РФ. Субсидиарная ответственность правообладателя по договору коммерческой концессии предполагает, что правообладатель несет ответственность дополнительно к ответственности пользователя (основного должника). Контрагент пользователя (кредитор) обязан первоначально предъявить требование к пользователю, и если пользователь (основной должник) откажется удовлетворить требование кредитора или кредитор не получит от него в разумный срок ответ на предъявленное требование, это требование может быть предъявлено правообладателю. Правило комментируемой статьи обусловлено тем, что правообладатель может контролировать деятельность пользователя. Общая цель в данном случае - защита интересов потребителей.</a:t>
            </a:r>
          </a:p>
          <a:p>
            <a:r>
              <a:rPr lang="ru-RU" dirty="0" smtClean="0"/>
              <a:t>Абзац </a:t>
            </a:r>
            <a:r>
              <a:rPr lang="ru-RU" dirty="0"/>
              <a:t>2 комментируемой статьи устанавливает солидарную ответственность правообладателя по требованиям, предъявляемым к пользователю как изготовителю продукции (товаров) правообладателя.</a:t>
            </a:r>
          </a:p>
          <a:p>
            <a:r>
              <a:rPr lang="ru-RU" dirty="0"/>
              <a:t>Общие правила, регулирующие эти отношения, установлены ст. ст. 322 - 324 ГК РФ. Кредитор (в данном случае - потребитель) вправе предъявить требования по своему выбору к любому из должников (правообладателю или пользователю) как полностью, так и в части долга. Исполнивший должник получает право регрессного требования к оставшемуся солидарному должнику.</a:t>
            </a:r>
          </a:p>
          <a:p>
            <a:r>
              <a:rPr lang="ru-RU" dirty="0"/>
              <a:t>Как следует из систематического толкования комментируемой статьи, правообладатель и пользователь несут солидарную ответственность и за вред, причиненный вследствие недостатков продукции, произведенной на основании договора коммерческой концессии согласно правилам ст. ст. 1095 - 1098 ГК РФ.</a:t>
            </a:r>
          </a:p>
          <a:p>
            <a:endParaRPr lang="ru-RU" dirty="0"/>
          </a:p>
        </p:txBody>
      </p:sp>
    </p:spTree>
    <p:extLst>
      <p:ext uri="{BB962C8B-B14F-4D97-AF65-F5344CB8AC3E}">
        <p14:creationId xmlns:p14="http://schemas.microsoft.com/office/powerpoint/2010/main" val="91443747"/>
      </p:ext>
    </p:extLst>
  </p:cSld>
  <p:clrMapOvr>
    <a:masterClrMapping/>
  </p:clrMapOvr>
</p:sld>
</file>

<file path=ppt/slides/slide4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59.  Коммерческая концессия</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1034</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Неправомерное использование товарного </a:t>
            </a:r>
            <a:r>
              <a:rPr lang="ru-RU" dirty="0" smtClean="0"/>
              <a:t>знака</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Компания "Альтаир" является правообладателем товарного знака "Альфа". Она предоставила "Компании "Бета" лицензию на использование этого товарного знака в рамках договора концессии. "Компания "Бета", в свою очередь, передала право использования товарного знака "Компании "Гамма" без разрешения "Компании "Альтаир". "Компания "Гамма" начала использовать товарный знак "Альфа" на продукции, не соответствующей стандартам качества, установленным "Компанией "Альтаир". "Компания "Альтаир" подала в суд на "Компанию "Бета" и "Компанию "Гамма</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"Компанию "Альтаир" ответственной за нарушение прав потребителей, поскольку она не предприняла достаточных мер для контроля за деятельностью "Компании "Бета" и "Компании "Гамма". Суд обязал "Компанию "Альтаир" возместить убытки потребителям, пострадавшим от использования некачественной продукции с товарным знаком "Альфа</a:t>
            </a:r>
            <a:r>
              <a:rPr lang="ru-RU" dirty="0" smtClean="0"/>
              <a:t>".</a:t>
            </a:r>
          </a:p>
          <a:p>
            <a:pPr marL="0" lvl="0" indent="0">
              <a:buNone/>
            </a:pPr>
            <a:endParaRPr lang="ru-RU" dirty="0" smtClean="0"/>
          </a:p>
          <a:p>
            <a:pPr marL="0" lvl="0" indent="0">
              <a:buNone/>
            </a:pPr>
            <a:endParaRPr lang="ru-RU" dirty="0">
              <a:solidFill>
                <a:prstClr val="black">
                  <a:lumMod val="50000"/>
                  <a:lumOff val="50000"/>
                </a:prstClr>
              </a:solidFill>
            </a:endParaRPr>
          </a:p>
          <a:p>
            <a:pPr lvl="0" algn="r"/>
            <a:r>
              <a:rPr lang="ru-RU" dirty="0"/>
              <a:t>Нарушение авторских </a:t>
            </a:r>
            <a:r>
              <a:rPr lang="ru-RU" dirty="0" smtClean="0"/>
              <a:t>прав</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Компания "Дельта" является правообладателем авторских прав на программу для ЭВМ. Она предоставила "Компании "Эпсилон" лицензию на использование этой программы. "Компания "Эпсилон", в свою очередь, передала право использования программы "Компании "Зета" без разрешения "Компании "Дельта". "Компания "Зета" начала распространять нелицензионные копии программы, нарушая авторские права "Компании "Дельта". "Компания "Дельта" подала в суд на "Компанию "Эпсилон" и "Компанию "Зета</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"Компанию "Дельта" ответственной за нарушение авторских прав, поскольку она не установила достаточных мер контроля за деятельностью "Компании "Эпсилон". Суд обязал "Компанию "Дельта" выплатить "Компании "Дельта" компенсацию за нарушение авторских прав.</a:t>
            </a:r>
          </a:p>
        </p:txBody>
      </p:sp>
    </p:spTree>
    <p:extLst>
      <p:ext uri="{BB962C8B-B14F-4D97-AF65-F5344CB8AC3E}">
        <p14:creationId xmlns:p14="http://schemas.microsoft.com/office/powerpoint/2010/main" val="461734342"/>
      </p:ext>
    </p:extLst>
  </p:cSld>
  <p:clrMapOvr>
    <a:masterClrMapping/>
  </p:clrMapOvr>
</p:sld>
</file>

<file path=ppt/slides/slide4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60.  Простое товарищество</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764704"/>
            <a:ext cx="9144000" cy="6093296"/>
          </a:xfrm>
        </p:spPr>
        <p:txBody>
          <a:bodyPr>
            <a:normAutofit fontScale="70000" lnSpcReduction="20000"/>
          </a:bodyPr>
          <a:lstStyle/>
          <a:p>
            <a:pPr lvl="0"/>
            <a:r>
              <a:rPr lang="ru-RU" dirty="0">
                <a:solidFill>
                  <a:prstClr val="black">
                    <a:lumMod val="50000"/>
                    <a:lumOff val="50000"/>
                  </a:prstClr>
                </a:solidFill>
              </a:rPr>
              <a:t>Объект: сфера </a:t>
            </a:r>
            <a:r>
              <a:rPr lang="ru-RU" dirty="0"/>
              <a:t>договора простого товарищества</a:t>
            </a:r>
            <a:r>
              <a:rPr lang="ru-RU" dirty="0">
                <a:solidFill>
                  <a:prstClr val="black">
                    <a:lumMod val="50000"/>
                    <a:lumOff val="50000"/>
                  </a:prstClr>
                </a:solidFill>
              </a:rPr>
              <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По договору простого товарищества (договору о совместной деятельности) двое или несколько лиц (товарищей) обязуются соединить свои вклады и совместно действовать без образования юридического лица для извлечения прибыли или достижения иной не противоречащей закону цели.</a:t>
            </a:r>
          </a:p>
          <a:p>
            <a:pPr marL="0" indent="0">
              <a:buNone/>
            </a:pPr>
            <a:r>
              <a:rPr lang="ru-RU" dirty="0" smtClean="0"/>
              <a:t>Сторонами </a:t>
            </a:r>
            <a:r>
              <a:rPr lang="ru-RU" dirty="0"/>
              <a:t>договора простого товарищества, заключаемого для осуществления предпринимательской деятельности, могут быть только индивидуальные предприниматели и (или) коммерческие организации</a:t>
            </a:r>
            <a:r>
              <a:rPr lang="ru-RU" dirty="0" smtClean="0"/>
              <a:t>.</a:t>
            </a:r>
          </a:p>
          <a:p>
            <a:pPr marL="0" indent="0">
              <a:buNone/>
            </a:pPr>
            <a:r>
              <a:rPr lang="ru-RU" dirty="0" smtClean="0"/>
              <a:t>Вкладом </a:t>
            </a:r>
            <a:r>
              <a:rPr lang="ru-RU" dirty="0"/>
              <a:t>товарища признается все то, что он вносит в общее дело, в том числе деньги, иное имущество, профессиональные и иные знания, навыки и умения, а также деловая репутация и деловые связи.</a:t>
            </a:r>
          </a:p>
          <a:p>
            <a:pPr marL="0" indent="0">
              <a:buNone/>
            </a:pPr>
            <a:r>
              <a:rPr lang="ru-RU" dirty="0" smtClean="0"/>
              <a:t>Вклады </a:t>
            </a:r>
            <a:r>
              <a:rPr lang="ru-RU" dirty="0"/>
              <a:t>товарищей предполагаются равными по стоимости, если </a:t>
            </a:r>
            <a:r>
              <a:rPr lang="ru-RU" dirty="0" smtClean="0"/>
              <a:t>иное</a:t>
            </a:r>
            <a:r>
              <a:rPr lang="ru-RU" dirty="0"/>
              <a:t> не следует из договора простого товарищества или фактических обстоятельств. Денежная оценка вклада товарища производится по соглашению между товарищами.</a:t>
            </a:r>
            <a:endParaRPr lang="ru-RU" dirty="0" smtClean="0"/>
          </a:p>
          <a:p>
            <a:endParaRPr lang="ru-RU" dirty="0">
              <a:solidFill>
                <a:prstClr val="black">
                  <a:lumMod val="50000"/>
                  <a:lumOff val="50000"/>
                </a:prstClr>
              </a:solidFill>
            </a:endParaRPr>
          </a:p>
          <a:p>
            <a:pPr lvl="0"/>
            <a:r>
              <a:rPr lang="ru-RU" dirty="0">
                <a:solidFill>
                  <a:prstClr val="black">
                    <a:lumMod val="50000"/>
                    <a:lumOff val="50000"/>
                  </a:prstClr>
                </a:solidFill>
              </a:rPr>
              <a:t>Субъект: </a:t>
            </a:r>
            <a:r>
              <a:rPr lang="ru-RU" dirty="0" smtClean="0"/>
              <a:t>Коммерческие организации</a:t>
            </a:r>
            <a:r>
              <a:rPr lang="ru-RU" dirty="0" smtClean="0">
                <a:solidFill>
                  <a:prstClr val="black">
                    <a:lumMod val="50000"/>
                    <a:lumOff val="50000"/>
                  </a:prstClr>
                </a:solidFill>
              </a:rPr>
              <a:t>, ИП</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smtClean="0"/>
              <a:t>имущество</a:t>
            </a:r>
            <a:endParaRPr lang="ru-RU" dirty="0"/>
          </a:p>
          <a:p>
            <a:endParaRPr lang="ru-RU" dirty="0"/>
          </a:p>
        </p:txBody>
      </p:sp>
    </p:spTree>
    <p:extLst>
      <p:ext uri="{BB962C8B-B14F-4D97-AF65-F5344CB8AC3E}">
        <p14:creationId xmlns:p14="http://schemas.microsoft.com/office/powerpoint/2010/main" val="162069677"/>
      </p:ext>
    </p:extLst>
  </p:cSld>
  <p:clrMapOvr>
    <a:masterClrMapping/>
  </p:clrMapOvr>
</p:sld>
</file>

<file path=ppt/slides/slide4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60.  Простое товарищество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7500" lnSpcReduction="20000"/>
          </a:bodyPr>
          <a:lstStyle/>
          <a:p>
            <a:pPr lvl="0"/>
            <a:r>
              <a:rPr lang="ru-RU" sz="3200" dirty="0">
                <a:solidFill>
                  <a:prstClr val="black">
                    <a:lumMod val="50000"/>
                    <a:lumOff val="50000"/>
                  </a:prstClr>
                </a:solidFill>
              </a:rPr>
              <a:t>Объект</a:t>
            </a:r>
            <a:r>
              <a:rPr lang="ru-RU" sz="2800" dirty="0">
                <a:solidFill>
                  <a:prstClr val="black">
                    <a:lumMod val="50000"/>
                    <a:lumOff val="50000"/>
                  </a:prstClr>
                </a:solidFill>
              </a:rPr>
              <a:t>: </a:t>
            </a:r>
          </a:p>
          <a:p>
            <a:pPr marL="0" indent="0">
              <a:buNone/>
            </a:pPr>
            <a:r>
              <a:rPr lang="ru-RU" dirty="0">
                <a:solidFill>
                  <a:prstClr val="black">
                    <a:lumMod val="50000"/>
                    <a:lumOff val="50000"/>
                  </a:prstClr>
                </a:solidFill>
              </a:rPr>
              <a:t>Объектом является сфера </a:t>
            </a:r>
            <a:r>
              <a:rPr lang="ru-RU" dirty="0"/>
              <a:t>договора простого товарищества </a:t>
            </a:r>
            <a:endParaRPr lang="ru-RU" dirty="0" smtClean="0"/>
          </a:p>
          <a:p>
            <a:r>
              <a:rPr lang="ru-RU" sz="3200" dirty="0" smtClean="0">
                <a:solidFill>
                  <a:prstClr val="black">
                    <a:lumMod val="50000"/>
                    <a:lumOff val="50000"/>
                  </a:prstClr>
                </a:solidFill>
              </a:rPr>
              <a:t>Объективная </a:t>
            </a:r>
            <a:r>
              <a:rPr lang="ru-RU" sz="3200" dirty="0">
                <a:solidFill>
                  <a:prstClr val="black">
                    <a:lumMod val="50000"/>
                    <a:lumOff val="50000"/>
                  </a:prstClr>
                </a:solidFill>
              </a:rPr>
              <a:t>сторона: </a:t>
            </a:r>
            <a:endParaRPr lang="ru-RU" sz="3200" dirty="0"/>
          </a:p>
          <a:p>
            <a:pPr marL="0" indent="0">
              <a:buNone/>
            </a:pPr>
            <a:r>
              <a:rPr lang="ru-RU" dirty="0"/>
              <a:t>Внесенное товарищами имущество, которым они обладали на праве собственности, а также произведенная в результате совместной деятельности продукция и полученные от такой деятельности плоды и доходы признаются их общей долевой собственностью, если иное не установлено законом или договором простого товарищества либо не вытекает из существа обязательства</a:t>
            </a:r>
            <a:r>
              <a:rPr lang="ru-RU" dirty="0" smtClean="0"/>
              <a:t>.</a:t>
            </a:r>
          </a:p>
          <a:p>
            <a:pPr marL="0" indent="0">
              <a:buNone/>
            </a:pPr>
            <a:r>
              <a:rPr lang="ru-RU" dirty="0"/>
              <a:t>Ведение бухгалтерского учета общего имущества товарищей может быть поручено ими одному из участвующих в договоре простого товарищества юридических лиц</a:t>
            </a:r>
            <a:r>
              <a:rPr lang="ru-RU" dirty="0" smtClean="0"/>
              <a:t>.</a:t>
            </a:r>
          </a:p>
          <a:p>
            <a:pPr marL="0" indent="0">
              <a:buNone/>
            </a:pPr>
            <a:r>
              <a:rPr lang="ru-RU" dirty="0"/>
              <a:t>При ведении общих дел каждый товарищ вправе действовать от имени всех товарищей, если договором простого товарищества не установлено, что ведение дел осуществляется отдельными участниками либо совместно всеми участниками договора простого товарищества</a:t>
            </a:r>
            <a:r>
              <a:rPr lang="ru-RU" dirty="0" smtClean="0"/>
              <a:t>.</a:t>
            </a:r>
          </a:p>
          <a:p>
            <a:pPr marL="0" indent="0">
              <a:buNone/>
            </a:pPr>
            <a:r>
              <a:rPr lang="ru-RU" dirty="0"/>
              <a:t>Порядок покрытия расходов и убытков, связанных с совместной деятельностью товарищей, определяется их соглашением. При отсутствии такого соглашения каждый товарищ несет расходы и убытки пропорционально стоимости его вклада в общее дело</a:t>
            </a:r>
            <a:r>
              <a:rPr lang="ru-RU" dirty="0" smtClean="0"/>
              <a:t>.</a:t>
            </a:r>
          </a:p>
          <a:p>
            <a:pPr marL="0" indent="0">
              <a:buNone/>
            </a:pPr>
            <a:r>
              <a:rPr lang="ru-RU" dirty="0"/>
              <a:t>Прибыль, полученная товарищами в результате их совместной деятельности, распределяется пропорционально стоимости вкладов товарищей в общее дело, если иное не предусмотрено договором простого товарищества или иным соглашением товарищей. Соглашение об устранении кого-либо из товарищей от участия в прибыли ничтожно</a:t>
            </a:r>
            <a:r>
              <a:rPr lang="ru-RU" dirty="0" smtClean="0"/>
              <a:t>.</a:t>
            </a:r>
          </a:p>
          <a:p>
            <a:pPr marL="0" indent="0">
              <a:buNone/>
            </a:pPr>
            <a:r>
              <a:rPr lang="ru-RU" dirty="0"/>
              <a:t>Договор простого товарищества прекращается вследствие:</a:t>
            </a:r>
          </a:p>
          <a:p>
            <a:pPr>
              <a:buFont typeface="Courier New" pitchFamily="49" charset="0"/>
              <a:buChar char="o"/>
            </a:pPr>
            <a:r>
              <a:rPr lang="ru-RU" dirty="0"/>
              <a:t>объявления кого-либо из товарищей недееспособным, ограниченно дееспособным или </a:t>
            </a:r>
            <a:r>
              <a:rPr lang="ru-RU" dirty="0" smtClean="0"/>
              <a:t>безвестно отсутствующим, </a:t>
            </a:r>
            <a:r>
              <a:rPr lang="ru-RU" dirty="0"/>
              <a:t>если договором простого товарищества или последующим соглашением не предусмотрено сохранение договора в отношениях между остальными товарищами;</a:t>
            </a:r>
          </a:p>
          <a:p>
            <a:pPr>
              <a:buFont typeface="Courier New" pitchFamily="49" charset="0"/>
              <a:buChar char="o"/>
            </a:pPr>
            <a:r>
              <a:rPr lang="ru-RU" dirty="0"/>
              <a:t>объявления кого-либо из товарищей несостоятельным (банкротом), за изъятием, указанным в </a:t>
            </a:r>
            <a:r>
              <a:rPr lang="ru-RU" dirty="0" err="1" smtClean="0"/>
              <a:t>абз</a:t>
            </a:r>
            <a:r>
              <a:rPr lang="ru-RU" dirty="0" smtClean="0"/>
              <a:t>. 2</a:t>
            </a:r>
            <a:r>
              <a:rPr lang="ru-RU" dirty="0"/>
              <a:t> настоящего пункта;</a:t>
            </a:r>
          </a:p>
          <a:p>
            <a:pPr>
              <a:buFont typeface="Courier New" pitchFamily="49" charset="0"/>
              <a:buChar char="o"/>
            </a:pPr>
            <a:r>
              <a:rPr lang="ru-RU" dirty="0"/>
              <a:t>смерти товарища или ликвидации либо реорганизации участвующего в договоре простого товарищества юридического лица, если договором или последующим соглашением не предусмотрено сохранение договора в отношениях между остальными товарищами либо замещение умершего товарища (ликвидированного или реорганизованного юридического лица) его наследниками (правопреемниками);</a:t>
            </a:r>
          </a:p>
          <a:p>
            <a:pPr>
              <a:buFont typeface="Courier New" pitchFamily="49" charset="0"/>
              <a:buChar char="o"/>
            </a:pPr>
            <a:r>
              <a:rPr lang="ru-RU" dirty="0"/>
              <a:t>отказа кого-либо из товарищей от дальнейшего участия в бессрочном договоре простого товарищества, за изъятием, указанным в </a:t>
            </a:r>
            <a:r>
              <a:rPr lang="ru-RU" dirty="0" err="1" smtClean="0"/>
              <a:t>абз</a:t>
            </a:r>
            <a:r>
              <a:rPr lang="ru-RU" dirty="0" smtClean="0"/>
              <a:t>. 2</a:t>
            </a:r>
            <a:r>
              <a:rPr lang="ru-RU" dirty="0"/>
              <a:t> настоящего пункта;</a:t>
            </a:r>
          </a:p>
          <a:p>
            <a:pPr>
              <a:buFont typeface="Courier New" pitchFamily="49" charset="0"/>
              <a:buChar char="o"/>
            </a:pPr>
            <a:r>
              <a:rPr lang="ru-RU" dirty="0"/>
              <a:t>расторжения договора простого товарищества, заключенного с указанием срока, по требованию одного из товарищей в отношениях между ним и остальными товарищами, за изъятием, указанным в  </a:t>
            </a:r>
            <a:r>
              <a:rPr lang="ru-RU" dirty="0" err="1"/>
              <a:t>абз</a:t>
            </a:r>
            <a:r>
              <a:rPr lang="ru-RU" dirty="0"/>
              <a:t>. 2  настоящего пункта;</a:t>
            </a:r>
          </a:p>
          <a:p>
            <a:pPr>
              <a:buFont typeface="Courier New" pitchFamily="49" charset="0"/>
              <a:buChar char="o"/>
            </a:pPr>
            <a:r>
              <a:rPr lang="ru-RU" dirty="0"/>
              <a:t>истечения срока договора простого товарищества;</a:t>
            </a:r>
          </a:p>
          <a:p>
            <a:pPr>
              <a:buFont typeface="Courier New" pitchFamily="49" charset="0"/>
              <a:buChar char="o"/>
            </a:pPr>
            <a:r>
              <a:rPr lang="ru-RU" dirty="0"/>
              <a:t>выдела доли товарища по требованию его кредитора, за изъятием, указанным в  </a:t>
            </a:r>
            <a:r>
              <a:rPr lang="ru-RU" dirty="0" err="1"/>
              <a:t>абз</a:t>
            </a:r>
            <a:r>
              <a:rPr lang="ru-RU" dirty="0"/>
              <a:t>. 2  настоящего пункта.</a:t>
            </a:r>
          </a:p>
        </p:txBody>
      </p:sp>
    </p:spTree>
    <p:extLst>
      <p:ext uri="{BB962C8B-B14F-4D97-AF65-F5344CB8AC3E}">
        <p14:creationId xmlns:p14="http://schemas.microsoft.com/office/powerpoint/2010/main" val="1944060866"/>
      </p:ext>
    </p:extLst>
  </p:cSld>
  <p:clrMapOvr>
    <a:masterClrMapping/>
  </p:clrMapOvr>
</p:sld>
</file>

<file path=ppt/slides/slide4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60.  Простое товарищество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marL="0" lvl="0" indent="0">
              <a:buNone/>
            </a:pPr>
            <a:r>
              <a:rPr lang="ru-RU" dirty="0"/>
              <a:t>В простом товариществе участвуют два или более лица, которые объединяют свои усилия и имущество для достижения общей цели</a:t>
            </a:r>
            <a:r>
              <a:rPr lang="ru-RU" dirty="0" smtClean="0"/>
              <a:t>.</a:t>
            </a:r>
          </a:p>
          <a:p>
            <a:pPr marL="0" lvl="0" indent="0">
              <a:buNone/>
            </a:pPr>
            <a:r>
              <a:rPr lang="ru-RU" dirty="0"/>
              <a:t>Товарищи: Это главные участники договора простого товарищества. Они вкладывают свои усилия и имущество в общее дело и разделяют прибыль (или убытки) в соответствии с условиями договора</a:t>
            </a:r>
            <a:r>
              <a:rPr lang="ru-RU" dirty="0" smtClean="0"/>
              <a:t>.</a:t>
            </a:r>
          </a:p>
          <a:p>
            <a:pPr marL="0" lvl="0" indent="0">
              <a:buNone/>
            </a:pPr>
            <a:r>
              <a:rPr lang="ru-RU" dirty="0" smtClean="0"/>
              <a:t> </a:t>
            </a:r>
            <a:endParaRPr lang="ru-RU" dirty="0"/>
          </a:p>
          <a:p>
            <a:r>
              <a:rPr lang="ru-RU" sz="3600" dirty="0">
                <a:solidFill>
                  <a:prstClr val="black">
                    <a:lumMod val="50000"/>
                    <a:lumOff val="50000"/>
                  </a:prstClr>
                </a:solidFill>
              </a:rPr>
              <a:t>Субъективная сторона:</a:t>
            </a:r>
          </a:p>
          <a:p>
            <a:pPr marL="0" lvl="0" indent="0">
              <a:buNone/>
            </a:pPr>
            <a:r>
              <a:rPr lang="ru-RU" dirty="0"/>
              <a:t>Умысел </a:t>
            </a:r>
          </a:p>
          <a:p>
            <a:pPr lvl="0">
              <a:buFont typeface="Courier New" pitchFamily="49" charset="0"/>
              <a:buChar char="o"/>
            </a:pPr>
            <a:r>
              <a:rPr lang="ru-RU" dirty="0"/>
              <a:t>Намеренное невыполнение своих обязательств перед товарищами (например, не внесение своего вклада в общее дело). </a:t>
            </a:r>
            <a:endParaRPr lang="ru-RU" dirty="0" smtClean="0"/>
          </a:p>
          <a:p>
            <a:pPr lvl="0">
              <a:buFont typeface="Courier New" pitchFamily="49" charset="0"/>
              <a:buChar char="o"/>
            </a:pPr>
            <a:r>
              <a:rPr lang="ru-RU" dirty="0" smtClean="0"/>
              <a:t>Намеренное </a:t>
            </a:r>
            <a:r>
              <a:rPr lang="ru-RU" dirty="0"/>
              <a:t>использование общего имущества в своих интересах в ущерб другим товарищам. </a:t>
            </a:r>
            <a:endParaRPr lang="ru-RU" dirty="0" smtClean="0"/>
          </a:p>
          <a:p>
            <a:pPr lvl="0">
              <a:buFont typeface="Courier New" pitchFamily="49" charset="0"/>
              <a:buChar char="o"/>
            </a:pPr>
            <a:r>
              <a:rPr lang="ru-RU" dirty="0" smtClean="0"/>
              <a:t>Намеренное </a:t>
            </a:r>
            <a:r>
              <a:rPr lang="ru-RU" dirty="0"/>
              <a:t>причинение вреда общему делу или другим товарищам</a:t>
            </a:r>
            <a:r>
              <a:rPr lang="ru-RU" dirty="0" smtClean="0"/>
              <a:t>.</a:t>
            </a:r>
          </a:p>
          <a:p>
            <a:pPr lvl="0">
              <a:buFont typeface="Courier New" pitchFamily="49" charset="0"/>
              <a:buChar char="o"/>
            </a:pPr>
            <a:endParaRPr lang="ru-RU" dirty="0"/>
          </a:p>
          <a:p>
            <a:pPr marL="0" lvl="0" indent="0">
              <a:buNone/>
            </a:pPr>
            <a:r>
              <a:rPr lang="ru-RU" dirty="0"/>
              <a:t>Неосторожность</a:t>
            </a:r>
          </a:p>
          <a:p>
            <a:pPr lvl="0">
              <a:buFont typeface="Courier New" pitchFamily="49" charset="0"/>
              <a:buChar char="o"/>
            </a:pPr>
            <a:r>
              <a:rPr lang="ru-RU" dirty="0"/>
              <a:t>Небрежное выполнение своих обязательств перед товарищами (например, небрежное хранение общего имущества, небрежное ведение дел). </a:t>
            </a:r>
            <a:endParaRPr lang="ru-RU" dirty="0" smtClean="0"/>
          </a:p>
          <a:p>
            <a:pPr lvl="0">
              <a:buFont typeface="Courier New" pitchFamily="49" charset="0"/>
              <a:buChar char="o"/>
            </a:pPr>
            <a:r>
              <a:rPr lang="ru-RU" dirty="0" smtClean="0"/>
              <a:t>Неосторожное </a:t>
            </a:r>
            <a:r>
              <a:rPr lang="ru-RU" dirty="0"/>
              <a:t>причинение вреда общему делу или другим товарищам (например, неосторожное использование общего имущества).</a:t>
            </a:r>
          </a:p>
        </p:txBody>
      </p:sp>
    </p:spTree>
    <p:extLst>
      <p:ext uri="{BB962C8B-B14F-4D97-AF65-F5344CB8AC3E}">
        <p14:creationId xmlns:p14="http://schemas.microsoft.com/office/powerpoint/2010/main" val="172358796"/>
      </p:ext>
    </p:extLst>
  </p:cSld>
  <p:clrMapOvr>
    <a:masterClrMapping/>
  </p:clrMapOvr>
</p:sld>
</file>

<file path=ppt/slides/slide4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60.  Простое товарищество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Невыполнение обязательств по вкладу </a:t>
            </a:r>
            <a:endParaRPr lang="ru-RU" dirty="0" smtClean="0"/>
          </a:p>
          <a:p>
            <a:pPr marL="0" indent="0">
              <a:buNone/>
            </a:pPr>
            <a:r>
              <a:rPr lang="ru-RU" u="sng" dirty="0" smtClean="0"/>
              <a:t>Суть </a:t>
            </a:r>
            <a:r>
              <a:rPr lang="ru-RU" u="sng" dirty="0"/>
              <a:t>спора: </a:t>
            </a:r>
          </a:p>
          <a:p>
            <a:pPr marL="0" indent="0">
              <a:buNone/>
            </a:pPr>
            <a:r>
              <a:rPr lang="ru-RU" dirty="0"/>
              <a:t>Товарищи "А" и "Б" заключили простое товарищество для ведения совместного бизнеса по продаже одежды. Согласно договору, "Товарищ "А" должен был внести в общий фонд 500 000 рублей, а "Товарищ "Б" - 300 000 рублей. "Товарищ "Б" не внес свой вклад в срок. "Товарищ "А" подал в суд на "Товарища "Б" с требованием взыскания задолженности. </a:t>
            </a:r>
            <a:br>
              <a:rPr lang="ru-RU" dirty="0"/>
            </a:br>
            <a:r>
              <a:rPr lang="ru-RU" dirty="0"/>
              <a:t> </a:t>
            </a:r>
            <a:r>
              <a:rPr lang="ru-RU" u="sng" dirty="0" smtClean="0"/>
              <a:t>Судебные </a:t>
            </a:r>
            <a:r>
              <a:rPr lang="ru-RU" u="sng" dirty="0"/>
              <a:t>решения:</a:t>
            </a:r>
          </a:p>
          <a:p>
            <a:pPr marL="0" indent="0">
              <a:buNone/>
            </a:pPr>
            <a:r>
              <a:rPr lang="ru-RU" dirty="0"/>
              <a:t>Суд обязал "Товарища "Б" выплатить "Товарищу "А" 300 000 рублей, так как "Товарищ "Б" нарушил условия договора, не выполнив свои обязательства по вкладу</a:t>
            </a:r>
            <a:r>
              <a:rPr lang="ru-RU" dirty="0" smtClean="0"/>
              <a:t>.</a:t>
            </a:r>
          </a:p>
          <a:p>
            <a:pPr marL="0" indent="0">
              <a:buNone/>
            </a:pPr>
            <a:endParaRPr lang="ru-RU" u="sng" dirty="0"/>
          </a:p>
          <a:p>
            <a:pPr marL="0" indent="0">
              <a:buNone/>
            </a:pPr>
            <a:endParaRPr lang="ru-RU" u="sng" dirty="0"/>
          </a:p>
          <a:p>
            <a:pPr algn="r"/>
            <a:r>
              <a:rPr lang="ru-RU" dirty="0"/>
              <a:t>Неправомерное использование общего имущества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Товарищи "С", "D" и "E" заключили простое товарищество для открытия кафе. "Товарищ "E" без согласия других товарищей использовал общее имущество (кассовый аппарат) для ведения личного бизнеса. "Товарищи "С" и "D" подали в суд на "Товарища "E" с требованием компенсации убытков и прекращения использования общего имущества.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признал действия "Товарища "E" нарушением условий договора и обязал его прекратить использование общего имущества. Суд также обязал "Товарища "E" выплатить "Товарищам "С" и "D" компенсацию за убытки, возникшие в результате его действий.</a:t>
            </a:r>
          </a:p>
        </p:txBody>
      </p:sp>
    </p:spTree>
    <p:extLst>
      <p:ext uri="{BB962C8B-B14F-4D97-AF65-F5344CB8AC3E}">
        <p14:creationId xmlns:p14="http://schemas.microsoft.com/office/powerpoint/2010/main" val="987492011"/>
      </p:ext>
    </p:extLst>
  </p:cSld>
  <p:clrMapOvr>
    <a:masterClrMapping/>
  </p:clrMapOvr>
</p:sld>
</file>

<file path=ppt/slides/slide4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60.  Простое товарищество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buNone/>
            </a:pPr>
            <a:r>
              <a:rPr lang="ru-RU" sz="2900" b="1" dirty="0"/>
              <a:t>ГК РФ Статья 1047. Ответственность товарищей по общим обязательствам</a:t>
            </a:r>
            <a:endParaRPr lang="ru-RU" sz="2900" b="1" dirty="0" smtClean="0"/>
          </a:p>
          <a:p>
            <a:r>
              <a:rPr lang="ru-RU" dirty="0" smtClean="0"/>
              <a:t>Объект</a:t>
            </a:r>
            <a:r>
              <a:rPr lang="ru-RU" dirty="0"/>
              <a:t>: Сфера ответственности товарищей по общим обязательствам</a:t>
            </a:r>
          </a:p>
          <a:p>
            <a:r>
              <a:rPr lang="ru-RU" dirty="0" smtClean="0"/>
              <a:t>Объективная </a:t>
            </a:r>
            <a:r>
              <a:rPr lang="ru-RU" dirty="0"/>
              <a:t>сторона: </a:t>
            </a:r>
          </a:p>
          <a:p>
            <a:pPr marL="0" indent="0">
              <a:buNone/>
            </a:pPr>
            <a:r>
              <a:rPr lang="ru-RU" dirty="0"/>
              <a:t>Если договор простого товарищества не связан с осуществлением его участниками предпринимательской деятельности, каждый товарищ отвечает по общим договорным обязательствам всем своим имуществом пропорционально стоимости его вклада в общее дело.</a:t>
            </a:r>
          </a:p>
          <a:p>
            <a:pPr marL="0" indent="0">
              <a:buNone/>
            </a:pPr>
            <a:r>
              <a:rPr lang="ru-RU" dirty="0"/>
              <a:t>По общим обязательствам, возникшим не из договора, товарищи отвечают солидарно.</a:t>
            </a:r>
          </a:p>
          <a:p>
            <a:pPr marL="0" indent="0">
              <a:buNone/>
            </a:pPr>
            <a:r>
              <a:rPr lang="ru-RU" dirty="0" smtClean="0"/>
              <a:t>Если </a:t>
            </a:r>
            <a:r>
              <a:rPr lang="ru-RU" dirty="0"/>
              <a:t>договор простого товарищества связан с осуществлением его участниками предпринимательской деятельности, товарищи отвечают солидарно по всем общим обязательствам независимо от оснований их возникновения</a:t>
            </a:r>
            <a:r>
              <a:rPr lang="ru-RU" dirty="0" smtClean="0"/>
              <a:t>.</a:t>
            </a:r>
          </a:p>
          <a:p>
            <a:r>
              <a:rPr lang="ru-RU" dirty="0" smtClean="0"/>
              <a:t>Субъект</a:t>
            </a:r>
            <a:r>
              <a:rPr lang="ru-RU" dirty="0"/>
              <a:t>: </a:t>
            </a:r>
          </a:p>
          <a:p>
            <a:pPr marL="0" indent="0">
              <a:buNone/>
            </a:pPr>
            <a:r>
              <a:rPr lang="ru-RU" dirty="0" smtClean="0"/>
              <a:t>Индивидуальные предприниматели </a:t>
            </a:r>
            <a:r>
              <a:rPr lang="ru-RU" dirty="0"/>
              <a:t>и (или) коммерческие организации.</a:t>
            </a:r>
          </a:p>
          <a:p>
            <a:r>
              <a:rPr lang="ru-RU" dirty="0" smtClean="0"/>
              <a:t>Субъективная </a:t>
            </a:r>
            <a:r>
              <a:rPr lang="ru-RU" dirty="0"/>
              <a:t>сторона:</a:t>
            </a:r>
          </a:p>
          <a:p>
            <a:pPr marL="0" indent="0">
              <a:buNone/>
            </a:pPr>
            <a:r>
              <a:rPr lang="ru-RU" dirty="0"/>
              <a:t>Умысел</a:t>
            </a:r>
          </a:p>
          <a:p>
            <a:pPr lvl="0">
              <a:buFont typeface="Courier New" pitchFamily="49" charset="0"/>
              <a:buChar char="o"/>
            </a:pPr>
            <a:r>
              <a:rPr lang="ru-RU" dirty="0"/>
              <a:t>Намеренно нарушает свои обязательства перед товарищами (например, не внесение своего вклада в общее дело, невыполнение условий договора). </a:t>
            </a:r>
            <a:endParaRPr lang="ru-RU" dirty="0" smtClean="0"/>
          </a:p>
          <a:p>
            <a:pPr lvl="0">
              <a:buFont typeface="Courier New" pitchFamily="49" charset="0"/>
              <a:buChar char="o"/>
            </a:pPr>
            <a:r>
              <a:rPr lang="ru-RU" dirty="0" smtClean="0"/>
              <a:t>Намеренно </a:t>
            </a:r>
            <a:r>
              <a:rPr lang="ru-RU" dirty="0"/>
              <a:t>использует общее имущество в своих интересах в ущерб другим товарищам. </a:t>
            </a:r>
            <a:endParaRPr lang="ru-RU" dirty="0" smtClean="0"/>
          </a:p>
          <a:p>
            <a:pPr lvl="0">
              <a:buFont typeface="Courier New" pitchFamily="49" charset="0"/>
              <a:buChar char="o"/>
            </a:pPr>
            <a:r>
              <a:rPr lang="ru-RU" dirty="0" smtClean="0"/>
              <a:t>Намеренно </a:t>
            </a:r>
            <a:r>
              <a:rPr lang="ru-RU" dirty="0"/>
              <a:t>причиняет вред общему делу или другим товарищам</a:t>
            </a:r>
            <a:r>
              <a:rPr lang="ru-RU" dirty="0" smtClean="0"/>
              <a:t>.</a:t>
            </a:r>
            <a:endParaRPr lang="ru-RU" dirty="0"/>
          </a:p>
          <a:p>
            <a:pPr marL="0" lvl="0" indent="0">
              <a:buNone/>
            </a:pPr>
            <a:r>
              <a:rPr lang="ru-RU" dirty="0"/>
              <a:t>Неосторожность</a:t>
            </a:r>
          </a:p>
          <a:p>
            <a:pPr lvl="0">
              <a:buFont typeface="Courier New" pitchFamily="49" charset="0"/>
              <a:buChar char="o"/>
            </a:pPr>
            <a:r>
              <a:rPr lang="ru-RU" dirty="0"/>
              <a:t>Небрежно выполняет свои обязательства перед товарищами (например, небрежное хранение общего имущества, небрежное ведение дел). </a:t>
            </a:r>
            <a:endParaRPr lang="ru-RU" dirty="0" smtClean="0"/>
          </a:p>
          <a:p>
            <a:pPr lvl="0">
              <a:buFont typeface="Courier New" pitchFamily="49" charset="0"/>
              <a:buChar char="o"/>
            </a:pPr>
            <a:r>
              <a:rPr lang="ru-RU" dirty="0" smtClean="0"/>
              <a:t>Неосторожно </a:t>
            </a:r>
            <a:r>
              <a:rPr lang="ru-RU" dirty="0"/>
              <a:t>причиняет вред общему делу или другим товарищам (например, неосторожное использование общего имущества).</a:t>
            </a:r>
          </a:p>
          <a:p>
            <a:pPr lvl="0"/>
            <a:r>
              <a:rPr lang="ru-RU" dirty="0"/>
              <a:t>Предмет: </a:t>
            </a:r>
            <a:r>
              <a:rPr lang="ru-RU" dirty="0" smtClean="0"/>
              <a:t>имущество</a:t>
            </a:r>
            <a:endParaRPr lang="ru-RU" dirty="0"/>
          </a:p>
          <a:p>
            <a:endParaRPr lang="ru-RU" dirty="0"/>
          </a:p>
        </p:txBody>
      </p:sp>
    </p:spTree>
    <p:extLst>
      <p:ext uri="{BB962C8B-B14F-4D97-AF65-F5344CB8AC3E}">
        <p14:creationId xmlns:p14="http://schemas.microsoft.com/office/powerpoint/2010/main" val="2073358218"/>
      </p:ext>
    </p:extLst>
  </p:cSld>
  <p:clrMapOvr>
    <a:masterClrMapping/>
  </p:clrMapOvr>
</p:sld>
</file>

<file path=ppt/slides/slide4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60.  Простое товарищество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55000" lnSpcReduction="20000"/>
          </a:bodyPr>
          <a:lstStyle/>
          <a:p>
            <a:pPr marL="0" indent="0">
              <a:buNone/>
            </a:pPr>
            <a:r>
              <a:rPr lang="ru-RU" sz="2500" b="1" dirty="0"/>
              <a:t>ГК РФ Статья 1047. Ответственность товарищей по общим </a:t>
            </a:r>
            <a:r>
              <a:rPr lang="ru-RU" sz="2500" b="1" dirty="0" smtClean="0"/>
              <a:t>обязательствам</a:t>
            </a:r>
          </a:p>
          <a:p>
            <a:r>
              <a:rPr lang="ru-RU" dirty="0"/>
              <a:t>В комментируемой статье определен порядок ответственности товарищей по общим обязательствам, наличие которых логично вытекает из режима совместной деятельности для достижения общей цели.</a:t>
            </a:r>
          </a:p>
          <a:p>
            <a:r>
              <a:rPr lang="ru-RU" dirty="0"/>
              <a:t>Следует отметить, что товарищи отвечают по общим обязательствам в полном объеме в отличие от участников, например, общества с ограниченной ответственностью, ответственность которых по общему правилу ограничена их вкладом в уставный капитал общества.</a:t>
            </a:r>
          </a:p>
          <a:p>
            <a:r>
              <a:rPr lang="ru-RU" dirty="0"/>
              <a:t>Кроме того, ответственность товарищей не является субсидиарной (дополнительной), поскольку отсутствует юридическое лицо, ответственность которого была бы основной, как это происходит с ответственностью участников полного товарищества (ст. 75 ГК РФ). Это означает, что взыскание может быть обращено и на собственное имущество товарища. Причем никакой очередности взыскания нет, и в пределах суммы долга кредитор вправе обратить взыскание и на долю в общем имуществе товарищей, и на личное имущество участника одновременно.</a:t>
            </a:r>
          </a:p>
          <a:p>
            <a:r>
              <a:rPr lang="ru-RU" dirty="0"/>
              <a:t>Ответственность в рамках товарищества может возникнуть только по общим обязательствам. Под таковыми следует понимать те обязательства, которые связаны с деятельностью всего товарищества и направлены на реализацию цели деятельности товарищества.</a:t>
            </a:r>
          </a:p>
          <a:p>
            <a:r>
              <a:rPr lang="ru-RU" dirty="0"/>
              <a:t>По обязательствам, возникшим не из договора, товарищи всегда отвечают солидарно. При солидарной обязанности кредитор вправе требовать исполнения как от всех должников совместно, так и от любого из них в отдельности, притом как полностью, так и в части долга. Кредитор, не получивший полного удовлетворения от одного из солидарных должников, имеет право требовать недополученное от остальных солидарных должников. Солидарные должники остаются обязанными до тех пор, пока обязательство не исполнено полностью (ст. 323 ГК РФ). Указанный круг обязательств составляют, например, деликты или неосновательное обогащение.</a:t>
            </a:r>
          </a:p>
          <a:p>
            <a:r>
              <a:rPr lang="ru-RU" dirty="0"/>
              <a:t>В ряде случаев необходимо выяснить, связан ли договор простого товарищества с осуществлением его участниками предпринимательской деятельности. В том случае, если договор является таковым, товарищи отвечают солидарно по всем общим обязательствам независимо от оснований, т.е. в том числе и по договорным обязательствам.</a:t>
            </a:r>
          </a:p>
          <a:p>
            <a:r>
              <a:rPr lang="ru-RU" dirty="0"/>
              <a:t>Выход участника из состава простого товарищества не прекращает его ответственности, определяемой в соответствии с комментируемой статьей.</a:t>
            </a:r>
          </a:p>
          <a:p>
            <a:endParaRPr lang="ru-RU" dirty="0"/>
          </a:p>
        </p:txBody>
      </p:sp>
    </p:spTree>
    <p:extLst>
      <p:ext uri="{BB962C8B-B14F-4D97-AF65-F5344CB8AC3E}">
        <p14:creationId xmlns:p14="http://schemas.microsoft.com/office/powerpoint/2010/main" val="33294968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75456"/>
            <a:ext cx="8229600" cy="1600200"/>
          </a:xfrm>
        </p:spPr>
        <p:txBody>
          <a:bodyPr/>
          <a:lstStyle/>
          <a:p>
            <a:r>
              <a:rPr lang="ru-RU" sz="4000" dirty="0">
                <a:effectLst>
                  <a:outerShdw blurRad="38100" dist="38100" dir="2700000" algn="tl">
                    <a:srgbClr val="000000">
                      <a:alpha val="43137"/>
                    </a:srgbClr>
                  </a:outerShdw>
                </a:effectLst>
              </a:rPr>
              <a:t>7. Ценные бумаги</a:t>
            </a:r>
            <a:endParaRPr lang="ru-RU" sz="4000" dirty="0"/>
          </a:p>
        </p:txBody>
      </p:sp>
      <p:sp>
        <p:nvSpPr>
          <p:cNvPr id="3" name="Объект 2"/>
          <p:cNvSpPr>
            <a:spLocks noGrp="1"/>
          </p:cNvSpPr>
          <p:nvPr>
            <p:ph idx="1"/>
          </p:nvPr>
        </p:nvSpPr>
        <p:spPr>
          <a:xfrm>
            <a:off x="251520" y="908720"/>
            <a:ext cx="8784976" cy="5760640"/>
          </a:xfrm>
        </p:spPr>
        <p:txBody>
          <a:bodyPr>
            <a:normAutofit fontScale="55000" lnSpcReduction="20000"/>
          </a:bodyPr>
          <a:lstStyle/>
          <a:p>
            <a:pPr marL="0" indent="0">
              <a:buNone/>
            </a:pPr>
            <a:endParaRPr lang="ru-RU" sz="2000" b="1" u="sng" dirty="0" smtClean="0"/>
          </a:p>
          <a:p>
            <a:pPr marL="0" indent="0" algn="ctr">
              <a:buNone/>
            </a:pPr>
            <a:r>
              <a:rPr lang="ru-RU" sz="4400" i="1" u="sng" dirty="0"/>
              <a:t>Судебная </a:t>
            </a:r>
            <a:r>
              <a:rPr lang="ru-RU" sz="4400" i="1" u="sng" dirty="0" smtClean="0"/>
              <a:t>практика</a:t>
            </a:r>
          </a:p>
          <a:p>
            <a:pPr marL="0" indent="0" algn="ctr">
              <a:buNone/>
            </a:pPr>
            <a:endParaRPr lang="ru-RU" sz="4400" i="1" dirty="0"/>
          </a:p>
          <a:p>
            <a:r>
              <a:rPr lang="ru-RU" sz="2900" i="1" dirty="0"/>
              <a:t>Дело "</a:t>
            </a:r>
            <a:r>
              <a:rPr lang="ru-RU" sz="2900" i="1" dirty="0" err="1"/>
              <a:t>Транснефть</a:t>
            </a:r>
            <a:r>
              <a:rPr lang="ru-RU" sz="2900" i="1" dirty="0"/>
              <a:t>" против "Сибнефть»</a:t>
            </a:r>
          </a:p>
          <a:p>
            <a:pPr marL="0" indent="0">
              <a:buNone/>
            </a:pPr>
            <a:r>
              <a:rPr lang="ru-RU" sz="2900" u="sng" dirty="0" smtClean="0"/>
              <a:t>Суть </a:t>
            </a:r>
            <a:r>
              <a:rPr lang="ru-RU" sz="2900" u="sng" dirty="0"/>
              <a:t>спора: </a:t>
            </a:r>
          </a:p>
          <a:p>
            <a:pPr marL="0" indent="0">
              <a:buNone/>
            </a:pPr>
            <a:r>
              <a:rPr lang="ru-RU" sz="2900" dirty="0"/>
              <a:t>"</a:t>
            </a:r>
            <a:r>
              <a:rPr lang="ru-RU" sz="2900" dirty="0" err="1"/>
              <a:t>Транснефть</a:t>
            </a:r>
            <a:r>
              <a:rPr lang="ru-RU" sz="2900" dirty="0"/>
              <a:t>" обвиняла "Сибнефть" в неправомерном использовании информации о ценных бумагах "Сибнефть". "</a:t>
            </a:r>
            <a:r>
              <a:rPr lang="ru-RU" sz="2900" dirty="0" err="1"/>
              <a:t>Транснефть</a:t>
            </a:r>
            <a:r>
              <a:rPr lang="ru-RU" sz="2900" dirty="0"/>
              <a:t>" утверждала, что "Сибнефть" использовала конфиденциальную информацию для получения преимущества при продаже своих акций. </a:t>
            </a:r>
          </a:p>
          <a:p>
            <a:pPr marL="0" indent="0">
              <a:buNone/>
            </a:pPr>
            <a:r>
              <a:rPr lang="ru-RU" sz="2900" u="sng" dirty="0" smtClean="0"/>
              <a:t>Судебные </a:t>
            </a:r>
            <a:r>
              <a:rPr lang="ru-RU" sz="2900" u="sng" dirty="0"/>
              <a:t>решения:</a:t>
            </a:r>
          </a:p>
          <a:p>
            <a:pPr marL="0" indent="0">
              <a:buNone/>
            </a:pPr>
            <a:r>
              <a:rPr lang="ru-RU" sz="2900" dirty="0"/>
              <a:t>Суды признали "Сибнефть" виновной в нарушении законодательства о ценных бумагах и обязали ее компенсировать убытки "</a:t>
            </a:r>
            <a:r>
              <a:rPr lang="ru-RU" sz="2900" dirty="0" err="1"/>
              <a:t>Транснефть</a:t>
            </a:r>
            <a:r>
              <a:rPr lang="ru-RU" sz="2900" dirty="0"/>
              <a:t>".</a:t>
            </a:r>
          </a:p>
          <a:p>
            <a:pPr marL="0" indent="0">
              <a:buNone/>
            </a:pPr>
            <a:endParaRPr lang="ru-RU" sz="2900" dirty="0" smtClean="0"/>
          </a:p>
          <a:p>
            <a:pPr marL="0" indent="0">
              <a:buNone/>
            </a:pPr>
            <a:endParaRPr lang="ru-RU" sz="2900" dirty="0"/>
          </a:p>
          <a:p>
            <a:pPr algn="r"/>
            <a:r>
              <a:rPr lang="ru-RU" sz="2900" i="1" dirty="0"/>
              <a:t>Дело "Роснефть" против "ЮКОС" </a:t>
            </a:r>
          </a:p>
          <a:p>
            <a:pPr marL="0" indent="0" algn="r">
              <a:buNone/>
            </a:pPr>
            <a:r>
              <a:rPr lang="ru-RU" sz="2900" u="sng" dirty="0" smtClean="0"/>
              <a:t>Суть </a:t>
            </a:r>
            <a:r>
              <a:rPr lang="ru-RU" sz="2900" u="sng" dirty="0"/>
              <a:t>спора: </a:t>
            </a:r>
          </a:p>
          <a:p>
            <a:pPr marL="0" indent="0" algn="r">
              <a:buNone/>
            </a:pPr>
            <a:r>
              <a:rPr lang="ru-RU" sz="2900" dirty="0"/>
              <a:t>Этот спор возник вокруг контрольного пакета акций нефтяной компании "ЮКОС", который был арестован и продан на аукционе в 2004 году. "Роснефть" стала победителем аукциона и приобрела контрольный пакет акций "ЮКОС". </a:t>
            </a:r>
          </a:p>
          <a:p>
            <a:pPr marL="0" indent="0" algn="r">
              <a:buNone/>
            </a:pPr>
            <a:r>
              <a:rPr lang="ru-RU" sz="2900" u="sng" dirty="0"/>
              <a:t>Судебные решения:</a:t>
            </a:r>
          </a:p>
          <a:p>
            <a:pPr marL="0" indent="0" algn="r">
              <a:buNone/>
            </a:pPr>
            <a:r>
              <a:rPr lang="ru-RU" sz="2900" dirty="0"/>
              <a:t>Дело прошло через множество судебных инстанций в России и за рубежом. В итоге, суды признали сделку по продаже акций "ЮКОС" законной, хотя и вызвали критику со стороны международного сообщества.</a:t>
            </a:r>
            <a:endParaRPr lang="ru-RU" sz="2900" u="sng" dirty="0"/>
          </a:p>
          <a:p>
            <a:pPr algn="r"/>
            <a:endParaRPr lang="ru-RU" dirty="0"/>
          </a:p>
        </p:txBody>
      </p:sp>
    </p:spTree>
    <p:extLst>
      <p:ext uri="{BB962C8B-B14F-4D97-AF65-F5344CB8AC3E}">
        <p14:creationId xmlns:p14="http://schemas.microsoft.com/office/powerpoint/2010/main" val="47486506"/>
      </p:ext>
    </p:extLst>
  </p:cSld>
  <p:clrMapOvr>
    <a:masterClrMapping/>
  </p:clrMapOvr>
</p:sld>
</file>

<file path=ppt/slides/slide4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60.  Простое товарищество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107504" y="836712"/>
            <a:ext cx="9036496" cy="6021288"/>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1047</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Невыполнение обязательств по </a:t>
            </a:r>
            <a:r>
              <a:rPr lang="ru-RU" dirty="0" smtClean="0"/>
              <a:t>договору</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Товарищи "Б" и "С" заключили простое товарищество для оказания услуг по ремонту компьютеров. Компания "А" заключила договор с товарищами на ремонт своих компьютеров. "Товарищ "Б" не выполнил условия договора, не завершив ремонт в срок и в надлежащем качестве. Компания "А" подала в суд на товарищей с требованием компенсации убытков</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"Товарищей "Б" и "С" солидарно ответственными перед компанией "А" за некачественное выполнение работ. Суд обязал товарищей возместить компании "А" убытки, возникшие в результате невыполнения договора, несмотря на то, что только "Товарищ "Б" непосредственно выполнял работы</a:t>
            </a:r>
            <a:r>
              <a:rPr lang="ru-RU" dirty="0" smtClean="0"/>
              <a:t>.</a:t>
            </a:r>
          </a:p>
          <a:p>
            <a:pPr marL="0" lvl="0" indent="0">
              <a:buNone/>
            </a:pPr>
            <a:endParaRPr lang="ru-RU" dirty="0"/>
          </a:p>
          <a:p>
            <a:pPr marL="0" lvl="0" indent="0">
              <a:buNone/>
            </a:pPr>
            <a:endParaRPr lang="ru-RU" dirty="0">
              <a:solidFill>
                <a:prstClr val="black">
                  <a:lumMod val="50000"/>
                  <a:lumOff val="50000"/>
                </a:prstClr>
              </a:solidFill>
            </a:endParaRPr>
          </a:p>
          <a:p>
            <a:pPr lvl="0" algn="r"/>
            <a:r>
              <a:rPr lang="ru-RU" dirty="0"/>
              <a:t>Неправомерное использование общего </a:t>
            </a:r>
            <a:r>
              <a:rPr lang="ru-RU" dirty="0" smtClean="0"/>
              <a:t>имущества</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Товарищи "D" и "E" заключили простое товарищество для открытия магазина. "Товарищ "E" без согласия "Товарища "D" использовал общее имущество товарищества (автомобиль) для личных поездок, в результате чего автомобиль получил повреждения. "Товарищ "D" подал в суд на "Товарища "E" с требованием возмещения ущерба</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"Товарища "E" ответственным за причиненный ущерб общему имуществу, поскольку он использовал его без согласия "Товарища "D" и небрежно с ним обращался.</a:t>
            </a:r>
          </a:p>
        </p:txBody>
      </p:sp>
    </p:spTree>
    <p:extLst>
      <p:ext uri="{BB962C8B-B14F-4D97-AF65-F5344CB8AC3E}">
        <p14:creationId xmlns:p14="http://schemas.microsoft.com/office/powerpoint/2010/main" val="2054110437"/>
      </p:ext>
    </p:extLst>
  </p:cSld>
  <p:clrMapOvr>
    <a:masterClrMapping/>
  </p:clrMapOvr>
</p:sld>
</file>

<file path=ppt/slides/slide4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effectLst>
                  <a:outerShdw blurRad="38100" dist="38100" dir="2700000" algn="tl">
                    <a:srgbClr val="000000">
                      <a:alpha val="43137"/>
                    </a:srgbClr>
                  </a:outerShdw>
                </a:effectLst>
              </a:rPr>
              <a:t>61.  Публичное обещание награды</a:t>
            </a:r>
            <a:br>
              <a:rPr lang="ru-RU" sz="3600" dirty="0">
                <a:effectLst>
                  <a:outerShdw blurRad="38100" dist="38100" dir="2700000" algn="tl">
                    <a:srgbClr val="000000">
                      <a:alpha val="43137"/>
                    </a:srgbClr>
                  </a:outerShdw>
                </a:effectLst>
              </a:rPr>
            </a:br>
            <a:endParaRPr lang="ru-RU" sz="36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dirty="0">
                <a:solidFill>
                  <a:prstClr val="black">
                    <a:lumMod val="50000"/>
                    <a:lumOff val="50000"/>
                  </a:prstClr>
                </a:solidFill>
              </a:rPr>
              <a:t>Объект: сфера </a:t>
            </a:r>
            <a:r>
              <a:rPr lang="ru-RU" dirty="0" smtClean="0"/>
              <a:t>публичного обещания </a:t>
            </a:r>
            <a:r>
              <a:rPr lang="ru-RU" dirty="0"/>
              <a:t>награды</a:t>
            </a:r>
            <a:r>
              <a:rPr lang="ru-RU" dirty="0">
                <a:solidFill>
                  <a:prstClr val="black">
                    <a:lumMod val="50000"/>
                    <a:lumOff val="50000"/>
                  </a:prstClr>
                </a:solidFill>
              </a:rPr>
              <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Лицо, объявившее публично о выплате денежного вознаграждения или выдаче иной награды (о выплате награды) тому, кто совершит указанное в объявлении правомерное действие в указанный в нем срок, обязано выплатить обещанную награду любому, кто совершил соответствующее действие, в частности отыскал утраченную вещь или сообщил лицу, объявившему о награде, необходимые сведения.</a:t>
            </a:r>
          </a:p>
          <a:p>
            <a:pPr marL="0" indent="0">
              <a:buNone/>
            </a:pPr>
            <a:r>
              <a:rPr lang="ru-RU" dirty="0" smtClean="0"/>
              <a:t>Обязанность </a:t>
            </a:r>
            <a:r>
              <a:rPr lang="ru-RU" dirty="0"/>
              <a:t>выплатить награду возникает при условии, что обещание награды позволяет установить, кем она обещана. Лицо, отозвавшееся на обещание, вправе потребовать письменного подтверждения обещания и несет риск последствий </a:t>
            </a:r>
            <a:r>
              <a:rPr lang="ru-RU" dirty="0" err="1"/>
              <a:t>непредъявления</a:t>
            </a:r>
            <a:r>
              <a:rPr lang="ru-RU" dirty="0"/>
              <a:t> этого требования, если окажется, что в действительности объявление о награде не было сделано указанным в нем лицом.</a:t>
            </a:r>
          </a:p>
          <a:p>
            <a:pPr marL="0" indent="0">
              <a:buNone/>
            </a:pPr>
            <a:r>
              <a:rPr lang="ru-RU" dirty="0" smtClean="0"/>
              <a:t>Если </a:t>
            </a:r>
            <a:r>
              <a:rPr lang="ru-RU" dirty="0"/>
              <a:t>в публичном обещании награды не указан ее размер, он определяется по соглашению с лицом, обещавшим награду, а в случае спора судом.</a:t>
            </a:r>
          </a:p>
          <a:p>
            <a:endParaRPr lang="ru-RU" dirty="0">
              <a:solidFill>
                <a:prstClr val="black">
                  <a:lumMod val="50000"/>
                  <a:lumOff val="50000"/>
                </a:prstClr>
              </a:solidFill>
            </a:endParaRPr>
          </a:p>
          <a:p>
            <a:r>
              <a:rPr lang="ru-RU" dirty="0">
                <a:solidFill>
                  <a:prstClr val="black">
                    <a:lumMod val="50000"/>
                    <a:lumOff val="50000"/>
                  </a:prstClr>
                </a:solidFill>
              </a:rPr>
              <a:t>Субъект</a:t>
            </a:r>
            <a:r>
              <a:rPr lang="ru-RU" dirty="0" smtClean="0">
                <a:solidFill>
                  <a:prstClr val="black">
                    <a:lumMod val="50000"/>
                    <a:lumOff val="50000"/>
                  </a:prstClr>
                </a:solidFill>
              </a:rPr>
              <a:t>: </a:t>
            </a:r>
            <a:r>
              <a:rPr lang="ru-RU" dirty="0">
                <a:solidFill>
                  <a:prstClr val="black">
                    <a:lumMod val="50000"/>
                    <a:lumOff val="50000"/>
                  </a:prstClr>
                </a:solidFill>
              </a:rPr>
              <a:t>Физическое лицо, Юридическое </a:t>
            </a:r>
            <a:r>
              <a:rPr lang="ru-RU" dirty="0" smtClean="0">
                <a:solidFill>
                  <a:prstClr val="black">
                    <a:lumMod val="50000"/>
                    <a:lumOff val="50000"/>
                  </a:prstClr>
                </a:solidFill>
              </a:rPr>
              <a:t>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smtClean="0"/>
              <a:t>денежное вознаграждение </a:t>
            </a:r>
            <a:r>
              <a:rPr lang="ru-RU" dirty="0"/>
              <a:t>или </a:t>
            </a:r>
            <a:r>
              <a:rPr lang="ru-RU" dirty="0" smtClean="0"/>
              <a:t>иная награда</a:t>
            </a:r>
            <a:endParaRPr lang="ru-RU" dirty="0"/>
          </a:p>
        </p:txBody>
      </p:sp>
    </p:spTree>
    <p:extLst>
      <p:ext uri="{BB962C8B-B14F-4D97-AF65-F5344CB8AC3E}">
        <p14:creationId xmlns:p14="http://schemas.microsoft.com/office/powerpoint/2010/main" val="1317930662"/>
      </p:ext>
    </p:extLst>
  </p:cSld>
  <p:clrMapOvr>
    <a:masterClrMapping/>
  </p:clrMapOvr>
</p:sld>
</file>

<file path=ppt/slides/slide4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61.  Публичное обещание награды</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lvl="0"/>
            <a:r>
              <a:rPr lang="ru-RU" sz="3200" dirty="0">
                <a:solidFill>
                  <a:prstClr val="black">
                    <a:lumMod val="50000"/>
                    <a:lumOff val="50000"/>
                  </a:prstClr>
                </a:solidFill>
              </a:rPr>
              <a:t>Объект</a:t>
            </a:r>
            <a:r>
              <a:rPr lang="ru-RU" sz="2800" dirty="0">
                <a:solidFill>
                  <a:prstClr val="black">
                    <a:lumMod val="50000"/>
                    <a:lumOff val="50000"/>
                  </a:prstClr>
                </a:solidFill>
              </a:rPr>
              <a:t>: </a:t>
            </a:r>
          </a:p>
          <a:p>
            <a:pPr marL="0" indent="0">
              <a:buNone/>
            </a:pPr>
            <a:r>
              <a:rPr lang="ru-RU" dirty="0">
                <a:solidFill>
                  <a:prstClr val="black">
                    <a:lumMod val="50000"/>
                    <a:lumOff val="50000"/>
                  </a:prstClr>
                </a:solidFill>
              </a:rPr>
              <a:t>Объектом является сфера </a:t>
            </a:r>
            <a:r>
              <a:rPr lang="ru-RU" dirty="0"/>
              <a:t>публичного обещания награды </a:t>
            </a:r>
            <a:endParaRPr lang="ru-RU" dirty="0" smtClean="0"/>
          </a:p>
          <a:p>
            <a:r>
              <a:rPr lang="ru-RU" sz="3200" dirty="0" smtClean="0">
                <a:solidFill>
                  <a:prstClr val="black">
                    <a:lumMod val="50000"/>
                    <a:lumOff val="50000"/>
                  </a:prstClr>
                </a:solidFill>
              </a:rPr>
              <a:t>Объективная </a:t>
            </a:r>
            <a:r>
              <a:rPr lang="ru-RU" sz="3200" dirty="0">
                <a:solidFill>
                  <a:prstClr val="black">
                    <a:lumMod val="50000"/>
                    <a:lumOff val="50000"/>
                  </a:prstClr>
                </a:solidFill>
              </a:rPr>
              <a:t>сторона: </a:t>
            </a:r>
            <a:endParaRPr lang="ru-RU" sz="3200" dirty="0"/>
          </a:p>
          <a:p>
            <a:pPr marL="0" indent="0">
              <a:buNone/>
            </a:pPr>
            <a:r>
              <a:rPr lang="ru-RU" dirty="0"/>
              <a:t>Обязанность выплатить награду возникает независимо от того, совершено ли соответствующее действие в связи со сделанным объявлением или независимо от него.</a:t>
            </a:r>
          </a:p>
          <a:p>
            <a:pPr marL="0" indent="0">
              <a:buNone/>
            </a:pPr>
            <a:r>
              <a:rPr lang="ru-RU" dirty="0" smtClean="0"/>
              <a:t>В </a:t>
            </a:r>
            <a:r>
              <a:rPr lang="ru-RU" dirty="0"/>
              <a:t>случаях, когда действие, указанное в объявлении, совершили несколько лиц, право на получение награды приобретает то из них, которое совершило соответствующее действие первым.</a:t>
            </a:r>
          </a:p>
          <a:p>
            <a:pPr marL="0" indent="0">
              <a:buNone/>
            </a:pPr>
            <a:r>
              <a:rPr lang="ru-RU" dirty="0"/>
              <a:t>Если действие, указанное в объявлении, совершено двумя или более лицами и невозможно определить, кто из них совершил соответствующее действие первым, а также в случае, если действие совершено двумя или более лицами одновременно, награда между ними делится поровну или в ином предусмотренном соглашением между ними размере.</a:t>
            </a:r>
          </a:p>
          <a:p>
            <a:pPr marL="0" indent="0">
              <a:buNone/>
            </a:pPr>
            <a:r>
              <a:rPr lang="ru-RU" dirty="0" smtClean="0"/>
              <a:t>Если </a:t>
            </a:r>
            <a:r>
              <a:rPr lang="ru-RU" dirty="0"/>
              <a:t>иное не предусмотрено в объявлении о награде и не вытекает из характера указанного в нем действия, соответствие выполненного действия содержащимся в объявлении требованиям определяется лицом, публично обещавшим награду, а в случае спора судом</a:t>
            </a:r>
            <a:r>
              <a:rPr lang="ru-RU" dirty="0" smtClean="0"/>
              <a:t>.</a:t>
            </a:r>
          </a:p>
          <a:p>
            <a:pPr marL="0" indent="0">
              <a:buNone/>
            </a:pPr>
            <a:r>
              <a:rPr lang="ru-RU" dirty="0"/>
              <a:t>Лицо, объявившее публично о выплате награды, вправе в такой же форме отказаться от данного обещания, кроме случаев, когда в самом объявлении предусмотрена или из него вытекает недопустимость отказа или дан определенный срок для совершения действия, за которое обещана награда, либо к моменту объявления об отказе одно или несколько отозвавшихся лиц уже выполнили указанное в объявлении действие.</a:t>
            </a:r>
          </a:p>
          <a:p>
            <a:pPr marL="0" indent="0">
              <a:buNone/>
            </a:pPr>
            <a:r>
              <a:rPr lang="ru-RU" dirty="0" smtClean="0"/>
              <a:t>Отмена </a:t>
            </a:r>
            <a:r>
              <a:rPr lang="ru-RU" dirty="0"/>
              <a:t>публичного обещания награды не освобождает того, кто объявил о награде, от возмещения отозвавшимся лицам расходов, понесенных ими в связи с совершением указанного в объявлении действия, в пределах указанной в объявлении награды.</a:t>
            </a:r>
          </a:p>
        </p:txBody>
      </p:sp>
    </p:spTree>
    <p:extLst>
      <p:ext uri="{BB962C8B-B14F-4D97-AF65-F5344CB8AC3E}">
        <p14:creationId xmlns:p14="http://schemas.microsoft.com/office/powerpoint/2010/main" val="627351696"/>
      </p:ext>
    </p:extLst>
  </p:cSld>
  <p:clrMapOvr>
    <a:masterClrMapping/>
  </p:clrMapOvr>
</p:sld>
</file>

<file path=ppt/slides/slide4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61.  Публичное обещание награды</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7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marL="0" lvl="0" indent="0">
              <a:buNone/>
            </a:pPr>
            <a:r>
              <a:rPr lang="ru-RU" dirty="0"/>
              <a:t>Обещающий (объявитель): Лицо, которое публично обещает награду. </a:t>
            </a:r>
            <a:endParaRPr lang="ru-RU" dirty="0" smtClean="0"/>
          </a:p>
          <a:p>
            <a:pPr marL="0" lvl="0" indent="0">
              <a:buNone/>
            </a:pPr>
            <a:r>
              <a:rPr lang="ru-RU" dirty="0" smtClean="0"/>
              <a:t>Получающий </a:t>
            </a:r>
            <a:r>
              <a:rPr lang="ru-RU" dirty="0"/>
              <a:t>(нашедший): Лицо, которое выполняет условие, указанное в публичном обещании.</a:t>
            </a:r>
            <a:r>
              <a:rPr lang="ru-RU" dirty="0" smtClean="0"/>
              <a:t> </a:t>
            </a:r>
          </a:p>
          <a:p>
            <a:pPr marL="0" lvl="0" indent="0">
              <a:buNone/>
            </a:pPr>
            <a:endParaRPr lang="ru-RU" dirty="0"/>
          </a:p>
          <a:p>
            <a:r>
              <a:rPr lang="ru-RU" sz="3600" dirty="0">
                <a:solidFill>
                  <a:prstClr val="black">
                    <a:lumMod val="50000"/>
                    <a:lumOff val="50000"/>
                  </a:prstClr>
                </a:solidFill>
              </a:rPr>
              <a:t>Субъективная сторона:</a:t>
            </a:r>
          </a:p>
          <a:p>
            <a:pPr marL="0" lvl="0" indent="0">
              <a:buNone/>
            </a:pPr>
            <a:r>
              <a:rPr lang="ru-RU" dirty="0"/>
              <a:t>Умысел </a:t>
            </a:r>
          </a:p>
          <a:p>
            <a:pPr lvl="0">
              <a:buFont typeface="Courier New" pitchFamily="49" charset="0"/>
              <a:buChar char="o"/>
            </a:pPr>
            <a:r>
              <a:rPr lang="ru-RU" dirty="0"/>
              <a:t>Обещающий: Намеренно вводит в заблуждение получающего, не имея намерения выплатить награду, или намеренно делает невыполнимыми условия получения награды. </a:t>
            </a:r>
            <a:endParaRPr lang="ru-RU" dirty="0" smtClean="0"/>
          </a:p>
          <a:p>
            <a:pPr lvl="0">
              <a:buFont typeface="Courier New" pitchFamily="49" charset="0"/>
              <a:buChar char="o"/>
            </a:pPr>
            <a:r>
              <a:rPr lang="ru-RU" dirty="0" smtClean="0"/>
              <a:t>Получающий</a:t>
            </a:r>
            <a:r>
              <a:rPr lang="ru-RU" dirty="0"/>
              <a:t>: Намеренно не выполняет условия, указанные в публичном обещании, чтобы получить награду обманным путем</a:t>
            </a:r>
            <a:r>
              <a:rPr lang="ru-RU" dirty="0" smtClean="0"/>
              <a:t>.</a:t>
            </a:r>
          </a:p>
          <a:p>
            <a:pPr lvl="0">
              <a:buFont typeface="Courier New" pitchFamily="49" charset="0"/>
              <a:buChar char="o"/>
            </a:pPr>
            <a:endParaRPr lang="ru-RU" dirty="0"/>
          </a:p>
          <a:p>
            <a:pPr marL="0" lvl="0" indent="0">
              <a:buNone/>
            </a:pPr>
            <a:r>
              <a:rPr lang="ru-RU" dirty="0"/>
              <a:t>Неосторожность</a:t>
            </a:r>
          </a:p>
          <a:p>
            <a:pPr lvl="0">
              <a:buFont typeface="Courier New" pitchFamily="49" charset="0"/>
              <a:buChar char="o"/>
            </a:pPr>
            <a:r>
              <a:rPr lang="ru-RU" dirty="0"/>
              <a:t>Обещающий: Неосторожно формулирует условия получения награды, делая их неоднозначными, что приводит к спорам о выполнении условий. </a:t>
            </a:r>
            <a:endParaRPr lang="ru-RU" dirty="0" smtClean="0"/>
          </a:p>
          <a:p>
            <a:pPr lvl="0">
              <a:buFont typeface="Courier New" pitchFamily="49" charset="0"/>
              <a:buChar char="o"/>
            </a:pPr>
            <a:r>
              <a:rPr lang="ru-RU" dirty="0" smtClean="0"/>
              <a:t>Получающий</a:t>
            </a:r>
            <a:r>
              <a:rPr lang="ru-RU" dirty="0"/>
              <a:t>: Неосторожно выполняет условия, не удостоверившись в их точности, что приводит к невыплате награды.</a:t>
            </a:r>
          </a:p>
        </p:txBody>
      </p:sp>
    </p:spTree>
    <p:extLst>
      <p:ext uri="{BB962C8B-B14F-4D97-AF65-F5344CB8AC3E}">
        <p14:creationId xmlns:p14="http://schemas.microsoft.com/office/powerpoint/2010/main" val="3402731943"/>
      </p:ext>
    </p:extLst>
  </p:cSld>
  <p:clrMapOvr>
    <a:masterClrMapping/>
  </p:clrMapOvr>
</p:sld>
</file>

<file path=ppt/slides/slide4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61.  Публичное обещание награды</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Награда за поимку преступника </a:t>
            </a:r>
            <a:endParaRPr lang="ru-RU" dirty="0" smtClean="0"/>
          </a:p>
          <a:p>
            <a:pPr marL="0" indent="0">
              <a:buNone/>
            </a:pPr>
            <a:r>
              <a:rPr lang="ru-RU" u="sng" dirty="0" smtClean="0"/>
              <a:t>Суть </a:t>
            </a:r>
            <a:r>
              <a:rPr lang="ru-RU" u="sng" dirty="0"/>
              <a:t>спора: </a:t>
            </a:r>
          </a:p>
          <a:p>
            <a:pPr marL="0" indent="0">
              <a:buNone/>
            </a:pPr>
            <a:r>
              <a:rPr lang="ru-RU" dirty="0"/>
              <a:t>Компания "Б" объявила публичное обещание награды в размере 1 000 000 рублей за информацию, ведущую к поимке человека, совершившего кражу из их склада. Гражданин "А" предоставил информацию, которая помогла полиции задержать преступника. Компания "Б" отказалась выплачивать награду, мотивируя это тем, что "А" не предоставил информацию, которая была бы им необходима для поимки преступника.</a:t>
            </a:r>
            <a:r>
              <a:rPr lang="ru-RU" dirty="0" smtClean="0"/>
              <a:t/>
            </a:r>
            <a:br>
              <a:rPr lang="ru-RU" dirty="0" smtClean="0"/>
            </a:br>
            <a:r>
              <a:rPr lang="ru-RU" dirty="0" smtClean="0"/>
              <a:t> </a:t>
            </a:r>
            <a:r>
              <a:rPr lang="ru-RU" u="sng" dirty="0" smtClean="0"/>
              <a:t>Судебные решения:</a:t>
            </a:r>
          </a:p>
          <a:p>
            <a:pPr marL="0" indent="0">
              <a:buNone/>
            </a:pPr>
            <a:r>
              <a:rPr lang="ru-RU" dirty="0"/>
              <a:t>Суд признал, что компания "Б" нарушила условия публичного обещания награды. Суд обязал компанию выплатить "А" 1 000 000 рублей, поскольку "А" предоставил информацию, которая существенно помогла полиции задержать преступника</a:t>
            </a:r>
            <a:r>
              <a:rPr lang="ru-RU" dirty="0" smtClean="0"/>
              <a:t>.</a:t>
            </a:r>
          </a:p>
          <a:p>
            <a:pPr marL="0" indent="0">
              <a:buNone/>
            </a:pPr>
            <a:endParaRPr lang="ru-RU" u="sng" dirty="0"/>
          </a:p>
          <a:p>
            <a:pPr marL="0" indent="0">
              <a:buNone/>
            </a:pPr>
            <a:endParaRPr lang="ru-RU" u="sng" dirty="0"/>
          </a:p>
          <a:p>
            <a:pPr algn="r"/>
            <a:r>
              <a:rPr lang="ru-RU" dirty="0"/>
              <a:t>Награда за пропавшего животного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Гражданин "D" объявил публичное обещание награды в размере 50 000 рублей за информацию о местонахождении своей пропавшей собаки. Гражданин "С" нашел собаку и вернул ее "D". "D" отказался выплачивать награду, мотивируя это тем, что "С" не предоставил информацию, а просто нашел собаку.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признал, что "D" нарушил условия публичного обещания награды. Суд обязал "D" выплатить "С" 50 000 рублей, поскольку "С" выполнил условия обещания, вернув собаку "D".</a:t>
            </a:r>
          </a:p>
        </p:txBody>
      </p:sp>
    </p:spTree>
    <p:extLst>
      <p:ext uri="{BB962C8B-B14F-4D97-AF65-F5344CB8AC3E}">
        <p14:creationId xmlns:p14="http://schemas.microsoft.com/office/powerpoint/2010/main" val="3786875011"/>
      </p:ext>
    </p:extLst>
  </p:cSld>
  <p:clrMapOvr>
    <a:masterClrMapping/>
  </p:clrMapOvr>
</p:sld>
</file>

<file path=ppt/slides/slide4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61.  Публичное обещание награды</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buNone/>
            </a:pPr>
            <a:r>
              <a:rPr lang="ru-RU" sz="2600" b="1" dirty="0"/>
              <a:t>ГК РФ Статья 1056. Отмена публичного обещания награды</a:t>
            </a:r>
          </a:p>
          <a:p>
            <a:r>
              <a:rPr lang="ru-RU" dirty="0"/>
              <a:t>Объект: Сфера </a:t>
            </a:r>
            <a:r>
              <a:rPr lang="ru-RU" dirty="0" smtClean="0"/>
              <a:t>отмены </a:t>
            </a:r>
            <a:r>
              <a:rPr lang="ru-RU" dirty="0"/>
              <a:t>публичного обещания награды</a:t>
            </a:r>
          </a:p>
          <a:p>
            <a:r>
              <a:rPr lang="ru-RU" dirty="0" smtClean="0"/>
              <a:t>Объективная </a:t>
            </a:r>
            <a:r>
              <a:rPr lang="ru-RU" dirty="0"/>
              <a:t>сторона: </a:t>
            </a:r>
          </a:p>
          <a:p>
            <a:pPr marL="0" indent="0">
              <a:buNone/>
            </a:pPr>
            <a:r>
              <a:rPr lang="ru-RU" dirty="0"/>
              <a:t>Лицо, объявившее публично о выплате награды, вправе в такой же форме отказаться от данного обещания, кроме случаев, когда в самом объявлении предусмотрена или из него вытекает недопустимость отказа или дан определенный срок для совершения действия, за которое обещана награда, либо к моменту объявления об отказе одно или несколько отозвавшихся лиц уже выполнили указанное в объявлении действие.</a:t>
            </a:r>
          </a:p>
          <a:p>
            <a:pPr marL="0" indent="0">
              <a:buNone/>
            </a:pPr>
            <a:r>
              <a:rPr lang="ru-RU" dirty="0" smtClean="0"/>
              <a:t>Отмена </a:t>
            </a:r>
            <a:r>
              <a:rPr lang="ru-RU" dirty="0"/>
              <a:t>публичного обещания награды не освобождает того, кто объявил о награде, от возмещения отозвавшимся лицам расходов, понесенных ими в связи с совершением указанного в объявлении действия, в пределах указанной в объявлении награды.</a:t>
            </a:r>
          </a:p>
          <a:p>
            <a:r>
              <a:rPr lang="ru-RU" dirty="0"/>
              <a:t>Субъект: </a:t>
            </a:r>
          </a:p>
          <a:p>
            <a:pPr marL="0" lvl="0" indent="0">
              <a:buNone/>
            </a:pPr>
            <a:r>
              <a:rPr lang="ru-RU" dirty="0"/>
              <a:t>Обещающий (объявитель): Лицо, которое публично обещает награду. </a:t>
            </a:r>
          </a:p>
          <a:p>
            <a:pPr marL="0" lvl="0" indent="0">
              <a:buNone/>
            </a:pPr>
            <a:r>
              <a:rPr lang="ru-RU" dirty="0"/>
              <a:t>Получающий (нашедший): Лицо, которое выполняет условие, указанное в публичном обещании. </a:t>
            </a:r>
          </a:p>
          <a:p>
            <a:r>
              <a:rPr lang="ru-RU" dirty="0" smtClean="0"/>
              <a:t>Субъективная </a:t>
            </a:r>
            <a:r>
              <a:rPr lang="ru-RU" dirty="0"/>
              <a:t>сторона:</a:t>
            </a:r>
          </a:p>
          <a:p>
            <a:pPr marL="0" indent="0">
              <a:buNone/>
            </a:pPr>
            <a:r>
              <a:rPr lang="ru-RU" dirty="0"/>
              <a:t>Умысел</a:t>
            </a:r>
          </a:p>
          <a:p>
            <a:pPr lvl="0">
              <a:buFont typeface="Courier New" pitchFamily="49" charset="0"/>
              <a:buChar char="o"/>
            </a:pPr>
            <a:r>
              <a:rPr lang="ru-RU" dirty="0"/>
              <a:t>Обещающий: Намеренно отменяет свое обещание, чтобы избежать выплаты награды, зная, что кто-то уже выполнил условия обещания. </a:t>
            </a:r>
            <a:endParaRPr lang="ru-RU" dirty="0" smtClean="0"/>
          </a:p>
          <a:p>
            <a:pPr lvl="0">
              <a:buFont typeface="Courier New" pitchFamily="49" charset="0"/>
              <a:buChar char="o"/>
            </a:pPr>
            <a:r>
              <a:rPr lang="ru-RU" dirty="0" smtClean="0"/>
              <a:t>Получающий</a:t>
            </a:r>
            <a:r>
              <a:rPr lang="ru-RU" dirty="0"/>
              <a:t>: Намеренно препятствует отмене обещания, чтобы получить награду, несмотря на неправомерность действий обещающего.</a:t>
            </a:r>
          </a:p>
          <a:p>
            <a:pPr marL="0" lvl="0" indent="0">
              <a:buNone/>
            </a:pPr>
            <a:r>
              <a:rPr lang="ru-RU" dirty="0"/>
              <a:t>Неосторожность</a:t>
            </a:r>
          </a:p>
          <a:p>
            <a:pPr lvl="0">
              <a:buFont typeface="Courier New" pitchFamily="49" charset="0"/>
              <a:buChar char="o"/>
            </a:pPr>
            <a:r>
              <a:rPr lang="ru-RU" dirty="0"/>
              <a:t>Обещающий: Неосторожно формулирует условия отмены обещания, делая их неоднозначными или необоснованными, что приводит к спорам. </a:t>
            </a:r>
            <a:endParaRPr lang="ru-RU" dirty="0" smtClean="0"/>
          </a:p>
          <a:p>
            <a:pPr lvl="0">
              <a:buFont typeface="Courier New" pitchFamily="49" charset="0"/>
              <a:buChar char="o"/>
            </a:pPr>
            <a:r>
              <a:rPr lang="ru-RU" dirty="0" smtClean="0"/>
              <a:t>Получающий</a:t>
            </a:r>
            <a:r>
              <a:rPr lang="ru-RU" dirty="0"/>
              <a:t>: Неосторожно полагается на обещание, не обращая внимания на возможную отмену, что приводит к невыплате награды.</a:t>
            </a:r>
          </a:p>
          <a:p>
            <a:pPr lvl="0"/>
            <a:r>
              <a:rPr lang="ru-RU" dirty="0"/>
              <a:t>Предмет: имущество</a:t>
            </a:r>
          </a:p>
          <a:p>
            <a:endParaRPr lang="ru-RU" dirty="0"/>
          </a:p>
        </p:txBody>
      </p:sp>
    </p:spTree>
    <p:extLst>
      <p:ext uri="{BB962C8B-B14F-4D97-AF65-F5344CB8AC3E}">
        <p14:creationId xmlns:p14="http://schemas.microsoft.com/office/powerpoint/2010/main" val="4064647305"/>
      </p:ext>
    </p:extLst>
  </p:cSld>
  <p:clrMapOvr>
    <a:masterClrMapping/>
  </p:clrMapOvr>
</p:sld>
</file>

<file path=ppt/slides/slide4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61.  Публичное обещание награды</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indent="0">
              <a:buNone/>
            </a:pPr>
            <a:r>
              <a:rPr lang="ru-RU" b="1" dirty="0"/>
              <a:t>ГК РФ Статья 1056. Отмена публичного обещания </a:t>
            </a:r>
            <a:r>
              <a:rPr lang="ru-RU" b="1" dirty="0" smtClean="0"/>
              <a:t>награды</a:t>
            </a:r>
          </a:p>
          <a:p>
            <a:r>
              <a:rPr lang="ru-RU" dirty="0"/>
              <a:t>В комментируемой статье предусмотрена возможность лица отменить публичное обещание награды. Отмена должна совершаться в той же форме, в какой было дано обещание награды. Например, если исходное действие было совершено посредством объявления в газете, то отказ от обещания должен быть совершен аналогичным образом, чтобы лица, ознакомившиеся с публичным обещанием награды, были проинформированы об отмене таковой.</a:t>
            </a:r>
          </a:p>
          <a:p>
            <a:r>
              <a:rPr lang="ru-RU" dirty="0"/>
              <a:t>При этом возможность отмены ограничена в интересах лиц, отозвавшихся на обещание награды. Во-первых, отменить обещание награды нельзя, если в самом публичном обещании предусмотрена недопустимость отказа (или это вытекает из содержания публичного обещания). Во-вторых, отмена исключается, если дан определенный срок для совершения действия, за которое обещана награда. В-третьих, отменить обещание нельзя, если одно или несколько отозвавшихся лиц уже выполнили указанное в объявлении действие.</a:t>
            </a:r>
          </a:p>
          <a:p>
            <a:r>
              <a:rPr lang="ru-RU" dirty="0" smtClean="0"/>
              <a:t>Правомерная </a:t>
            </a:r>
            <a:r>
              <a:rPr lang="ru-RU" dirty="0"/>
              <a:t>отмена обещания не освобождает давшее его лицо от обязанности возместить отозвавшимся лицам понесенные ими расходы в пределах обещанной награды. Такие расходы должны быть разумными и надлежащим образом доказаны. Предел обещанной награды надо понимать как общий предел возмещения расходов, независимо от числа отозвавшихся лиц. Изложенные правила о порядке отмены обещания должны быть, соответственно, отнесены к случаям, когда объявившее о награде лицо изменяет условия своего обещания, например, сокращает срок для его исполнения или снижает размер ранее объявленной награды.</a:t>
            </a:r>
          </a:p>
          <a:p>
            <a:endParaRPr lang="ru-RU" dirty="0"/>
          </a:p>
        </p:txBody>
      </p:sp>
    </p:spTree>
    <p:extLst>
      <p:ext uri="{BB962C8B-B14F-4D97-AF65-F5344CB8AC3E}">
        <p14:creationId xmlns:p14="http://schemas.microsoft.com/office/powerpoint/2010/main" val="3591966375"/>
      </p:ext>
    </p:extLst>
  </p:cSld>
  <p:clrMapOvr>
    <a:masterClrMapping/>
  </p:clrMapOvr>
</p:sld>
</file>

<file path=ppt/slides/slide4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61.  Публичное обещание награды</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1056</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Неоднозначные условия </a:t>
            </a:r>
            <a:r>
              <a:rPr lang="ru-RU" dirty="0" smtClean="0"/>
              <a:t>обещания</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Компания объявила о награде за поиск пропавшего документа. В объявлении не было четко указано, какое именно вознаграждение будет выплачено, и не было определено, кто именно сможет претендовать на него. Человек, нашедший документ, потребовал выплаты награды, но компания отказалась, сославшись на неопределенность условий</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отказал в удовлетворении иска, указав, что обещание было слишком неопределенным, и не было четких условий для его исполнения</a:t>
            </a:r>
            <a:r>
              <a:rPr lang="ru-RU" dirty="0" smtClean="0"/>
              <a:t>.</a:t>
            </a:r>
          </a:p>
          <a:p>
            <a:pPr marL="0" lvl="0" indent="0">
              <a:buNone/>
            </a:pPr>
            <a:endParaRPr lang="ru-RU" dirty="0"/>
          </a:p>
          <a:p>
            <a:pPr marL="0" lvl="0" indent="0">
              <a:buNone/>
            </a:pPr>
            <a:endParaRPr lang="ru-RU" dirty="0">
              <a:solidFill>
                <a:prstClr val="black">
                  <a:lumMod val="50000"/>
                  <a:lumOff val="50000"/>
                </a:prstClr>
              </a:solidFill>
            </a:endParaRPr>
          </a:p>
          <a:p>
            <a:pPr lvl="0" algn="r"/>
            <a:r>
              <a:rPr lang="ru-RU" dirty="0"/>
              <a:t>Отмена обещания до его </a:t>
            </a:r>
            <a:r>
              <a:rPr lang="ru-RU" dirty="0" smtClean="0"/>
              <a:t>исполнения</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Организация объявила о награде за поимку преступника. После того, как человек нашел и задержал преступника, организация отменила обещание награды, сославшись на непредвиденные обстоятельства</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обязал организацию выплатить награду, указав, что обещание было сделано публично и человек исполнил условия обещания. Отмена обещания после его исполнения является нарушением обязательств.</a:t>
            </a:r>
          </a:p>
        </p:txBody>
      </p:sp>
    </p:spTree>
    <p:extLst>
      <p:ext uri="{BB962C8B-B14F-4D97-AF65-F5344CB8AC3E}">
        <p14:creationId xmlns:p14="http://schemas.microsoft.com/office/powerpoint/2010/main" val="555672817"/>
      </p:ext>
    </p:extLst>
  </p:cSld>
  <p:clrMapOvr>
    <a:masterClrMapping/>
  </p:clrMapOvr>
</p:sld>
</file>

<file path=ppt/slides/slide4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indent="450215">
              <a:spcAft>
                <a:spcPts val="0"/>
              </a:spcAft>
            </a:pPr>
            <a:r>
              <a:rPr lang="ru-RU" sz="4000" dirty="0">
                <a:effectLst>
                  <a:outerShdw blurRad="38100" dist="38100" dir="2700000" algn="tl">
                    <a:srgbClr val="000000">
                      <a:alpha val="43137"/>
                    </a:srgbClr>
                  </a:outerShdw>
                </a:effectLst>
                <a:latin typeface="Times New Roman"/>
                <a:ea typeface="Times New Roman"/>
              </a:rPr>
              <a:t>62.  Публичный конкурс</a:t>
            </a:r>
            <a:br>
              <a:rPr lang="ru-RU" sz="4000" dirty="0">
                <a:effectLst>
                  <a:outerShdw blurRad="38100" dist="38100" dir="2700000" algn="tl">
                    <a:srgbClr val="000000">
                      <a:alpha val="43137"/>
                    </a:srgbClr>
                  </a:outerShdw>
                </a:effectLst>
                <a:latin typeface="Times New Roman"/>
                <a:ea typeface="Times New Roman"/>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764704"/>
            <a:ext cx="9144000" cy="6093296"/>
          </a:xfrm>
        </p:spPr>
        <p:txBody>
          <a:bodyPr>
            <a:normAutofit fontScale="85000" lnSpcReduction="20000"/>
          </a:bodyPr>
          <a:lstStyle/>
          <a:p>
            <a:pPr lvl="0"/>
            <a:r>
              <a:rPr lang="ru-RU" dirty="0">
                <a:solidFill>
                  <a:prstClr val="black">
                    <a:lumMod val="50000"/>
                    <a:lumOff val="50000"/>
                  </a:prstClr>
                </a:solidFill>
              </a:rPr>
              <a:t>Объект: сфера </a:t>
            </a:r>
            <a:r>
              <a:rPr lang="ru-RU" dirty="0"/>
              <a:t>публичного конкурса</a:t>
            </a:r>
            <a:r>
              <a:rPr lang="ru-RU" dirty="0">
                <a:solidFill>
                  <a:prstClr val="black">
                    <a:lumMod val="50000"/>
                    <a:lumOff val="50000"/>
                  </a:prstClr>
                </a:solidFill>
              </a:rPr>
              <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Лицо, объявившее публично о выплате денежного вознаграждения или выдаче иной награды (о выплате награды) за лучшее выполнение работы или достижение иных результатов (публичный конкурс), должно выплатить (выдать) обусловленную награду тому, кто в соответствии с условиями проведения конкурса признан его победителем.</a:t>
            </a:r>
          </a:p>
          <a:p>
            <a:pPr marL="0" indent="0">
              <a:buNone/>
            </a:pPr>
            <a:r>
              <a:rPr lang="ru-RU" dirty="0" smtClean="0"/>
              <a:t>Публичный </a:t>
            </a:r>
            <a:r>
              <a:rPr lang="ru-RU" dirty="0"/>
              <a:t>конкурс должен быть направлен на достижение каких-либо общественно полезных целей</a:t>
            </a:r>
            <a:r>
              <a:rPr lang="ru-RU" dirty="0" smtClean="0"/>
              <a:t>.</a:t>
            </a:r>
          </a:p>
          <a:p>
            <a:pPr marL="0" indent="0">
              <a:buNone/>
            </a:pPr>
            <a:r>
              <a:rPr lang="ru-RU" dirty="0"/>
              <a:t>Объявление о публичном конкурсе должно содержать по крайней мере условия, предусматривающие существо задания, критерии и порядок оценки результатов работы или иных достижений, место, срок и порядок их представления, размер и форму награды, а также порядок и сроки объявления результатов конкурса.</a:t>
            </a:r>
          </a:p>
          <a:p>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денежное вознаграждение или иная награда</a:t>
            </a:r>
          </a:p>
          <a:p>
            <a:endParaRPr lang="ru-RU" dirty="0"/>
          </a:p>
        </p:txBody>
      </p:sp>
    </p:spTree>
    <p:extLst>
      <p:ext uri="{BB962C8B-B14F-4D97-AF65-F5344CB8AC3E}">
        <p14:creationId xmlns:p14="http://schemas.microsoft.com/office/powerpoint/2010/main" val="791324074"/>
      </p:ext>
    </p:extLst>
  </p:cSld>
  <p:clrMapOvr>
    <a:masterClrMapping/>
  </p:clrMapOvr>
</p:sld>
</file>

<file path=ppt/slides/slide4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62.  Публичный конкурс</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lvl="0"/>
            <a:r>
              <a:rPr lang="ru-RU" sz="3200" dirty="0">
                <a:solidFill>
                  <a:prstClr val="black">
                    <a:lumMod val="50000"/>
                    <a:lumOff val="50000"/>
                  </a:prstClr>
                </a:solidFill>
              </a:rPr>
              <a:t>Объект</a:t>
            </a:r>
            <a:r>
              <a:rPr lang="ru-RU" sz="2800" dirty="0">
                <a:solidFill>
                  <a:prstClr val="black">
                    <a:lumMod val="50000"/>
                    <a:lumOff val="50000"/>
                  </a:prstClr>
                </a:solidFill>
              </a:rPr>
              <a:t>: </a:t>
            </a:r>
          </a:p>
          <a:p>
            <a:pPr marL="0" indent="0">
              <a:buNone/>
            </a:pPr>
            <a:r>
              <a:rPr lang="ru-RU" dirty="0">
                <a:solidFill>
                  <a:prstClr val="black">
                    <a:lumMod val="50000"/>
                    <a:lumOff val="50000"/>
                  </a:prstClr>
                </a:solidFill>
              </a:rPr>
              <a:t>Объектом является сфера </a:t>
            </a:r>
            <a:r>
              <a:rPr lang="ru-RU" dirty="0"/>
              <a:t>публичного обещания награды </a:t>
            </a:r>
          </a:p>
          <a:p>
            <a:r>
              <a:rPr lang="ru-RU" sz="3200" dirty="0">
                <a:solidFill>
                  <a:prstClr val="black">
                    <a:lumMod val="50000"/>
                    <a:lumOff val="50000"/>
                  </a:prstClr>
                </a:solidFill>
              </a:rPr>
              <a:t>Объективная сторона: </a:t>
            </a:r>
            <a:endParaRPr lang="ru-RU" sz="3200" dirty="0"/>
          </a:p>
          <a:p>
            <a:pPr marL="0" indent="0">
              <a:buNone/>
            </a:pPr>
            <a:r>
              <a:rPr lang="ru-RU" dirty="0"/>
              <a:t>Публичный конкурс может быть открытым, когда предложение организатора конкурса принять в нем участие обращено ко всем желающим путем объявления в печати или иных средствах массовой информации, либо закрытым, когда предложение принять участие в конкурсе направляется определенному кругу лиц по выбору организатора конкурса.</a:t>
            </a:r>
          </a:p>
          <a:p>
            <a:pPr marL="0" indent="0">
              <a:buNone/>
            </a:pPr>
            <a:r>
              <a:rPr lang="ru-RU" dirty="0"/>
              <a:t>Открытый конкурс может быть обусловлен предварительной квалификацией его участников, когда организатором конкурса проводится предварительный отбор лиц, пожелавших принять в нем участие</a:t>
            </a:r>
            <a:r>
              <a:rPr lang="ru-RU" dirty="0" smtClean="0"/>
              <a:t>.</a:t>
            </a:r>
          </a:p>
          <a:p>
            <a:pPr marL="0" indent="0">
              <a:buNone/>
            </a:pPr>
            <a:r>
              <a:rPr lang="ru-RU" dirty="0"/>
              <a:t>Лицо, объявившее публичный конкурс, вправе изменить его условия или отменить конкурс только в течение первой половины установленного для представления работ срока.</a:t>
            </a:r>
          </a:p>
          <a:p>
            <a:pPr marL="0" indent="0">
              <a:buNone/>
            </a:pPr>
            <a:r>
              <a:rPr lang="ru-RU" dirty="0" smtClean="0"/>
              <a:t>Извещение </a:t>
            </a:r>
            <a:r>
              <a:rPr lang="ru-RU" dirty="0"/>
              <a:t>об изменении условий или отмене конкурса должно быть сделано тем же способом, каким конкурс был объявлен.</a:t>
            </a:r>
          </a:p>
          <a:p>
            <a:pPr marL="0" indent="0">
              <a:buNone/>
            </a:pPr>
            <a:r>
              <a:rPr lang="ru-RU" dirty="0" smtClean="0"/>
              <a:t>В </a:t>
            </a:r>
            <a:r>
              <a:rPr lang="ru-RU" dirty="0"/>
              <a:t>случае изменения условий конкурса или его отмены лицо, объявившее о конкурсе, должно возместить расходы, понесенные любым лицом, которое выполнило предусмотренную в объявлении работу до того, как ему стало или должно было стать известно об изменении условий конкурса и о его отмене</a:t>
            </a:r>
            <a:r>
              <a:rPr lang="ru-RU" dirty="0" smtClean="0"/>
              <a:t>.</a:t>
            </a:r>
          </a:p>
          <a:p>
            <a:pPr marL="0" indent="0">
              <a:buNone/>
            </a:pPr>
            <a:r>
              <a:rPr lang="ru-RU" dirty="0"/>
              <a:t>Решение о выплате награды должно быть вынесено и сообщено участникам публичного конкурса в порядке и в сроки, которые установлены в объявлении о конкурсе.</a:t>
            </a:r>
          </a:p>
          <a:p>
            <a:pPr marL="0" indent="0">
              <a:buNone/>
            </a:pPr>
            <a:r>
              <a:rPr lang="ru-RU" dirty="0" smtClean="0"/>
              <a:t>Если </a:t>
            </a:r>
            <a:r>
              <a:rPr lang="ru-RU" dirty="0"/>
              <a:t>указанные в объявлении результаты достигнуты в работе, выполненной совместно двумя или более лицами, награда распределяется в соответствии с достигнутым между ними соглашением. В случае, если такое соглашение не будет достигнуто, порядок распределения награды </a:t>
            </a:r>
            <a:r>
              <a:rPr lang="ru-RU" dirty="0" smtClean="0"/>
              <a:t>определяется </a:t>
            </a:r>
            <a:r>
              <a:rPr lang="ru-RU" dirty="0"/>
              <a:t>судом</a:t>
            </a:r>
            <a:r>
              <a:rPr lang="ru-RU" dirty="0" smtClean="0"/>
              <a:t>.</a:t>
            </a:r>
          </a:p>
          <a:p>
            <a:pPr marL="0" indent="0">
              <a:buNone/>
            </a:pPr>
            <a:r>
              <a:rPr lang="ru-RU" dirty="0"/>
              <a:t>Если предмет публичного конкурса составляет создание произведения науки, литературы или искусства и условиями конкурса не предусмотрено иное, лицо, объявившее публичный конкурс, приобретает преимущественное право на заключение с автором произведения, удостоенного обусловленной награды, договора об использовании произведения с выплатой ему за это соответствующего вознаграждения</a:t>
            </a:r>
            <a:r>
              <a:rPr lang="ru-RU" dirty="0" smtClean="0"/>
              <a:t>.</a:t>
            </a:r>
          </a:p>
          <a:p>
            <a:pPr marL="0" indent="0">
              <a:buNone/>
            </a:pPr>
            <a:r>
              <a:rPr lang="ru-RU" dirty="0"/>
              <a:t>Лицо, объявившее публичный конкурс, обязано возвратить участникам конкурса работы, не удостоенные награды, если иное не предусмотрено объявлением о конкурсе и не вытекает из характера выполненной работы.</a:t>
            </a:r>
          </a:p>
          <a:p>
            <a:pPr marL="0" indent="0">
              <a:buNone/>
            </a:pPr>
            <a:r>
              <a:rPr lang="ru-RU" dirty="0"/>
              <a:t/>
            </a:r>
            <a:br>
              <a:rPr lang="ru-RU" dirty="0"/>
            </a:br>
            <a:endParaRPr lang="ru-RU" dirty="0"/>
          </a:p>
        </p:txBody>
      </p:sp>
    </p:spTree>
    <p:extLst>
      <p:ext uri="{BB962C8B-B14F-4D97-AF65-F5344CB8AC3E}">
        <p14:creationId xmlns:p14="http://schemas.microsoft.com/office/powerpoint/2010/main" val="15053960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75456"/>
            <a:ext cx="8229600" cy="1600200"/>
          </a:xfrm>
        </p:spPr>
        <p:txBody>
          <a:bodyPr/>
          <a:lstStyle/>
          <a:p>
            <a:r>
              <a:rPr lang="ru-RU" sz="4000" dirty="0">
                <a:effectLst>
                  <a:outerShdw blurRad="38100" dist="38100" dir="2700000" algn="tl">
                    <a:srgbClr val="000000">
                      <a:alpha val="43137"/>
                    </a:srgbClr>
                  </a:outerShdw>
                </a:effectLst>
              </a:rPr>
              <a:t>7. Ценные бумаги</a:t>
            </a:r>
            <a:endParaRPr lang="ru-RU" sz="4000" dirty="0"/>
          </a:p>
        </p:txBody>
      </p:sp>
      <p:sp>
        <p:nvSpPr>
          <p:cNvPr id="3" name="Объект 2"/>
          <p:cNvSpPr>
            <a:spLocks noGrp="1"/>
          </p:cNvSpPr>
          <p:nvPr>
            <p:ph idx="1"/>
          </p:nvPr>
        </p:nvSpPr>
        <p:spPr>
          <a:xfrm>
            <a:off x="107504" y="764704"/>
            <a:ext cx="8928992" cy="5976664"/>
          </a:xfrm>
        </p:spPr>
        <p:txBody>
          <a:bodyPr>
            <a:normAutofit lnSpcReduction="10000"/>
          </a:bodyPr>
          <a:lstStyle/>
          <a:p>
            <a:pPr marL="0" indent="0">
              <a:buNone/>
            </a:pPr>
            <a:r>
              <a:rPr lang="ru-RU" sz="1600" b="1" dirty="0" smtClean="0"/>
              <a:t>ГК </a:t>
            </a:r>
            <a:r>
              <a:rPr lang="ru-RU" sz="1600" b="1" dirty="0"/>
              <a:t>РФ Статья 147. Ответственность за действительность прав, удостоверенных документарной ценной </a:t>
            </a:r>
            <a:r>
              <a:rPr lang="ru-RU" sz="1600" b="1" dirty="0" smtClean="0"/>
              <a:t>бумагой</a:t>
            </a:r>
          </a:p>
          <a:p>
            <a:r>
              <a:rPr lang="ru-RU" sz="1400" u="sng" dirty="0"/>
              <a:t>Объект</a:t>
            </a:r>
            <a:r>
              <a:rPr lang="ru-RU" sz="1400" dirty="0"/>
              <a:t>: </a:t>
            </a:r>
            <a:r>
              <a:rPr lang="ru-RU" sz="1400" dirty="0" smtClean="0"/>
              <a:t>сфера ответственности </a:t>
            </a:r>
            <a:r>
              <a:rPr lang="ru-RU" sz="1400" dirty="0"/>
              <a:t>за действительность прав, удостоверенных документарной ценной бумагой</a:t>
            </a:r>
          </a:p>
          <a:p>
            <a:r>
              <a:rPr lang="ru-RU" sz="1400" dirty="0" smtClean="0"/>
              <a:t> </a:t>
            </a:r>
            <a:r>
              <a:rPr lang="ru-RU" sz="1400" u="sng" dirty="0" smtClean="0"/>
              <a:t>Объективная </a:t>
            </a:r>
            <a:r>
              <a:rPr lang="ru-RU" sz="1400" u="sng" dirty="0"/>
              <a:t>сторона:  </a:t>
            </a:r>
            <a:endParaRPr lang="ru-RU" sz="1400" u="sng" dirty="0" smtClean="0"/>
          </a:p>
          <a:p>
            <a:pPr marL="0" indent="0">
              <a:buNone/>
            </a:pPr>
            <a:r>
              <a:rPr lang="ru-RU" sz="1400" dirty="0"/>
              <a:t>Лицо, передавшее документарную ценную бумагу, несет ответственность за недействительность прав, удостоверенных ценной бумагой, если иное не установлено </a:t>
            </a:r>
            <a:r>
              <a:rPr lang="ru-RU" sz="1400" dirty="0" smtClean="0"/>
              <a:t>законом. Лицо</a:t>
            </a:r>
            <a:r>
              <a:rPr lang="ru-RU" sz="1400" dirty="0"/>
              <a:t>, передавшее документарную ценную бумагу, несет ответственность за исполнение обязательства по ней при наличии соответствующей оговорки, а также в иных случаях, установленных </a:t>
            </a:r>
            <a:r>
              <a:rPr lang="ru-RU" sz="1400" dirty="0" smtClean="0"/>
              <a:t>законом.</a:t>
            </a:r>
            <a:r>
              <a:rPr lang="ru-RU" sz="1400" dirty="0"/>
              <a:t> </a:t>
            </a:r>
            <a:r>
              <a:rPr lang="ru-RU" sz="1400" dirty="0" smtClean="0"/>
              <a:t>Владелец </a:t>
            </a:r>
            <a:r>
              <a:rPr lang="ru-RU" sz="1400" dirty="0"/>
              <a:t>ценной бумаги, обнаруживший ее подлог или подделку, вправе потребовать от лица, передавшего ему ценную бумагу, исполнения обязательств по такой ценной бумаге и возмещения убытков.</a:t>
            </a:r>
            <a:endParaRPr lang="ru-RU" sz="1400" u="sng" dirty="0"/>
          </a:p>
          <a:p>
            <a:r>
              <a:rPr lang="ru-RU" sz="1400" u="sng" dirty="0" smtClean="0"/>
              <a:t>Субъект</a:t>
            </a:r>
            <a:r>
              <a:rPr lang="ru-RU" sz="1400" u="sng" dirty="0"/>
              <a:t>: </a:t>
            </a:r>
            <a:endParaRPr lang="ru-RU" sz="1400" u="sng" dirty="0" smtClean="0"/>
          </a:p>
          <a:p>
            <a:pPr>
              <a:buFont typeface="Courier New" pitchFamily="49" charset="0"/>
              <a:buChar char="o"/>
            </a:pPr>
            <a:r>
              <a:rPr lang="ru-RU" sz="1400" dirty="0"/>
              <a:t>Эмитент: Эмитент ценной бумаги несет ответственность за действительность прав, удостоверенных ею. Это означает, что эмитент гарантирует, что ценная бумага была выпущена законно, и что права, удостоверенные в ней, действительны. Однако ответственность эмитента может быть ограничена в зависимости от условий эмиссии</a:t>
            </a:r>
            <a:r>
              <a:rPr lang="ru-RU" sz="1400" dirty="0" smtClean="0"/>
              <a:t>.</a:t>
            </a:r>
          </a:p>
          <a:p>
            <a:pPr>
              <a:buFont typeface="Courier New" pitchFamily="49" charset="0"/>
              <a:buChar char="o"/>
            </a:pPr>
            <a:r>
              <a:rPr lang="ru-RU" sz="1400" dirty="0" smtClean="0"/>
              <a:t> Депозитарий</a:t>
            </a:r>
            <a:r>
              <a:rPr lang="ru-RU" sz="1400" dirty="0"/>
              <a:t>: Депозитарий несет ответственность за безопасность хранения ценных бумаги и за точность ведения учета прав на них. Если депозитарий не обеспечит безопасность хранения ценной бумаги или допустит ошибку в учете прав, он может быть привлечен к ответственности</a:t>
            </a:r>
            <a:r>
              <a:rPr lang="ru-RU" sz="1400" dirty="0" smtClean="0"/>
              <a:t>.</a:t>
            </a:r>
          </a:p>
          <a:p>
            <a:pPr>
              <a:buFont typeface="Courier New" pitchFamily="49" charset="0"/>
              <a:buChar char="o"/>
            </a:pPr>
            <a:r>
              <a:rPr lang="ru-RU" sz="1400" dirty="0" smtClean="0"/>
              <a:t>Продавец</a:t>
            </a:r>
            <a:r>
              <a:rPr lang="ru-RU" sz="1400" dirty="0"/>
              <a:t>: Продавец ценной бумаги несет ответственность за ее подлинность и действительность прав, удостоверенных в ней. Однако ответственность продавца может быть ограничена, если он сам не знал о недействительности ценной бумаги и не имел злого умысла. </a:t>
            </a:r>
            <a:endParaRPr lang="ru-RU" sz="1400" dirty="0" smtClean="0"/>
          </a:p>
          <a:p>
            <a:pPr>
              <a:buFont typeface="Courier New" pitchFamily="49" charset="0"/>
              <a:buChar char="o"/>
            </a:pPr>
            <a:r>
              <a:rPr lang="ru-RU" sz="1400" dirty="0" smtClean="0"/>
              <a:t> </a:t>
            </a:r>
            <a:r>
              <a:rPr lang="ru-RU" sz="1400" dirty="0"/>
              <a:t>Покупатель: Покупатель ценной бумаги несет ответственность за проверку ее подлинности и действительности прав, удостоверенных в ней. Если покупатель не проверил ценную бумагу и не убедился в ее действительности, он может нести убытки.</a:t>
            </a:r>
            <a:endParaRPr lang="ru-RU" sz="1400" u="sng" dirty="0"/>
          </a:p>
          <a:p>
            <a:pPr marL="0" indent="0">
              <a:buNone/>
            </a:pPr>
            <a:endParaRPr lang="ru-RU" sz="900" dirty="0"/>
          </a:p>
          <a:p>
            <a:pPr marL="0" indent="0">
              <a:buNone/>
            </a:pPr>
            <a:endParaRPr lang="ru-RU" sz="1200" i="1" u="sng" dirty="0"/>
          </a:p>
        </p:txBody>
      </p:sp>
    </p:spTree>
    <p:extLst>
      <p:ext uri="{BB962C8B-B14F-4D97-AF65-F5344CB8AC3E}">
        <p14:creationId xmlns:p14="http://schemas.microsoft.com/office/powerpoint/2010/main" val="982335"/>
      </p:ext>
    </p:extLst>
  </p:cSld>
  <p:clrMapOvr>
    <a:masterClrMapping/>
  </p:clrMapOvr>
</p:sld>
</file>

<file path=ppt/slides/slide4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62.  Публичный конкурс</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Организатор: Лицо или организация, проводящие конкурс. </a:t>
            </a:r>
            <a:endParaRPr lang="ru-RU" dirty="0" smtClean="0"/>
          </a:p>
          <a:p>
            <a:pPr lvl="0">
              <a:buFont typeface="Courier New" pitchFamily="49" charset="0"/>
              <a:buChar char="o"/>
            </a:pPr>
            <a:r>
              <a:rPr lang="ru-RU" dirty="0" smtClean="0"/>
              <a:t>Участник</a:t>
            </a:r>
            <a:r>
              <a:rPr lang="ru-RU" dirty="0"/>
              <a:t>: Лицо, участвующее в конкурсе</a:t>
            </a:r>
            <a:r>
              <a:rPr lang="ru-RU" dirty="0" smtClean="0"/>
              <a:t>.</a:t>
            </a:r>
          </a:p>
          <a:p>
            <a:pPr lvl="0">
              <a:buFont typeface="Courier New" pitchFamily="49" charset="0"/>
              <a:buChar char="o"/>
            </a:pPr>
            <a:endParaRPr lang="ru-RU" dirty="0"/>
          </a:p>
          <a:p>
            <a:r>
              <a:rPr lang="ru-RU" sz="3600" dirty="0">
                <a:solidFill>
                  <a:prstClr val="black">
                    <a:lumMod val="50000"/>
                    <a:lumOff val="50000"/>
                  </a:prstClr>
                </a:solidFill>
              </a:rPr>
              <a:t>Субъективная сторона:</a:t>
            </a:r>
          </a:p>
          <a:p>
            <a:pPr marL="0" lvl="0" indent="0">
              <a:buNone/>
            </a:pPr>
            <a:r>
              <a:rPr lang="ru-RU" dirty="0"/>
              <a:t>Умысел </a:t>
            </a:r>
          </a:p>
          <a:p>
            <a:pPr lvl="0">
              <a:buFont typeface="Courier New" pitchFamily="49" charset="0"/>
              <a:buChar char="o"/>
            </a:pPr>
            <a:r>
              <a:rPr lang="ru-RU" dirty="0"/>
              <a:t>Организатор: Намеренно нарушает условия конкурса, чтобы избежать выплаты приза или присудить его заранее выбранному участнику. </a:t>
            </a:r>
            <a:endParaRPr lang="ru-RU" dirty="0" smtClean="0"/>
          </a:p>
          <a:p>
            <a:pPr lvl="0">
              <a:buFont typeface="Courier New" pitchFamily="49" charset="0"/>
              <a:buChar char="o"/>
            </a:pPr>
            <a:r>
              <a:rPr lang="ru-RU" dirty="0" smtClean="0"/>
              <a:t>Участник</a:t>
            </a:r>
            <a:r>
              <a:rPr lang="ru-RU" dirty="0"/>
              <a:t>: Намеренно нарушает правила конкурса, чтобы получить преимущество над другими участниками или получить приз обманным путем</a:t>
            </a:r>
            <a:r>
              <a:rPr lang="ru-RU" dirty="0" smtClean="0"/>
              <a:t>.</a:t>
            </a:r>
          </a:p>
          <a:p>
            <a:pPr marL="0" lvl="0" indent="0">
              <a:buNone/>
            </a:pPr>
            <a:r>
              <a:rPr lang="ru-RU" i="1" dirty="0" smtClean="0"/>
              <a:t>Примеры</a:t>
            </a:r>
            <a:r>
              <a:rPr lang="ru-RU" dirty="0" smtClean="0"/>
              <a:t>:</a:t>
            </a:r>
          </a:p>
          <a:p>
            <a:pPr lvl="0">
              <a:buFont typeface="Courier New" pitchFamily="49" charset="0"/>
              <a:buChar char="o"/>
            </a:pPr>
            <a:r>
              <a:rPr lang="ru-RU" dirty="0"/>
              <a:t>Организатор: "Конкурс на лучший дизайн логотипа. Приз - 100 000 рублей." (Организатор заранее выбирает победителя, чьи работы даже не были представлены). </a:t>
            </a:r>
            <a:endParaRPr lang="ru-RU" dirty="0" smtClean="0"/>
          </a:p>
          <a:p>
            <a:pPr lvl="0">
              <a:buFont typeface="Courier New" pitchFamily="49" charset="0"/>
              <a:buChar char="o"/>
            </a:pPr>
            <a:r>
              <a:rPr lang="ru-RU" dirty="0" smtClean="0"/>
              <a:t>Участник</a:t>
            </a:r>
            <a:r>
              <a:rPr lang="ru-RU" dirty="0"/>
              <a:t>: "Конкурс на лучший рассказ. Нельзя использовать чужие идеи." (Участник использует идеи чужого рассказа, чтобы выиграть).</a:t>
            </a:r>
            <a:endParaRPr lang="ru-RU" dirty="0" smtClean="0"/>
          </a:p>
          <a:p>
            <a:pPr lvl="0">
              <a:buFont typeface="Courier New" pitchFamily="49" charset="0"/>
              <a:buChar char="o"/>
            </a:pPr>
            <a:endParaRPr lang="ru-RU" dirty="0"/>
          </a:p>
          <a:p>
            <a:pPr marL="0" lvl="0" indent="0">
              <a:buNone/>
            </a:pPr>
            <a:r>
              <a:rPr lang="ru-RU" dirty="0"/>
              <a:t>Неосторожность</a:t>
            </a:r>
          </a:p>
          <a:p>
            <a:pPr lvl="0">
              <a:buFont typeface="Courier New" pitchFamily="49" charset="0"/>
              <a:buChar char="o"/>
            </a:pPr>
            <a:r>
              <a:rPr lang="ru-RU" dirty="0"/>
              <a:t>Организатор: Неосторожно формулирует правила конкурса, делая их неоднозначными, что приводит к спорам о результатах. </a:t>
            </a:r>
            <a:endParaRPr lang="ru-RU" dirty="0" smtClean="0"/>
          </a:p>
          <a:p>
            <a:pPr lvl="0">
              <a:buFont typeface="Courier New" pitchFamily="49" charset="0"/>
              <a:buChar char="o"/>
            </a:pPr>
            <a:r>
              <a:rPr lang="ru-RU" dirty="0" smtClean="0"/>
              <a:t>Участник</a:t>
            </a:r>
            <a:r>
              <a:rPr lang="ru-RU" dirty="0"/>
              <a:t>: Неосторожно выполняет условия конкурса, не обращая внимания на правила, что приводит к дисквалификации</a:t>
            </a:r>
            <a:r>
              <a:rPr lang="ru-RU" dirty="0" smtClean="0"/>
              <a:t>.</a:t>
            </a:r>
          </a:p>
          <a:p>
            <a:pPr marL="0" indent="0">
              <a:buNone/>
            </a:pPr>
            <a:r>
              <a:rPr lang="ru-RU" i="1" dirty="0"/>
              <a:t>Примеры</a:t>
            </a:r>
            <a:r>
              <a:rPr lang="ru-RU" dirty="0"/>
              <a:t>:</a:t>
            </a:r>
          </a:p>
          <a:p>
            <a:pPr lvl="0">
              <a:buFont typeface="Courier New" pitchFamily="49" charset="0"/>
              <a:buChar char="o"/>
            </a:pPr>
            <a:r>
              <a:rPr lang="ru-RU" dirty="0"/>
              <a:t>Организатор: "Конкурс на лучшее стихотворение. Приз - 50 000 рублей. Условия: не более 10 строк." (Не указано, что стихотворение должно быть оригинальным). </a:t>
            </a:r>
            <a:endParaRPr lang="ru-RU" dirty="0" smtClean="0"/>
          </a:p>
          <a:p>
            <a:pPr lvl="0">
              <a:buFont typeface="Courier New" pitchFamily="49" charset="0"/>
              <a:buChar char="o"/>
            </a:pPr>
            <a:r>
              <a:rPr lang="ru-RU" dirty="0" smtClean="0"/>
              <a:t>Участник</a:t>
            </a:r>
            <a:r>
              <a:rPr lang="ru-RU" dirty="0"/>
              <a:t>: "Конкурс на лучший проект. Срок подачи заявок - 10 ноября." (Участник подает заявку 11 ноября).</a:t>
            </a:r>
          </a:p>
        </p:txBody>
      </p:sp>
    </p:spTree>
    <p:extLst>
      <p:ext uri="{BB962C8B-B14F-4D97-AF65-F5344CB8AC3E}">
        <p14:creationId xmlns:p14="http://schemas.microsoft.com/office/powerpoint/2010/main" val="3905697091"/>
      </p:ext>
    </p:extLst>
  </p:cSld>
  <p:clrMapOvr>
    <a:masterClrMapping/>
  </p:clrMapOvr>
</p:sld>
</file>

<file path=ppt/slides/slide4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62.  Публичный конкурс</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Конкурс на Лучший </a:t>
            </a:r>
            <a:r>
              <a:rPr lang="ru-RU" dirty="0" smtClean="0"/>
              <a:t>Дизайн</a:t>
            </a:r>
          </a:p>
          <a:p>
            <a:pPr marL="0" indent="0">
              <a:buNone/>
            </a:pPr>
            <a:r>
              <a:rPr lang="ru-RU" u="sng" dirty="0" smtClean="0"/>
              <a:t>Суть </a:t>
            </a:r>
            <a:r>
              <a:rPr lang="ru-RU" u="sng" dirty="0"/>
              <a:t>спора: </a:t>
            </a:r>
          </a:p>
          <a:p>
            <a:pPr marL="0" indent="0">
              <a:buNone/>
            </a:pPr>
            <a:r>
              <a:rPr lang="ru-RU" dirty="0"/>
              <a:t>Компания "А" объявила публичный конкурс на лучший дизайн логотипа. Дизайнер "Б" представил работу, которая была выбрана жюри как лучшая, но компания "А" отказалась выплачивать приз, мотивируя это тем, что дизайн "Б" не соответствовал требованиям конкурса, не указанным в условиях.</a:t>
            </a:r>
            <a:br>
              <a:rPr lang="ru-RU" dirty="0"/>
            </a:br>
            <a:r>
              <a:rPr lang="ru-RU" dirty="0"/>
              <a:t> </a:t>
            </a:r>
            <a:r>
              <a:rPr lang="ru-RU" u="sng" dirty="0"/>
              <a:t>Судебные решения:</a:t>
            </a:r>
          </a:p>
          <a:p>
            <a:pPr marL="0" indent="0">
              <a:buNone/>
            </a:pPr>
            <a:r>
              <a:rPr lang="ru-RU" dirty="0"/>
              <a:t>Суд признал, что компания "А" нарушила условия конкурса. Суд обязал компанию "А" выплатить приз дизайнеру "Б", так как не было никаких доказательств того, что дизайн "Б" не соответствовал требованиям конкурса. Суд подчеркнул, что условия конкурса должны быть четкими и ясными, чтобы избежать подобных споров.</a:t>
            </a:r>
            <a:endParaRPr lang="ru-RU" u="sng" dirty="0"/>
          </a:p>
          <a:p>
            <a:pPr marL="0" indent="0">
              <a:buNone/>
            </a:pPr>
            <a:endParaRPr lang="ru-RU" u="sng" dirty="0" smtClean="0"/>
          </a:p>
          <a:p>
            <a:pPr marL="0" indent="0">
              <a:buNone/>
            </a:pPr>
            <a:endParaRPr lang="ru-RU" u="sng" dirty="0"/>
          </a:p>
          <a:p>
            <a:pPr algn="r"/>
            <a:r>
              <a:rPr lang="ru-RU" dirty="0"/>
              <a:t>Конкурс на Лучший </a:t>
            </a:r>
            <a:r>
              <a:rPr lang="ru-RU" dirty="0" smtClean="0"/>
              <a:t>Рассказ</a:t>
            </a:r>
          </a:p>
          <a:p>
            <a:pPr marL="0" indent="0" algn="r">
              <a:buNone/>
            </a:pPr>
            <a:r>
              <a:rPr lang="ru-RU" u="sng" dirty="0" smtClean="0"/>
              <a:t>Суть </a:t>
            </a:r>
            <a:r>
              <a:rPr lang="ru-RU" u="sng" dirty="0"/>
              <a:t>спора: </a:t>
            </a:r>
            <a:endParaRPr lang="ru-RU" dirty="0"/>
          </a:p>
          <a:p>
            <a:pPr marL="0" indent="0" algn="r">
              <a:buNone/>
            </a:pPr>
            <a:r>
              <a:rPr lang="ru-RU" dirty="0"/>
              <a:t>Журнал "D" объявил конкурс на лучший рассказ. Писатель "С" представил рассказ, который занял второе место, но журнал "D" отказался публиковать его, мотивируя это тем, что рассказ "С" не соответствовал тематике конкурса</a:t>
            </a:r>
            <a:r>
              <a:rPr lang="ru-RU" dirty="0" smtClean="0"/>
              <a:t>.</a:t>
            </a:r>
          </a:p>
          <a:p>
            <a:pPr marL="0" indent="0" algn="r">
              <a:buNone/>
            </a:pPr>
            <a:r>
              <a:rPr lang="ru-RU" u="sng" dirty="0" smtClean="0"/>
              <a:t>Судебные </a:t>
            </a:r>
            <a:r>
              <a:rPr lang="ru-RU" u="sng" dirty="0"/>
              <a:t>решения: </a:t>
            </a:r>
          </a:p>
          <a:p>
            <a:pPr marL="0" indent="0" algn="r">
              <a:buNone/>
            </a:pPr>
            <a:r>
              <a:rPr lang="ru-RU" dirty="0"/>
              <a:t>Суд признал, что журнал "D" нарушил условия конкурса. Суд обязал журнал "D" опубликовать рассказ "С", так как правила конкурса не содержали четких ограничений по тематике. Суд подчеркнул, что при проведении конкурса нужно четко сформулировать критерии оценки работ, чтобы избежать субъективного подхода.</a:t>
            </a:r>
          </a:p>
        </p:txBody>
      </p:sp>
    </p:spTree>
    <p:extLst>
      <p:ext uri="{BB962C8B-B14F-4D97-AF65-F5344CB8AC3E}">
        <p14:creationId xmlns:p14="http://schemas.microsoft.com/office/powerpoint/2010/main" val="2680786140"/>
      </p:ext>
    </p:extLst>
  </p:cSld>
  <p:clrMapOvr>
    <a:masterClrMapping/>
  </p:clrMapOvr>
</p:sld>
</file>

<file path=ppt/slides/slide4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62.  Публичный конкурс</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marL="0" indent="0">
              <a:buNone/>
            </a:pPr>
            <a:r>
              <a:rPr lang="ru-RU" sz="2900" b="1" dirty="0"/>
              <a:t>ГК РФ Статья 1058. Изменение условий и отмена публичного </a:t>
            </a:r>
            <a:r>
              <a:rPr lang="ru-RU" sz="2900" b="1" dirty="0" smtClean="0"/>
              <a:t>конкурса</a:t>
            </a:r>
            <a:endParaRPr lang="ru-RU" sz="2600" b="1" dirty="0"/>
          </a:p>
          <a:p>
            <a:r>
              <a:rPr lang="ru-RU" dirty="0"/>
              <a:t>Объект: Сфера </a:t>
            </a:r>
            <a:r>
              <a:rPr lang="ru-RU" dirty="0" smtClean="0"/>
              <a:t>изменения </a:t>
            </a:r>
            <a:r>
              <a:rPr lang="ru-RU" dirty="0"/>
              <a:t>условий и отмена публичного конкурса</a:t>
            </a:r>
          </a:p>
          <a:p>
            <a:r>
              <a:rPr lang="ru-RU" dirty="0" smtClean="0"/>
              <a:t>Объективная </a:t>
            </a:r>
            <a:r>
              <a:rPr lang="ru-RU" dirty="0"/>
              <a:t>сторона: </a:t>
            </a:r>
          </a:p>
          <a:p>
            <a:pPr marL="0" indent="0">
              <a:buNone/>
            </a:pPr>
            <a:r>
              <a:rPr lang="ru-RU" dirty="0"/>
              <a:t>Лицо, объявившее публичный конкурс, вправе изменить его условия или отменить конкурс только в течение первой половины установленного для представления работ </a:t>
            </a:r>
            <a:r>
              <a:rPr lang="ru-RU" dirty="0" smtClean="0"/>
              <a:t>срока.</a:t>
            </a:r>
          </a:p>
          <a:p>
            <a:pPr marL="0" indent="0">
              <a:buNone/>
            </a:pPr>
            <a:r>
              <a:rPr lang="ru-RU" dirty="0" smtClean="0"/>
              <a:t>Извещение </a:t>
            </a:r>
            <a:r>
              <a:rPr lang="ru-RU" dirty="0"/>
              <a:t>об изменении условий или отмене конкурса должно быть сделано тем же способом, каким конкурс был объявлен.</a:t>
            </a:r>
          </a:p>
          <a:p>
            <a:pPr marL="0" indent="0">
              <a:buNone/>
            </a:pPr>
            <a:r>
              <a:rPr lang="ru-RU" dirty="0" smtClean="0"/>
              <a:t>В </a:t>
            </a:r>
            <a:r>
              <a:rPr lang="ru-RU" dirty="0"/>
              <a:t>случае изменения условий конкурса или его отмены лицо, объявившее о конкурсе, должно возместить расходы, понесенные любым лицом, которое выполнило предусмотренную в объявлении работу до того, как ему стало или должно было стать известно об изменении условий конкурса и о его отмене.</a:t>
            </a:r>
          </a:p>
          <a:p>
            <a:r>
              <a:rPr lang="ru-RU" dirty="0"/>
              <a:t>Субъект: </a:t>
            </a:r>
          </a:p>
          <a:p>
            <a:pPr lvl="0">
              <a:buFont typeface="Courier New" pitchFamily="49" charset="0"/>
              <a:buChar char="o"/>
            </a:pPr>
            <a:r>
              <a:rPr lang="ru-RU" dirty="0"/>
              <a:t>Организатор: Лицо или организация, проводящая конкурс. </a:t>
            </a:r>
            <a:endParaRPr lang="ru-RU" dirty="0" smtClean="0"/>
          </a:p>
          <a:p>
            <a:pPr lvl="0">
              <a:buFont typeface="Courier New" pitchFamily="49" charset="0"/>
              <a:buChar char="o"/>
            </a:pPr>
            <a:r>
              <a:rPr lang="ru-RU" dirty="0" smtClean="0"/>
              <a:t>Участники</a:t>
            </a:r>
            <a:r>
              <a:rPr lang="ru-RU" dirty="0"/>
              <a:t>: Лица, участвующие в конкурсе.</a:t>
            </a:r>
          </a:p>
          <a:p>
            <a:r>
              <a:rPr lang="ru-RU" dirty="0"/>
              <a:t>Субъективная сторона:</a:t>
            </a:r>
          </a:p>
          <a:p>
            <a:pPr marL="0" indent="0">
              <a:buNone/>
            </a:pPr>
            <a:r>
              <a:rPr lang="ru-RU" u="sng" dirty="0"/>
              <a:t>Умысел</a:t>
            </a:r>
          </a:p>
          <a:p>
            <a:pPr marL="0" lvl="0" indent="0">
              <a:buNone/>
            </a:pPr>
            <a:r>
              <a:rPr lang="ru-RU" dirty="0"/>
              <a:t>Организатор: </a:t>
            </a:r>
            <a:endParaRPr lang="ru-RU" dirty="0" smtClean="0"/>
          </a:p>
          <a:p>
            <a:pPr lvl="0">
              <a:buFont typeface="Courier New" pitchFamily="49" charset="0"/>
              <a:buChar char="o"/>
            </a:pPr>
            <a:r>
              <a:rPr lang="ru-RU" dirty="0" smtClean="0"/>
              <a:t>Намеренно </a:t>
            </a:r>
            <a:r>
              <a:rPr lang="ru-RU" dirty="0"/>
              <a:t>изменяет условия конкурса, чтобы получить выгоду, например, выбрать заранее выбранного победителя или избежать выплаты приза. </a:t>
            </a:r>
            <a:endParaRPr lang="ru-RU" dirty="0" smtClean="0"/>
          </a:p>
          <a:p>
            <a:pPr lvl="0">
              <a:buFont typeface="Courier New" pitchFamily="49" charset="0"/>
              <a:buChar char="o"/>
            </a:pPr>
            <a:r>
              <a:rPr lang="ru-RU" dirty="0" smtClean="0"/>
              <a:t>Намеренно </a:t>
            </a:r>
            <a:r>
              <a:rPr lang="ru-RU" dirty="0"/>
              <a:t>отменяет конкурс, чтобы избежать ответственности перед участниками, например, если результаты не соответствуют ожиданиям. </a:t>
            </a:r>
            <a:endParaRPr lang="ru-RU" dirty="0" smtClean="0"/>
          </a:p>
          <a:p>
            <a:pPr marL="0" lvl="0" indent="0">
              <a:buNone/>
            </a:pPr>
            <a:r>
              <a:rPr lang="ru-RU" dirty="0" smtClean="0"/>
              <a:t>Участники:</a:t>
            </a:r>
          </a:p>
          <a:p>
            <a:pPr lvl="0">
              <a:buFont typeface="Courier New" pitchFamily="49" charset="0"/>
              <a:buChar char="o"/>
            </a:pPr>
            <a:r>
              <a:rPr lang="ru-RU" dirty="0" smtClean="0"/>
              <a:t>Намеренно </a:t>
            </a:r>
            <a:r>
              <a:rPr lang="ru-RU" dirty="0"/>
              <a:t>нарушают измененные условия, чтобы получить преимущество. </a:t>
            </a:r>
            <a:endParaRPr lang="ru-RU" dirty="0" smtClean="0"/>
          </a:p>
          <a:p>
            <a:pPr lvl="0">
              <a:buFont typeface="Courier New" pitchFamily="49" charset="0"/>
              <a:buChar char="o"/>
            </a:pPr>
            <a:r>
              <a:rPr lang="ru-RU" dirty="0" smtClean="0"/>
              <a:t>Намеренно </a:t>
            </a:r>
            <a:r>
              <a:rPr lang="ru-RU" dirty="0"/>
              <a:t>вводят в заблуждение организатора, чтобы получить приз.</a:t>
            </a:r>
          </a:p>
          <a:p>
            <a:pPr marL="0" lvl="0" indent="0">
              <a:buNone/>
            </a:pPr>
            <a:r>
              <a:rPr lang="ru-RU" u="sng" dirty="0" smtClean="0"/>
              <a:t>Неосторожность</a:t>
            </a:r>
          </a:p>
          <a:p>
            <a:pPr marL="0" lvl="0" indent="0">
              <a:buNone/>
            </a:pPr>
            <a:r>
              <a:rPr lang="ru-RU" dirty="0" smtClean="0"/>
              <a:t>Организатор</a:t>
            </a:r>
            <a:r>
              <a:rPr lang="ru-RU" dirty="0"/>
              <a:t>: </a:t>
            </a:r>
            <a:endParaRPr lang="ru-RU" dirty="0" smtClean="0"/>
          </a:p>
          <a:p>
            <a:pPr lvl="0">
              <a:buFont typeface="Courier New" pitchFamily="49" charset="0"/>
              <a:buChar char="o"/>
            </a:pPr>
            <a:r>
              <a:rPr lang="ru-RU" dirty="0" smtClean="0"/>
              <a:t>Неосторожно </a:t>
            </a:r>
            <a:r>
              <a:rPr lang="ru-RU" dirty="0"/>
              <a:t>изменяет условия конкурса, не учитывая интересы участников. </a:t>
            </a:r>
            <a:endParaRPr lang="ru-RU" dirty="0" smtClean="0"/>
          </a:p>
          <a:p>
            <a:pPr lvl="0">
              <a:buFont typeface="Courier New" pitchFamily="49" charset="0"/>
              <a:buChar char="o"/>
            </a:pPr>
            <a:r>
              <a:rPr lang="ru-RU" dirty="0" smtClean="0"/>
              <a:t>Неосторожно </a:t>
            </a:r>
            <a:r>
              <a:rPr lang="ru-RU" dirty="0"/>
              <a:t>отменяет конкурс, не обеспечив достаточное уведомление участников. </a:t>
            </a:r>
            <a:endParaRPr lang="ru-RU" dirty="0" smtClean="0"/>
          </a:p>
          <a:p>
            <a:pPr marL="0" lvl="0" indent="0">
              <a:buNone/>
            </a:pPr>
            <a:r>
              <a:rPr lang="ru-RU" dirty="0" smtClean="0"/>
              <a:t>Участники</a:t>
            </a:r>
            <a:r>
              <a:rPr lang="ru-RU" dirty="0"/>
              <a:t>: </a:t>
            </a:r>
            <a:endParaRPr lang="ru-RU" dirty="0" smtClean="0"/>
          </a:p>
          <a:p>
            <a:pPr lvl="0">
              <a:buFont typeface="Courier New" pitchFamily="49" charset="0"/>
              <a:buChar char="o"/>
            </a:pPr>
            <a:r>
              <a:rPr lang="ru-RU" dirty="0" smtClean="0"/>
              <a:t>Неосторожно </a:t>
            </a:r>
            <a:r>
              <a:rPr lang="ru-RU" dirty="0"/>
              <a:t>пропускают информацию об изменении условий. </a:t>
            </a:r>
            <a:endParaRPr lang="ru-RU" dirty="0" smtClean="0"/>
          </a:p>
          <a:p>
            <a:pPr lvl="0">
              <a:buFont typeface="Courier New" pitchFamily="49" charset="0"/>
              <a:buChar char="o"/>
            </a:pPr>
            <a:r>
              <a:rPr lang="ru-RU" dirty="0" smtClean="0"/>
              <a:t>Неосторожно </a:t>
            </a:r>
            <a:r>
              <a:rPr lang="ru-RU" dirty="0"/>
              <a:t>действуют, не учитывая измененные правила.</a:t>
            </a:r>
          </a:p>
          <a:p>
            <a:endParaRPr lang="ru-RU" dirty="0"/>
          </a:p>
        </p:txBody>
      </p:sp>
    </p:spTree>
    <p:extLst>
      <p:ext uri="{BB962C8B-B14F-4D97-AF65-F5344CB8AC3E}">
        <p14:creationId xmlns:p14="http://schemas.microsoft.com/office/powerpoint/2010/main" val="1101420341"/>
      </p:ext>
    </p:extLst>
  </p:cSld>
  <p:clrMapOvr>
    <a:masterClrMapping/>
  </p:clrMapOvr>
</p:sld>
</file>

<file path=ppt/slides/slide4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62.  Публичный конкурс</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47500" lnSpcReduction="20000"/>
          </a:bodyPr>
          <a:lstStyle/>
          <a:p>
            <a:pPr marL="0" indent="0">
              <a:buNone/>
            </a:pPr>
            <a:r>
              <a:rPr lang="ru-RU" sz="3400" b="1" dirty="0"/>
              <a:t>ГК РФ Статья 1058. Изменение условий и отмена публичного </a:t>
            </a:r>
            <a:r>
              <a:rPr lang="ru-RU" sz="3400" b="1" dirty="0" smtClean="0"/>
              <a:t>конкурса</a:t>
            </a:r>
          </a:p>
          <a:p>
            <a:r>
              <a:rPr lang="ru-RU" sz="2500" dirty="0"/>
              <a:t>В комментируемой статье регламентируются изменение условий и отмена публичного </a:t>
            </a:r>
            <a:r>
              <a:rPr lang="ru-RU" sz="2500" dirty="0" smtClean="0"/>
              <a:t>конкурса.</a:t>
            </a:r>
          </a:p>
          <a:p>
            <a:r>
              <a:rPr lang="ru-RU" sz="2500" dirty="0"/>
              <a:t>Правила об изменении условий конкурса или его отмене распространяются и на открытый, и на закрытый конкурс и относятся к сроку таких действий и способу, которым осуществляется изменение или отмена конкурса. Поскольку правила комментируемой статьи установлены в интересах участников конкурса и направлены на защиту их прав, то следует признать, что изменение условий конкурса об увеличении размера или количества наград может осуществляться без соблюдения нижеследующих положений ГК РФ. Во всех остальных случаях осуществление таких действий независимо от причины их осуществления возможно только при точном соблюдении установленных правил.</a:t>
            </a:r>
          </a:p>
          <a:p>
            <a:r>
              <a:rPr lang="ru-RU" sz="2500" dirty="0"/>
              <a:t>Первое требование, предусмотренное комментируемой статьей, заключается в том, что извещение об изменении условий конкурса или его отмене допускается только в течение первой половины установленного для представления работ срока.</a:t>
            </a:r>
          </a:p>
          <a:p>
            <a:r>
              <a:rPr lang="ru-RU" sz="2500" dirty="0"/>
              <a:t>Второе требование касается способа извещения. Извещение об изменении условий конкурса или его отмене должно быть осуществлено тем же способом, каким конкурс был объявлен, т.е. в тех же средствах массовой информации, что позволяет довести новую информацию до сведения всех потенциальных участников. Замена средства массовой информации возможна только в исключительных случаях, по причинам, не зависящим от организатора конкурса, например, при прекращении деятельности средства массовой информации.</a:t>
            </a:r>
          </a:p>
          <a:p>
            <a:r>
              <a:rPr lang="ru-RU" sz="2300" dirty="0"/>
              <a:t>Соблюдение организатором конкурса вышеназванных правил об изменении условий конкурса или его отмене позволяет ему отказаться от приема на конкурс работ, выполненных на первоначальных условиях, независимо от того, знал или не знал участник об изменении условий конкурса.</a:t>
            </a:r>
          </a:p>
          <a:p>
            <a:r>
              <a:rPr lang="ru-RU" sz="2300" dirty="0"/>
              <a:t>Соблюдение правил, установленных для извещения об изменении условий или отмене публичного конкурса, также означает, что лицо, объявившее о конкурсе, должно возместить расходы, понесенные участниками, выполнившими предусмотренную в первоначальном объявлении работу до того, как им стало или должно было стать известно о происшедших изменениях. Возмещению подлежат только произведенные до этого времени расходы, например на приобретение необходимых материалов; возмещение упущенной выгоды не предусмотрено.</a:t>
            </a:r>
          </a:p>
          <a:p>
            <a:r>
              <a:rPr lang="ru-RU" sz="2500" dirty="0"/>
              <a:t>Из этого общего правила, устанавливающего обязанность организатора конкурса по возмещению расходов, установлены два случая, освобождающие его от такой обязанности. Это возможно, если организатор конкурса докажет, что представленная на конкурс работа была выполнена не в связи с конкурсом, а, например, до его объявления либо заведомо не соответствовала условиям конкурса. В интересах участников конкурса законодатель специально установил, что бремя доказывания этих фактов возлагается на организатора конкурса.</a:t>
            </a:r>
          </a:p>
          <a:p>
            <a:r>
              <a:rPr lang="ru-RU" sz="2500" dirty="0" smtClean="0"/>
              <a:t>При </a:t>
            </a:r>
            <a:r>
              <a:rPr lang="ru-RU" sz="2500" dirty="0"/>
              <a:t>нарушении требований, указанных в п. п. 1 или 2 комментируемой статьи, для организатора конкурса наступают иные правовые последствия. Он должен выплатить награду тем, кто выполнил работу, удовлетворяющую первоначальным условиям, независимо от их количества и независимо от определения победителя. Буквальное толкование статьи позволяет прийти к выводу, что награда подлежит выплате каждому из таких лиц (участников) в полном размере, даже если по условиям конкурса предусмотрено определение только одного победителя.</a:t>
            </a:r>
          </a:p>
          <a:p>
            <a:endParaRPr lang="ru-RU" sz="2500" b="1" dirty="0"/>
          </a:p>
          <a:p>
            <a:endParaRPr lang="ru-RU" dirty="0"/>
          </a:p>
        </p:txBody>
      </p:sp>
    </p:spTree>
    <p:extLst>
      <p:ext uri="{BB962C8B-B14F-4D97-AF65-F5344CB8AC3E}">
        <p14:creationId xmlns:p14="http://schemas.microsoft.com/office/powerpoint/2010/main" val="4159390615"/>
      </p:ext>
    </p:extLst>
  </p:cSld>
  <p:clrMapOvr>
    <a:masterClrMapping/>
  </p:clrMapOvr>
</p:sld>
</file>

<file path=ppt/slides/slide4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62.  Публичный конкурс</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1058</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Изменение сроков конкурса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Галерея "B" объявила конкурс на лучший портрет. Художник "А" начал работу над портретом, полагаясь на первоначальный срок подачи работ. Галерея "B" без предварительного уведомления сократила срок конкурса, из-за чего "А" не успел завершить свою работу.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что галерея "B" нарушила условия конкурса, не уведомив "А" об изменениях в сроках. Суд обязал галерею "B" рассмотреть работу "А" несмотря на просрочку, так как "А" начал работу над портретом, полагаясь на первоначальные условия. Суд подчеркнул, что изменения в условиях конкурса должны быть своевременными и доступными для всех участников.</a:t>
            </a:r>
          </a:p>
          <a:p>
            <a:pPr marL="0" lvl="0" indent="0">
              <a:buNone/>
            </a:pPr>
            <a:endParaRPr lang="ru-RU" dirty="0">
              <a:solidFill>
                <a:prstClr val="black">
                  <a:lumMod val="50000"/>
                  <a:lumOff val="50000"/>
                </a:prstClr>
              </a:solidFill>
            </a:endParaRPr>
          </a:p>
          <a:p>
            <a:pPr lvl="0" algn="r"/>
            <a:r>
              <a:rPr lang="ru-RU" dirty="0"/>
              <a:t>Добавление новых </a:t>
            </a:r>
            <a:r>
              <a:rPr lang="ru-RU" dirty="0" smtClean="0"/>
              <a:t>требований</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Журнал "D" объявил конкурс на лучший фоторепортаж. Фотограф "С" начал работу над репортажем, полагаясь на первоначальные условия. После подачи работ "С", журнал "D" добавил новое требование к фоторепортажу, которое "С" не мог выполнить.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что журнал "D" нарушил условия конкурса, добавив новые требования после подачи работ. Суд обязал журнал "D" рассмотреть работу "С" без учета нового требования, так как "С" работал, полагаясь на первоначальные условия. Суд подчеркнул, что изменения в условиях конкурса должны быть внесены до начала приема работ, чтобы не создавать нечестное преимущество для некоторых участников.</a:t>
            </a:r>
          </a:p>
        </p:txBody>
      </p:sp>
    </p:spTree>
    <p:extLst>
      <p:ext uri="{BB962C8B-B14F-4D97-AF65-F5344CB8AC3E}">
        <p14:creationId xmlns:p14="http://schemas.microsoft.com/office/powerpoint/2010/main" val="3894258554"/>
      </p:ext>
    </p:extLst>
  </p:cSld>
  <p:clrMapOvr>
    <a:masterClrMapping/>
  </p:clrMapOvr>
</p:sld>
</file>

<file path=ppt/slides/slide4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63.  Проведение игр и пари</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dirty="0">
                <a:solidFill>
                  <a:prstClr val="black">
                    <a:lumMod val="50000"/>
                    <a:lumOff val="50000"/>
                  </a:prstClr>
                </a:solidFill>
              </a:rPr>
              <a:t>Объект: сфера </a:t>
            </a:r>
            <a:r>
              <a:rPr lang="ru-RU" dirty="0" smtClean="0"/>
              <a:t>проведения </a:t>
            </a:r>
            <a:r>
              <a:rPr lang="ru-RU" dirty="0"/>
              <a:t>игр и пари</a:t>
            </a:r>
            <a:r>
              <a:rPr lang="ru-RU" dirty="0">
                <a:solidFill>
                  <a:prstClr val="black">
                    <a:lumMod val="50000"/>
                    <a:lumOff val="50000"/>
                  </a:prstClr>
                </a:solidFill>
              </a:rPr>
              <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На требования, связанные с участием в сделках, предусматривающих обязанность стороны или сторон сделки уплачивать денежные суммы в зависимости от изменения цен на товары, ценные бумаги, курса соответствующей валюты, величины процентных ставок, уровня инфляции или от значений, рассчитываемых на основании совокупности указанных показателей, либо от наступления иного обстоятельства, которое предусмотрено законом и относительно которого неизвестно, наступит оно или не наступит, правила настоящей главы не распространяются. Указанные требования подлежат судебной защите, если хотя бы одной из сторон сделки является юридическое лицо, получившее лицензию на осуществление банковских операций или лицензию на осуществление профессиональной деятельности на рынке ценных бумаг, либо хотя бы одной из сторон сделки, заключенной на бирже, является юридическое лицо, получившее лицензию, на основании которой возможно заключение сделок на бирже, а также в иных случаях, предусмотренных законом</a:t>
            </a:r>
            <a:r>
              <a:rPr lang="ru-RU" dirty="0" smtClean="0"/>
              <a:t>.</a:t>
            </a: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денежные суммы </a:t>
            </a:r>
          </a:p>
        </p:txBody>
      </p:sp>
    </p:spTree>
    <p:extLst>
      <p:ext uri="{BB962C8B-B14F-4D97-AF65-F5344CB8AC3E}">
        <p14:creationId xmlns:p14="http://schemas.microsoft.com/office/powerpoint/2010/main" val="2928385348"/>
      </p:ext>
    </p:extLst>
  </p:cSld>
  <p:clrMapOvr>
    <a:masterClrMapping/>
  </p:clrMapOvr>
</p:sld>
</file>

<file path=ppt/slides/slide4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63.  Проведение игр и пари</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55000" lnSpcReduction="20000"/>
          </a:bodyPr>
          <a:lstStyle/>
          <a:p>
            <a:pPr lvl="0"/>
            <a:r>
              <a:rPr lang="ru-RU" sz="3200" dirty="0">
                <a:solidFill>
                  <a:prstClr val="black">
                    <a:lumMod val="50000"/>
                    <a:lumOff val="50000"/>
                  </a:prstClr>
                </a:solidFill>
              </a:rPr>
              <a:t>Объект</a:t>
            </a:r>
            <a:r>
              <a:rPr lang="ru-RU" sz="2800" dirty="0">
                <a:solidFill>
                  <a:prstClr val="black">
                    <a:lumMod val="50000"/>
                    <a:lumOff val="50000"/>
                  </a:prstClr>
                </a:solidFill>
              </a:rPr>
              <a:t>: </a:t>
            </a:r>
          </a:p>
          <a:p>
            <a:pPr marL="0" indent="0">
              <a:buNone/>
            </a:pPr>
            <a:r>
              <a:rPr lang="ru-RU" dirty="0">
                <a:solidFill>
                  <a:prstClr val="black">
                    <a:lumMod val="50000"/>
                    <a:lumOff val="50000"/>
                  </a:prstClr>
                </a:solidFill>
              </a:rPr>
              <a:t>Объектом является сфера </a:t>
            </a:r>
            <a:r>
              <a:rPr lang="ru-RU" dirty="0"/>
              <a:t>проведения игр и пари </a:t>
            </a:r>
            <a:endParaRPr lang="ru-RU" dirty="0" smtClean="0"/>
          </a:p>
          <a:p>
            <a:r>
              <a:rPr lang="ru-RU" sz="3200" dirty="0" smtClean="0">
                <a:solidFill>
                  <a:prstClr val="black">
                    <a:lumMod val="50000"/>
                    <a:lumOff val="50000"/>
                  </a:prstClr>
                </a:solidFill>
              </a:rPr>
              <a:t>Объективная </a:t>
            </a:r>
            <a:r>
              <a:rPr lang="ru-RU" sz="3200" dirty="0">
                <a:solidFill>
                  <a:prstClr val="black">
                    <a:lumMod val="50000"/>
                    <a:lumOff val="50000"/>
                  </a:prstClr>
                </a:solidFill>
              </a:rPr>
              <a:t>сторона: </a:t>
            </a:r>
            <a:endParaRPr lang="ru-RU" sz="3200" dirty="0"/>
          </a:p>
          <a:p>
            <a:pPr marL="0" indent="0">
              <a:buNone/>
            </a:pPr>
            <a:r>
              <a:rPr lang="ru-RU" dirty="0"/>
              <a:t>Требования граждан и юридических лиц, связанные с организацией игр и </a:t>
            </a:r>
            <a:r>
              <a:rPr lang="ru-RU" dirty="0" smtClean="0"/>
              <a:t>пари</a:t>
            </a:r>
            <a:r>
              <a:rPr lang="ru-RU" dirty="0"/>
              <a:t> или с участием в них, не подлежат судебной защите, за исключением требований лиц, принявших участие в играх или пари под влиянием обмана, насилия, угрозы или злонамеренного соглашения их представителя с организатором игр или пари, а также требований, указанных в </a:t>
            </a:r>
            <a:r>
              <a:rPr lang="ru-RU" dirty="0" smtClean="0"/>
              <a:t>п.5 ст. 1036</a:t>
            </a:r>
            <a:r>
              <a:rPr lang="ru-RU" dirty="0"/>
              <a:t> настоящего Кодекса</a:t>
            </a:r>
            <a:r>
              <a:rPr lang="ru-RU" dirty="0" smtClean="0"/>
              <a:t>.</a:t>
            </a:r>
          </a:p>
          <a:p>
            <a:pPr marL="0" indent="0">
              <a:buNone/>
            </a:pPr>
            <a:r>
              <a:rPr lang="ru-RU" dirty="0"/>
              <a:t>Требования, связанные с участием граждан в указанных в настоящем пункте сделках, подлежат судебной защите только при условии их заключения на бирже, а также в </a:t>
            </a:r>
            <a:r>
              <a:rPr lang="ru-RU" dirty="0" smtClean="0"/>
              <a:t>иных</a:t>
            </a:r>
            <a:r>
              <a:rPr lang="ru-RU" dirty="0"/>
              <a:t> случаях, предусмотренных законом</a:t>
            </a:r>
            <a:r>
              <a:rPr lang="ru-RU" dirty="0" smtClean="0"/>
              <a:t>.</a:t>
            </a:r>
          </a:p>
          <a:p>
            <a:pPr marL="0" indent="0">
              <a:buNone/>
            </a:pPr>
            <a:r>
              <a:rPr lang="ru-RU" dirty="0"/>
              <a:t>Отношения между организаторами тотализаторов (взаимных пари) и других основанных на риске игр и участниками таких игр, а также между операторами лотерей и участниками лотерей регулируются </a:t>
            </a:r>
            <a:r>
              <a:rPr lang="ru-RU" dirty="0" smtClean="0"/>
              <a:t>законами</a:t>
            </a:r>
            <a:r>
              <a:rPr lang="ru-RU" dirty="0"/>
              <a:t> и основаны на договоре</a:t>
            </a:r>
            <a:r>
              <a:rPr lang="ru-RU" dirty="0" smtClean="0"/>
              <a:t>.</a:t>
            </a:r>
          </a:p>
          <a:p>
            <a:pPr marL="0" indent="0">
              <a:buNone/>
            </a:pPr>
            <a:r>
              <a:rPr lang="ru-RU" dirty="0"/>
              <a:t>Договор между организатором и участником игр оформляется выдачей билета, квитанции или иным предусмотренным правилами организации игр способом. Договор между оператором лотереи и участником лотереи оформляется выдачей лотерейного билета, лотерейной квитанции или электронным лотерейным билетом</a:t>
            </a:r>
            <a:r>
              <a:rPr lang="ru-RU" dirty="0" smtClean="0"/>
              <a:t>.</a:t>
            </a:r>
          </a:p>
          <a:p>
            <a:pPr marL="0" indent="0">
              <a:buNone/>
            </a:pPr>
            <a:r>
              <a:rPr lang="ru-RU" dirty="0"/>
              <a:t>Предложение о заключении договора, предусмотренного </a:t>
            </a:r>
            <a:r>
              <a:rPr lang="ru-RU" dirty="0" smtClean="0"/>
              <a:t>п.1</a:t>
            </a:r>
            <a:r>
              <a:rPr lang="ru-RU" dirty="0"/>
              <a:t> настоящей статьи, должно включать условия о сроке проведения игр и порядке определения выигрыша и его размере.</a:t>
            </a:r>
          </a:p>
          <a:p>
            <a:pPr marL="0" indent="0">
              <a:buNone/>
            </a:pPr>
            <a:r>
              <a:rPr lang="ru-RU" dirty="0"/>
              <a:t>В случае отказа организатора игр от их проведения в установленный срок участники игр вправе требовать от их организатора возмещения понесенного из-за отмены игр или переноса их </a:t>
            </a:r>
            <a:r>
              <a:rPr lang="ru-RU" dirty="0" smtClean="0"/>
              <a:t>срока реального ущерба.</a:t>
            </a:r>
          </a:p>
          <a:p>
            <a:pPr marL="0" indent="0">
              <a:buNone/>
            </a:pPr>
            <a:r>
              <a:rPr lang="ru-RU" dirty="0"/>
              <a:t>Лицам, которые в соответствии с условиями проведения лотереи, тотализатора или иных игр признаются выигравшими, должен быть выплачен оператором лотереи, организатором игр выигрыш в предусмотренных условиями проведения игр размере, форме (денежной или в натуре) и срок, а если срок в этих условиях не указан, не позднее десяти дней с момента определения результатов игр либо в иной срок, установленный </a:t>
            </a:r>
            <a:r>
              <a:rPr lang="ru-RU" dirty="0" smtClean="0"/>
              <a:t>законом.</a:t>
            </a:r>
          </a:p>
          <a:p>
            <a:pPr marL="0" indent="0">
              <a:buNone/>
            </a:pPr>
            <a:r>
              <a:rPr lang="ru-RU" dirty="0"/>
              <a:t>В случае неисполнения оператором лотереи, организатором игр указанной в </a:t>
            </a:r>
            <a:r>
              <a:rPr lang="ru-RU" dirty="0" smtClean="0"/>
              <a:t>п.4</a:t>
            </a:r>
            <a:r>
              <a:rPr lang="ru-RU" dirty="0"/>
              <a:t> настоящей статьи обязанности участник, выигравший в лотерее, тотализаторе или иных играх, вправе требовать от оператора лотереи, организатора игр выплаты выигрыша, а также возмещения убытков, причиненных нарушением договора со стороны оператора лотереи, организатора игр.</a:t>
            </a:r>
          </a:p>
        </p:txBody>
      </p:sp>
    </p:spTree>
    <p:extLst>
      <p:ext uri="{BB962C8B-B14F-4D97-AF65-F5344CB8AC3E}">
        <p14:creationId xmlns:p14="http://schemas.microsoft.com/office/powerpoint/2010/main" val="1207120493"/>
      </p:ext>
    </p:extLst>
  </p:cSld>
  <p:clrMapOvr>
    <a:masterClrMapping/>
  </p:clrMapOvr>
</p:sld>
</file>

<file path=ppt/slides/slide4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63.  Проведение игр и пари</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Организатор: Лицо или организация, организующая игру или пари. </a:t>
            </a:r>
            <a:endParaRPr lang="ru-RU" dirty="0" smtClean="0"/>
          </a:p>
          <a:p>
            <a:pPr lvl="0">
              <a:buFont typeface="Courier New" pitchFamily="49" charset="0"/>
              <a:buChar char="o"/>
            </a:pPr>
            <a:r>
              <a:rPr lang="ru-RU" dirty="0" smtClean="0"/>
              <a:t>Игроки</a:t>
            </a:r>
            <a:r>
              <a:rPr lang="ru-RU" dirty="0"/>
              <a:t>: Лица, участвующие в игре или пари</a:t>
            </a:r>
            <a:r>
              <a:rPr lang="ru-RU" dirty="0" smtClean="0"/>
              <a:t>.</a:t>
            </a:r>
            <a:endParaRPr lang="ru-RU" dirty="0"/>
          </a:p>
          <a:p>
            <a:r>
              <a:rPr lang="ru-RU" sz="3600" dirty="0">
                <a:solidFill>
                  <a:prstClr val="black">
                    <a:lumMod val="50000"/>
                    <a:lumOff val="50000"/>
                  </a:prstClr>
                </a:solidFill>
              </a:rPr>
              <a:t>Субъективная сторона:</a:t>
            </a:r>
          </a:p>
          <a:p>
            <a:pPr marL="0" lvl="0" indent="0">
              <a:buNone/>
            </a:pPr>
            <a:r>
              <a:rPr lang="ru-RU" u="sng" dirty="0"/>
              <a:t>Умысел </a:t>
            </a:r>
          </a:p>
          <a:p>
            <a:pPr marL="0" lvl="0" indent="0">
              <a:buNone/>
            </a:pPr>
            <a:r>
              <a:rPr lang="ru-RU" dirty="0"/>
              <a:t>Организатор</a:t>
            </a:r>
            <a:r>
              <a:rPr lang="ru-RU" dirty="0" smtClean="0"/>
              <a:t>:</a:t>
            </a:r>
          </a:p>
          <a:p>
            <a:pPr lvl="0">
              <a:buFont typeface="Courier New" pitchFamily="49" charset="0"/>
              <a:buChar char="o"/>
            </a:pPr>
            <a:r>
              <a:rPr lang="ru-RU" dirty="0" smtClean="0"/>
              <a:t> Намеренно </a:t>
            </a:r>
            <a:r>
              <a:rPr lang="ru-RU" dirty="0"/>
              <a:t>нарушает правила игры или пари, чтобы получить выгоду или обмануть игроков. </a:t>
            </a:r>
            <a:endParaRPr lang="ru-RU" dirty="0" smtClean="0"/>
          </a:p>
          <a:p>
            <a:pPr lvl="0">
              <a:buFont typeface="Courier New" pitchFamily="49" charset="0"/>
              <a:buChar char="o"/>
            </a:pPr>
            <a:r>
              <a:rPr lang="ru-RU" dirty="0" smtClean="0"/>
              <a:t>Намеренно </a:t>
            </a:r>
            <a:r>
              <a:rPr lang="ru-RU" dirty="0"/>
              <a:t>создает нечестную игру, чтобы увеличить свой доход. </a:t>
            </a:r>
            <a:endParaRPr lang="ru-RU" dirty="0" smtClean="0"/>
          </a:p>
          <a:p>
            <a:pPr marL="0" lvl="0" indent="0">
              <a:buNone/>
            </a:pPr>
            <a:r>
              <a:rPr lang="ru-RU" dirty="0" smtClean="0"/>
              <a:t>Игрок</a:t>
            </a:r>
            <a:r>
              <a:rPr lang="ru-RU" dirty="0"/>
              <a:t>: </a:t>
            </a:r>
            <a:endParaRPr lang="ru-RU" dirty="0" smtClean="0"/>
          </a:p>
          <a:p>
            <a:pPr lvl="0">
              <a:buFont typeface="Courier New" pitchFamily="49" charset="0"/>
              <a:buChar char="o"/>
            </a:pPr>
            <a:r>
              <a:rPr lang="ru-RU" dirty="0" smtClean="0"/>
              <a:t>Намеренно </a:t>
            </a:r>
            <a:r>
              <a:rPr lang="ru-RU" dirty="0"/>
              <a:t>нарушает правила игры или пари, чтобы получить преимущество. </a:t>
            </a:r>
            <a:endParaRPr lang="ru-RU" dirty="0" smtClean="0"/>
          </a:p>
          <a:p>
            <a:pPr lvl="0">
              <a:buFont typeface="Courier New" pitchFamily="49" charset="0"/>
              <a:buChar char="o"/>
            </a:pPr>
            <a:r>
              <a:rPr lang="ru-RU" dirty="0" smtClean="0"/>
              <a:t>Намеренно </a:t>
            </a:r>
            <a:r>
              <a:rPr lang="ru-RU" dirty="0"/>
              <a:t>вводит в заблуждение других игроков или организатора.</a:t>
            </a:r>
          </a:p>
          <a:p>
            <a:pPr marL="0" lvl="0" indent="0">
              <a:buNone/>
            </a:pPr>
            <a:r>
              <a:rPr lang="ru-RU" i="1" dirty="0"/>
              <a:t>Примеры</a:t>
            </a:r>
            <a:r>
              <a:rPr lang="ru-RU" dirty="0"/>
              <a:t>:</a:t>
            </a:r>
          </a:p>
          <a:p>
            <a:pPr lvl="0">
              <a:buFont typeface="Courier New" pitchFamily="49" charset="0"/>
              <a:buChar char="o"/>
            </a:pPr>
            <a:r>
              <a:rPr lang="ru-RU" dirty="0"/>
              <a:t>Организатор: </a:t>
            </a:r>
            <a:r>
              <a:rPr lang="ru-RU" dirty="0" smtClean="0"/>
              <a:t>Казино </a:t>
            </a:r>
            <a:r>
              <a:rPr lang="ru-RU" dirty="0"/>
              <a:t>подтасовывает карты, чтобы увеличить свои шансы на победу. </a:t>
            </a:r>
            <a:r>
              <a:rPr lang="ru-RU" dirty="0" smtClean="0"/>
              <a:t>Организатор </a:t>
            </a:r>
            <a:r>
              <a:rPr lang="ru-RU" dirty="0"/>
              <a:t>онлайн-игры манипулирует результатами игры, чтобы увеличить свои доходы. </a:t>
            </a:r>
          </a:p>
          <a:p>
            <a:pPr lvl="0">
              <a:buFont typeface="Courier New" pitchFamily="49" charset="0"/>
              <a:buChar char="o"/>
            </a:pPr>
            <a:r>
              <a:rPr lang="ru-RU" dirty="0" smtClean="0"/>
              <a:t>Игрок</a:t>
            </a:r>
            <a:r>
              <a:rPr lang="ru-RU" dirty="0"/>
              <a:t>: </a:t>
            </a:r>
            <a:r>
              <a:rPr lang="ru-RU" dirty="0" smtClean="0"/>
              <a:t>Игрок </a:t>
            </a:r>
            <a:r>
              <a:rPr lang="ru-RU" dirty="0"/>
              <a:t>в покер использует нечестные методы, чтобы выиграть. </a:t>
            </a:r>
            <a:r>
              <a:rPr lang="ru-RU" dirty="0" smtClean="0"/>
              <a:t>Игрок </a:t>
            </a:r>
            <a:r>
              <a:rPr lang="ru-RU" dirty="0"/>
              <a:t>в онлайн-игру использует </a:t>
            </a:r>
            <a:r>
              <a:rPr lang="ru-RU" dirty="0" err="1"/>
              <a:t>читы</a:t>
            </a:r>
            <a:r>
              <a:rPr lang="ru-RU" dirty="0"/>
              <a:t>, чтобы получить преимущество</a:t>
            </a:r>
            <a:r>
              <a:rPr lang="ru-RU" dirty="0" smtClean="0"/>
              <a:t>.</a:t>
            </a:r>
          </a:p>
          <a:p>
            <a:pPr lvl="0">
              <a:buFont typeface="Courier New" pitchFamily="49" charset="0"/>
              <a:buChar char="o"/>
            </a:pPr>
            <a:endParaRPr lang="ru-RU" dirty="0"/>
          </a:p>
          <a:p>
            <a:pPr marL="0" lvl="0" indent="0">
              <a:buNone/>
            </a:pPr>
            <a:r>
              <a:rPr lang="ru-RU" u="sng" dirty="0"/>
              <a:t>Неосторожность</a:t>
            </a:r>
          </a:p>
          <a:p>
            <a:pPr marL="0" lvl="0" indent="0">
              <a:buNone/>
            </a:pPr>
            <a:r>
              <a:rPr lang="ru-RU" dirty="0" smtClean="0"/>
              <a:t>Организатор</a:t>
            </a:r>
            <a:r>
              <a:rPr lang="ru-RU" dirty="0"/>
              <a:t>: </a:t>
            </a:r>
            <a:endParaRPr lang="ru-RU" dirty="0" smtClean="0"/>
          </a:p>
          <a:p>
            <a:pPr lvl="0">
              <a:buFont typeface="Courier New" pitchFamily="49" charset="0"/>
              <a:buChar char="o"/>
            </a:pPr>
            <a:r>
              <a:rPr lang="ru-RU" dirty="0" smtClean="0"/>
              <a:t>Неосторожно </a:t>
            </a:r>
            <a:r>
              <a:rPr lang="ru-RU" dirty="0"/>
              <a:t>формулирует правила игры, создавая неясности и возможности для споров. </a:t>
            </a:r>
            <a:endParaRPr lang="ru-RU" dirty="0" smtClean="0"/>
          </a:p>
          <a:p>
            <a:pPr lvl="0">
              <a:buFont typeface="Courier New" pitchFamily="49" charset="0"/>
              <a:buChar char="o"/>
            </a:pPr>
            <a:r>
              <a:rPr lang="ru-RU" dirty="0" smtClean="0"/>
              <a:t>Неосторожно </a:t>
            </a:r>
            <a:r>
              <a:rPr lang="ru-RU" dirty="0"/>
              <a:t>контролирует процесс игры, допускает нечестную игру или мошенничество. </a:t>
            </a:r>
            <a:endParaRPr lang="ru-RU" dirty="0" smtClean="0"/>
          </a:p>
          <a:p>
            <a:pPr marL="0" lvl="0" indent="0">
              <a:buNone/>
            </a:pPr>
            <a:r>
              <a:rPr lang="ru-RU" dirty="0" smtClean="0"/>
              <a:t>Игрок</a:t>
            </a:r>
            <a:r>
              <a:rPr lang="ru-RU" dirty="0"/>
              <a:t>: </a:t>
            </a:r>
            <a:endParaRPr lang="ru-RU" dirty="0" smtClean="0"/>
          </a:p>
          <a:p>
            <a:pPr lvl="0">
              <a:buFont typeface="Courier New" pitchFamily="49" charset="0"/>
              <a:buChar char="o"/>
            </a:pPr>
            <a:r>
              <a:rPr lang="ru-RU" dirty="0" smtClean="0"/>
              <a:t>Неосторожно </a:t>
            </a:r>
            <a:r>
              <a:rPr lang="ru-RU" dirty="0"/>
              <a:t>игнорирует правила игры, что может привести к дисквалификации. </a:t>
            </a:r>
            <a:endParaRPr lang="ru-RU" dirty="0" smtClean="0"/>
          </a:p>
          <a:p>
            <a:pPr lvl="0">
              <a:buFont typeface="Courier New" pitchFamily="49" charset="0"/>
              <a:buChar char="o"/>
            </a:pPr>
            <a:r>
              <a:rPr lang="ru-RU" dirty="0" smtClean="0"/>
              <a:t>Неосторожно </a:t>
            </a:r>
            <a:r>
              <a:rPr lang="ru-RU" dirty="0"/>
              <a:t>рискует большими суммами денег, что может привести к финансовым проблемам. </a:t>
            </a:r>
            <a:endParaRPr lang="ru-RU" dirty="0" smtClean="0"/>
          </a:p>
          <a:p>
            <a:pPr marL="0" lvl="0" indent="0">
              <a:buNone/>
            </a:pPr>
            <a:r>
              <a:rPr lang="ru-RU" i="1" dirty="0" smtClean="0"/>
              <a:t>Примеры</a:t>
            </a:r>
            <a:r>
              <a:rPr lang="ru-RU" dirty="0"/>
              <a:t>:</a:t>
            </a:r>
          </a:p>
          <a:p>
            <a:pPr lvl="0">
              <a:buFont typeface="Courier New" pitchFamily="49" charset="0"/>
              <a:buChar char="o"/>
            </a:pPr>
            <a:r>
              <a:rPr lang="ru-RU" dirty="0"/>
              <a:t>Организатор: </a:t>
            </a:r>
            <a:r>
              <a:rPr lang="ru-RU" dirty="0" smtClean="0"/>
              <a:t>Правила </a:t>
            </a:r>
            <a:r>
              <a:rPr lang="ru-RU" dirty="0"/>
              <a:t>игры не содержат четкого определения победителя, что приводит к спорам. </a:t>
            </a:r>
            <a:r>
              <a:rPr lang="ru-RU" dirty="0" smtClean="0"/>
              <a:t>Организатор </a:t>
            </a:r>
            <a:r>
              <a:rPr lang="ru-RU" dirty="0"/>
              <a:t>не следит за соблюдением правил игры, что позволяет игрокам нарушать их. </a:t>
            </a:r>
            <a:endParaRPr lang="ru-RU" dirty="0" smtClean="0"/>
          </a:p>
          <a:p>
            <a:pPr lvl="0">
              <a:buFont typeface="Courier New" pitchFamily="49" charset="0"/>
              <a:buChar char="o"/>
            </a:pPr>
            <a:r>
              <a:rPr lang="ru-RU" dirty="0" smtClean="0"/>
              <a:t>Игрок</a:t>
            </a:r>
            <a:r>
              <a:rPr lang="ru-RU" dirty="0"/>
              <a:t>: </a:t>
            </a:r>
            <a:r>
              <a:rPr lang="ru-RU" dirty="0" smtClean="0"/>
              <a:t>Игрок </a:t>
            </a:r>
            <a:r>
              <a:rPr lang="ru-RU" dirty="0"/>
              <a:t>играет в азартные игры, не понимая рисков, что приводит к финансовым потерям. </a:t>
            </a:r>
            <a:r>
              <a:rPr lang="ru-RU" dirty="0" smtClean="0"/>
              <a:t>Игрок </a:t>
            </a:r>
            <a:r>
              <a:rPr lang="ru-RU" dirty="0"/>
              <a:t>нарушает правила игры, не осознавая, что это может привести к дисквалификации.</a:t>
            </a:r>
          </a:p>
        </p:txBody>
      </p:sp>
    </p:spTree>
    <p:extLst>
      <p:ext uri="{BB962C8B-B14F-4D97-AF65-F5344CB8AC3E}">
        <p14:creationId xmlns:p14="http://schemas.microsoft.com/office/powerpoint/2010/main" val="913675464"/>
      </p:ext>
    </p:extLst>
  </p:cSld>
  <p:clrMapOvr>
    <a:masterClrMapping/>
  </p:clrMapOvr>
</p:sld>
</file>

<file path=ppt/slides/slide4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63.  Проведение игр и пари</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Нечестная игра в казино </a:t>
            </a:r>
            <a:endParaRPr lang="ru-RU" dirty="0" smtClean="0"/>
          </a:p>
          <a:p>
            <a:pPr marL="0" indent="0">
              <a:buNone/>
            </a:pPr>
            <a:r>
              <a:rPr lang="ru-RU" u="sng" dirty="0" smtClean="0"/>
              <a:t>Суть </a:t>
            </a:r>
            <a:r>
              <a:rPr lang="ru-RU" u="sng" dirty="0"/>
              <a:t>спора: </a:t>
            </a:r>
          </a:p>
          <a:p>
            <a:pPr marL="0" indent="0">
              <a:buNone/>
            </a:pPr>
            <a:r>
              <a:rPr lang="ru-RU" dirty="0"/>
              <a:t>Игрок "А" играл в казино "B" в рулетку. Он заметил, что рулетка ведёт себя странно, и подозревал казино в подтасовке. После проигрыша крупной суммы "А" подал в суд</a:t>
            </a:r>
            <a:r>
              <a:rPr lang="ru-RU" dirty="0" smtClean="0"/>
              <a:t>.</a:t>
            </a:r>
            <a:r>
              <a:rPr lang="ru-RU" dirty="0"/>
              <a:t/>
            </a:r>
            <a:br>
              <a:rPr lang="ru-RU" dirty="0"/>
            </a:br>
            <a:r>
              <a:rPr lang="ru-RU" dirty="0"/>
              <a:t> </a:t>
            </a:r>
            <a:r>
              <a:rPr lang="ru-RU" u="sng" dirty="0"/>
              <a:t>Судебные решения:</a:t>
            </a:r>
          </a:p>
          <a:p>
            <a:pPr marL="0" indent="0">
              <a:buNone/>
            </a:pPr>
            <a:r>
              <a:rPr lang="ru-RU" dirty="0"/>
              <a:t>Суд признал, что казино "B" нарушило условия игры, не обеспечив её честность. Суд обязал казино вернуть "А" деньги, а также выплатить компенсацию за моральный ущерб. Суд подчеркнул, что казино обязаны обеспечивать честность игры, а любой обман или подтасовка недопустимы</a:t>
            </a:r>
            <a:r>
              <a:rPr lang="ru-RU" dirty="0" smtClean="0"/>
              <a:t>.</a:t>
            </a:r>
          </a:p>
          <a:p>
            <a:pPr marL="0" indent="0">
              <a:buNone/>
            </a:pPr>
            <a:endParaRPr lang="ru-RU" u="sng" dirty="0"/>
          </a:p>
          <a:p>
            <a:pPr marL="0" indent="0">
              <a:buNone/>
            </a:pPr>
            <a:endParaRPr lang="ru-RU" u="sng" dirty="0"/>
          </a:p>
          <a:p>
            <a:pPr algn="r"/>
            <a:r>
              <a:rPr lang="ru-RU" dirty="0"/>
              <a:t>Нарушение правил онлайн-игры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Игрок "С" играл в онлайн-игру, разработанную компанией "D". Он был дисквалифицирован за использование запрещённых программ. "С" утверждал, что он не использовал </a:t>
            </a:r>
            <a:r>
              <a:rPr lang="ru-RU" dirty="0" err="1"/>
              <a:t>читы</a:t>
            </a:r>
            <a:r>
              <a:rPr lang="ru-RU" dirty="0"/>
              <a:t>, а его аккаунт был взломан.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признал, что компания "D" должна обеспечить безопасность своих игр и защищать игроков от мошенничества. Суд обязал компанию "D" восстановить аккаунт "С" и компенсировать ему моральный ущерб. Суд подчеркнул, что компании, разрабатывающие игры, несут ответственность за их безопасность и должны защищать игроков от нечестных действий других.</a:t>
            </a:r>
          </a:p>
        </p:txBody>
      </p:sp>
    </p:spTree>
    <p:extLst>
      <p:ext uri="{BB962C8B-B14F-4D97-AF65-F5344CB8AC3E}">
        <p14:creationId xmlns:p14="http://schemas.microsoft.com/office/powerpoint/2010/main" val="1056874848"/>
      </p:ext>
    </p:extLst>
  </p:cSld>
  <p:clrMapOvr>
    <a:masterClrMapping/>
  </p:clrMapOvr>
</p:sld>
</file>

<file path=ppt/slides/slide4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63.  Проведение игр и пари</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0000" lnSpcReduction="20000"/>
          </a:bodyPr>
          <a:lstStyle/>
          <a:p>
            <a:pPr marL="0" indent="0">
              <a:buNone/>
            </a:pPr>
            <a:r>
              <a:rPr lang="ru-RU" sz="2900" b="1" dirty="0"/>
              <a:t>ГК РФ Статья 1063. Проведение лотерей, тотализаторов и иных игр государством и муниципальными образованиями или по их разрешению</a:t>
            </a:r>
          </a:p>
          <a:p>
            <a:r>
              <a:rPr lang="ru-RU" dirty="0"/>
              <a:t>Объект: Сфера </a:t>
            </a:r>
            <a:r>
              <a:rPr lang="ru-RU" dirty="0" smtClean="0"/>
              <a:t>проведения </a:t>
            </a:r>
            <a:r>
              <a:rPr lang="ru-RU" dirty="0"/>
              <a:t>лотерей, тотализаторов и иных игр государством и муниципальными образованиями или по их разрешению</a:t>
            </a:r>
          </a:p>
          <a:p>
            <a:r>
              <a:rPr lang="ru-RU" dirty="0" smtClean="0"/>
              <a:t>Объективная </a:t>
            </a:r>
            <a:r>
              <a:rPr lang="ru-RU" dirty="0"/>
              <a:t>сторона: </a:t>
            </a:r>
          </a:p>
          <a:p>
            <a:pPr marL="0" indent="0">
              <a:buNone/>
            </a:pPr>
            <a:r>
              <a:rPr lang="ru-RU" dirty="0"/>
              <a:t>Договор между организатором и участником игр оформляется выдачей билета, квитанции или иным предусмотренным правилами организации игр способом. Договор между оператором лотереи и участником лотереи оформляется выдачей лотерейного билета, лотерейной квитанции или электронным лотерейным билетом</a:t>
            </a:r>
            <a:r>
              <a:rPr lang="ru-RU" dirty="0" smtClean="0"/>
              <a:t>.</a:t>
            </a:r>
          </a:p>
          <a:p>
            <a:pPr marL="0" indent="0">
              <a:buNone/>
            </a:pPr>
            <a:r>
              <a:rPr lang="ru-RU" dirty="0"/>
              <a:t>Отношения между организаторами тотализаторов (взаимных пари) и других основанных на риске игр и участниками таких игр, а также между операторами лотерей и участниками лотерей регулируются </a:t>
            </a:r>
            <a:r>
              <a:rPr lang="ru-RU" dirty="0" smtClean="0"/>
              <a:t>законами</a:t>
            </a:r>
            <a:r>
              <a:rPr lang="ru-RU" dirty="0"/>
              <a:t> и основаны на договоре</a:t>
            </a:r>
            <a:r>
              <a:rPr lang="ru-RU" dirty="0" smtClean="0"/>
              <a:t>.</a:t>
            </a:r>
          </a:p>
          <a:p>
            <a:pPr marL="0" indent="0">
              <a:buNone/>
            </a:pPr>
            <a:r>
              <a:rPr lang="ru-RU" dirty="0"/>
              <a:t>В случае отказа организатора игр от их проведения в установленный срок участники игр вправе требовать от их организатора возмещения понесенного из-за отмены игр или переноса их срока </a:t>
            </a:r>
            <a:r>
              <a:rPr lang="ru-RU" dirty="0" smtClean="0"/>
              <a:t>реального ущерба.</a:t>
            </a:r>
            <a:endParaRPr lang="ru-RU" dirty="0"/>
          </a:p>
          <a:p>
            <a:r>
              <a:rPr lang="ru-RU" dirty="0"/>
              <a:t>Субъект: </a:t>
            </a:r>
          </a:p>
          <a:p>
            <a:pPr lvl="0">
              <a:buFont typeface="Courier New" pitchFamily="49" charset="0"/>
              <a:buChar char="o"/>
            </a:pPr>
            <a:r>
              <a:rPr lang="ru-RU" dirty="0"/>
              <a:t>Государство/муниципальное образование: Органы власти, которые регулируют и контролируют проведение игр. </a:t>
            </a:r>
            <a:endParaRPr lang="ru-RU" dirty="0" smtClean="0"/>
          </a:p>
          <a:p>
            <a:pPr lvl="0">
              <a:buFont typeface="Courier New" pitchFamily="49" charset="0"/>
              <a:buChar char="o"/>
            </a:pPr>
            <a:r>
              <a:rPr lang="ru-RU" dirty="0" smtClean="0"/>
              <a:t>Организатор</a:t>
            </a:r>
            <a:r>
              <a:rPr lang="ru-RU" dirty="0"/>
              <a:t>: Лицо или организация, получившая разрешение на проведение игр. </a:t>
            </a:r>
            <a:endParaRPr lang="ru-RU" dirty="0" smtClean="0"/>
          </a:p>
          <a:p>
            <a:pPr lvl="0">
              <a:buFont typeface="Courier New" pitchFamily="49" charset="0"/>
              <a:buChar char="o"/>
            </a:pPr>
            <a:r>
              <a:rPr lang="ru-RU" dirty="0" smtClean="0"/>
              <a:t>Участники</a:t>
            </a:r>
            <a:r>
              <a:rPr lang="ru-RU" dirty="0"/>
              <a:t>: Лица, участвующие в играх, покупающие билеты или делающие ставки</a:t>
            </a:r>
            <a:r>
              <a:rPr lang="ru-RU" dirty="0" smtClean="0"/>
              <a:t>.</a:t>
            </a:r>
          </a:p>
          <a:p>
            <a:r>
              <a:rPr lang="ru-RU" dirty="0" smtClean="0"/>
              <a:t>Субъективная </a:t>
            </a:r>
            <a:r>
              <a:rPr lang="ru-RU" dirty="0"/>
              <a:t>сторона:</a:t>
            </a:r>
          </a:p>
          <a:p>
            <a:pPr marL="0" indent="0">
              <a:buNone/>
            </a:pPr>
            <a:r>
              <a:rPr lang="ru-RU" u="sng" dirty="0"/>
              <a:t>Умысел</a:t>
            </a:r>
          </a:p>
          <a:p>
            <a:pPr marL="0" lvl="0" indent="0">
              <a:buNone/>
            </a:pPr>
            <a:r>
              <a:rPr lang="ru-RU" dirty="0"/>
              <a:t>Государство/муниципальное </a:t>
            </a:r>
            <a:r>
              <a:rPr lang="ru-RU" dirty="0" smtClean="0"/>
              <a:t>образование: </a:t>
            </a:r>
            <a:endParaRPr lang="ru-RU" dirty="0"/>
          </a:p>
          <a:p>
            <a:pPr lvl="0">
              <a:buFont typeface="Courier New" pitchFamily="49" charset="0"/>
              <a:buChar char="o"/>
            </a:pPr>
            <a:r>
              <a:rPr lang="ru-RU" dirty="0"/>
              <a:t>Намеренное нарушение законодательства о проведении игр, например, с целью получения незаконного дохода или продвижения собственных интересов. </a:t>
            </a:r>
            <a:r>
              <a:rPr lang="ru-RU" dirty="0" smtClean="0"/>
              <a:t>Намеренное </a:t>
            </a:r>
            <a:r>
              <a:rPr lang="ru-RU" dirty="0"/>
              <a:t>предоставление разрешения на проведение игр недобросовестному организатору</a:t>
            </a:r>
            <a:r>
              <a:rPr lang="ru-RU" dirty="0" smtClean="0"/>
              <a:t>.</a:t>
            </a:r>
          </a:p>
          <a:p>
            <a:pPr marL="0" lvl="0" indent="0">
              <a:buNone/>
            </a:pPr>
            <a:r>
              <a:rPr lang="ru-RU" dirty="0" smtClean="0"/>
              <a:t>Организатор:</a:t>
            </a:r>
            <a:endParaRPr lang="ru-RU" dirty="0"/>
          </a:p>
          <a:p>
            <a:pPr lvl="0">
              <a:buFont typeface="Courier New" pitchFamily="49" charset="0"/>
              <a:buChar char="o"/>
            </a:pPr>
            <a:r>
              <a:rPr lang="ru-RU" dirty="0"/>
              <a:t>Намеренное нарушение правил проведения игр, например, манипулирование результатами, обман игроков, невыплата выигрышей. </a:t>
            </a:r>
            <a:r>
              <a:rPr lang="ru-RU" dirty="0" smtClean="0"/>
              <a:t>Незаконная </a:t>
            </a:r>
            <a:r>
              <a:rPr lang="ru-RU" dirty="0"/>
              <a:t>организация игр без разрешения</a:t>
            </a:r>
            <a:r>
              <a:rPr lang="ru-RU" dirty="0" smtClean="0"/>
              <a:t>.</a:t>
            </a:r>
          </a:p>
          <a:p>
            <a:pPr marL="0" lvl="0" indent="0">
              <a:buNone/>
            </a:pPr>
            <a:r>
              <a:rPr lang="ru-RU" dirty="0" smtClean="0"/>
              <a:t>Участник:</a:t>
            </a:r>
          </a:p>
          <a:p>
            <a:pPr lvl="0">
              <a:buFont typeface="Courier New" pitchFamily="49" charset="0"/>
              <a:buChar char="o"/>
            </a:pPr>
            <a:r>
              <a:rPr lang="ru-RU" dirty="0"/>
              <a:t>Намеренное участие в мошеннических схемах, например, фальсификация документов, подделка билетов.</a:t>
            </a:r>
          </a:p>
          <a:p>
            <a:pPr marL="0" lvl="0" indent="0">
              <a:buNone/>
            </a:pPr>
            <a:r>
              <a:rPr lang="ru-RU" u="sng" dirty="0"/>
              <a:t>Неосторожность</a:t>
            </a:r>
          </a:p>
          <a:p>
            <a:pPr marL="0" lvl="0" indent="0">
              <a:buNone/>
            </a:pPr>
            <a:r>
              <a:rPr lang="ru-RU" dirty="0"/>
              <a:t>Государство/муниципальное образование</a:t>
            </a:r>
            <a:r>
              <a:rPr lang="ru-RU" dirty="0" smtClean="0"/>
              <a:t>: </a:t>
            </a:r>
            <a:endParaRPr lang="ru-RU" dirty="0"/>
          </a:p>
          <a:p>
            <a:pPr lvl="0">
              <a:buFont typeface="Courier New" pitchFamily="49" charset="0"/>
              <a:buChar char="o"/>
            </a:pPr>
            <a:r>
              <a:rPr lang="ru-RU" dirty="0"/>
              <a:t>Недостаточный контроль за деятельностью организаторов, что может привести к нарушениям правил и мошенничеству. </a:t>
            </a:r>
            <a:r>
              <a:rPr lang="ru-RU" dirty="0" smtClean="0"/>
              <a:t>Недостаточная </a:t>
            </a:r>
            <a:r>
              <a:rPr lang="ru-RU" dirty="0"/>
              <a:t>прозрачность в процессе проведения игр, что может подорвать доверие к системе</a:t>
            </a:r>
            <a:r>
              <a:rPr lang="ru-RU" dirty="0" smtClean="0"/>
              <a:t>.</a:t>
            </a:r>
          </a:p>
          <a:p>
            <a:pPr marL="0" lvl="0" indent="0">
              <a:buNone/>
            </a:pPr>
            <a:r>
              <a:rPr lang="ru-RU" dirty="0"/>
              <a:t>Организатор</a:t>
            </a:r>
            <a:r>
              <a:rPr lang="ru-RU" dirty="0" smtClean="0"/>
              <a:t>: </a:t>
            </a:r>
            <a:endParaRPr lang="ru-RU" dirty="0"/>
          </a:p>
          <a:p>
            <a:pPr lvl="0">
              <a:buFont typeface="Courier New" pitchFamily="49" charset="0"/>
              <a:buChar char="o"/>
            </a:pPr>
            <a:r>
              <a:rPr lang="ru-RU" dirty="0"/>
              <a:t>Неосторожное ведение учета выигрышей и проигрышей, что может привести к нарушениям. </a:t>
            </a:r>
            <a:r>
              <a:rPr lang="ru-RU" dirty="0" smtClean="0"/>
              <a:t>Неосторожное </a:t>
            </a:r>
            <a:r>
              <a:rPr lang="ru-RU" dirty="0"/>
              <a:t>планирование расходов на проведение игр, что может привести к финансовым проблемам</a:t>
            </a:r>
            <a:r>
              <a:rPr lang="ru-RU" dirty="0" smtClean="0"/>
              <a:t>.</a:t>
            </a:r>
          </a:p>
          <a:p>
            <a:pPr marL="0" lvl="0" indent="0">
              <a:buNone/>
            </a:pPr>
            <a:r>
              <a:rPr lang="ru-RU" dirty="0"/>
              <a:t>Участник</a:t>
            </a:r>
            <a:r>
              <a:rPr lang="ru-RU" dirty="0" smtClean="0"/>
              <a:t>:</a:t>
            </a:r>
          </a:p>
          <a:p>
            <a:pPr lvl="0">
              <a:buFont typeface="Courier New" pitchFamily="49" charset="0"/>
              <a:buChar char="o"/>
            </a:pPr>
            <a:r>
              <a:rPr lang="ru-RU" dirty="0"/>
              <a:t>Небрежное отношение к билетам, что может привести к потере выигрыша. </a:t>
            </a:r>
            <a:r>
              <a:rPr lang="ru-RU" dirty="0" smtClean="0"/>
              <a:t>Неосторожное </a:t>
            </a:r>
            <a:r>
              <a:rPr lang="ru-RU" dirty="0"/>
              <a:t>вложение больших сумм денег, что может привести к финансовым проблемам.</a:t>
            </a:r>
            <a:endParaRPr lang="ru-RU" dirty="0" smtClean="0"/>
          </a:p>
          <a:p>
            <a:r>
              <a:rPr lang="ru-RU" dirty="0" smtClean="0"/>
              <a:t>Предмет</a:t>
            </a:r>
            <a:r>
              <a:rPr lang="ru-RU" dirty="0"/>
              <a:t>: </a:t>
            </a:r>
            <a:r>
              <a:rPr lang="ru-RU" dirty="0" smtClean="0"/>
              <a:t>лотерейный билет, квитанция</a:t>
            </a:r>
            <a:endParaRPr lang="ru-RU" dirty="0"/>
          </a:p>
        </p:txBody>
      </p:sp>
    </p:spTree>
    <p:extLst>
      <p:ext uri="{BB962C8B-B14F-4D97-AF65-F5344CB8AC3E}">
        <p14:creationId xmlns:p14="http://schemas.microsoft.com/office/powerpoint/2010/main" val="6422588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75456"/>
            <a:ext cx="8229600" cy="1600200"/>
          </a:xfrm>
        </p:spPr>
        <p:txBody>
          <a:bodyPr/>
          <a:lstStyle/>
          <a:p>
            <a:r>
              <a:rPr lang="ru-RU" sz="4000" dirty="0">
                <a:effectLst>
                  <a:outerShdw blurRad="38100" dist="38100" dir="2700000" algn="tl">
                    <a:srgbClr val="000000">
                      <a:alpha val="43137"/>
                    </a:srgbClr>
                  </a:outerShdw>
                </a:effectLst>
              </a:rPr>
              <a:t>7. Ценные бумаги</a:t>
            </a:r>
            <a:endParaRPr lang="ru-RU" sz="4000" dirty="0"/>
          </a:p>
        </p:txBody>
      </p:sp>
      <p:sp>
        <p:nvSpPr>
          <p:cNvPr id="3" name="Объект 2"/>
          <p:cNvSpPr>
            <a:spLocks noGrp="1"/>
          </p:cNvSpPr>
          <p:nvPr>
            <p:ph idx="1"/>
          </p:nvPr>
        </p:nvSpPr>
        <p:spPr>
          <a:xfrm>
            <a:off x="107504" y="980728"/>
            <a:ext cx="8928992" cy="5688632"/>
          </a:xfrm>
        </p:spPr>
        <p:txBody>
          <a:bodyPr>
            <a:normAutofit/>
          </a:bodyPr>
          <a:lstStyle/>
          <a:p>
            <a:pPr marL="0" indent="0">
              <a:buNone/>
            </a:pPr>
            <a:r>
              <a:rPr lang="ru-RU" sz="1600" b="1" dirty="0"/>
              <a:t>ГК РФ Статья 147. Ответственность за действительность прав, удостоверенных документарной ценной </a:t>
            </a:r>
            <a:r>
              <a:rPr lang="ru-RU" sz="1600" b="1" dirty="0" smtClean="0"/>
              <a:t>бумагой</a:t>
            </a:r>
          </a:p>
          <a:p>
            <a:pPr marL="0" indent="0">
              <a:buNone/>
            </a:pPr>
            <a:endParaRPr lang="ru-RU" sz="1600" b="1" dirty="0" smtClean="0"/>
          </a:p>
          <a:p>
            <a:r>
              <a:rPr lang="ru-RU" sz="1600" u="sng" dirty="0"/>
              <a:t>Субъективная сторона: </a:t>
            </a:r>
          </a:p>
          <a:p>
            <a:pPr marL="0" indent="0">
              <a:buNone/>
            </a:pPr>
            <a:r>
              <a:rPr lang="ru-RU" sz="1600" dirty="0"/>
              <a:t>В контексте ответственности за действительность прав, удостоверенных документарной ценной бумагой, понятия "умысел" и "неосторожность" применяются к действиям лица, которое несет ответственность за подлинность и действительность ценной бумаги. </a:t>
            </a:r>
            <a:endParaRPr lang="ru-RU" sz="1600" dirty="0" smtClean="0"/>
          </a:p>
          <a:p>
            <a:pPr marL="0" indent="0">
              <a:buNone/>
            </a:pPr>
            <a:endParaRPr lang="ru-RU" sz="1600" dirty="0" smtClean="0"/>
          </a:p>
          <a:p>
            <a:pPr marL="0" indent="0">
              <a:buNone/>
            </a:pPr>
            <a:r>
              <a:rPr lang="ru-RU" sz="1600" dirty="0" smtClean="0"/>
              <a:t> </a:t>
            </a:r>
            <a:r>
              <a:rPr lang="ru-RU" sz="1600" dirty="0"/>
              <a:t>Умысел - это сознательное и целенаправленное создание недействительной ценной бумаги или использование подделки. </a:t>
            </a:r>
            <a:endParaRPr lang="ru-RU" sz="1600" dirty="0" smtClean="0"/>
          </a:p>
          <a:p>
            <a:pPr marL="0" indent="0">
              <a:buNone/>
            </a:pPr>
            <a:r>
              <a:rPr lang="ru-RU" sz="1600" i="1" dirty="0" smtClean="0"/>
              <a:t>Пример</a:t>
            </a:r>
            <a:r>
              <a:rPr lang="ru-RU" sz="1600" dirty="0"/>
              <a:t>: Подделка акции с целью продажи ее по заниженной цене. </a:t>
            </a:r>
            <a:endParaRPr lang="ru-RU" sz="1600" dirty="0" smtClean="0"/>
          </a:p>
          <a:p>
            <a:pPr marL="0" indent="0">
              <a:buNone/>
            </a:pPr>
            <a:endParaRPr lang="ru-RU" sz="1600" dirty="0"/>
          </a:p>
          <a:p>
            <a:pPr marL="0" indent="0">
              <a:buNone/>
            </a:pPr>
            <a:r>
              <a:rPr lang="ru-RU" sz="1600" dirty="0" smtClean="0"/>
              <a:t>Неосторожность </a:t>
            </a:r>
            <a:r>
              <a:rPr lang="ru-RU" sz="1600" dirty="0"/>
              <a:t>- это небрежное отношение к подлинности и действительности ценной бумаги. </a:t>
            </a:r>
            <a:endParaRPr lang="ru-RU" sz="1600" dirty="0" smtClean="0"/>
          </a:p>
          <a:p>
            <a:pPr marL="0" indent="0">
              <a:buNone/>
            </a:pPr>
            <a:r>
              <a:rPr lang="ru-RU" sz="1600" dirty="0" smtClean="0"/>
              <a:t> </a:t>
            </a:r>
            <a:r>
              <a:rPr lang="ru-RU" sz="1600" i="1" dirty="0"/>
              <a:t>Пример</a:t>
            </a:r>
            <a:r>
              <a:rPr lang="ru-RU" sz="1600" dirty="0"/>
              <a:t>: Продавца не заинтересовала подлинность ценной бумаги, которую он продал, хотя у него были сомнения в ее подлинности</a:t>
            </a:r>
            <a:r>
              <a:rPr lang="ru-RU" sz="1600" dirty="0" smtClean="0"/>
              <a:t>.</a:t>
            </a:r>
          </a:p>
          <a:p>
            <a:pPr marL="0" indent="0">
              <a:buNone/>
            </a:pPr>
            <a:endParaRPr lang="ru-RU" sz="1600" b="1" dirty="0"/>
          </a:p>
          <a:p>
            <a:r>
              <a:rPr lang="ru-RU" sz="1600" u="sng" dirty="0" smtClean="0"/>
              <a:t>Предмет</a:t>
            </a:r>
            <a:r>
              <a:rPr lang="ru-RU" sz="1600" b="1" dirty="0" smtClean="0"/>
              <a:t>: </a:t>
            </a:r>
            <a:r>
              <a:rPr lang="ru-RU" sz="1600" dirty="0" smtClean="0"/>
              <a:t>Акции, Облигации, Векселя, Чек, </a:t>
            </a:r>
            <a:r>
              <a:rPr lang="ru-RU" sz="1600" dirty="0"/>
              <a:t>Депозитный </a:t>
            </a:r>
            <a:r>
              <a:rPr lang="ru-RU" sz="1600" dirty="0" smtClean="0"/>
              <a:t>сертификат, </a:t>
            </a:r>
            <a:r>
              <a:rPr lang="ru-RU" sz="1600" dirty="0"/>
              <a:t>Страховой </a:t>
            </a:r>
            <a:r>
              <a:rPr lang="ru-RU" sz="1600" dirty="0" smtClean="0"/>
              <a:t>полис </a:t>
            </a:r>
            <a:endParaRPr lang="ru-RU" sz="1600" b="1" dirty="0"/>
          </a:p>
          <a:p>
            <a:pPr marL="0" indent="0" algn="ctr">
              <a:buNone/>
            </a:pPr>
            <a:endParaRPr lang="ru-RU" u="sng" dirty="0"/>
          </a:p>
          <a:p>
            <a:pPr marL="0" indent="0" algn="ctr">
              <a:buNone/>
            </a:pPr>
            <a:endParaRPr lang="ru-RU" u="sng" dirty="0"/>
          </a:p>
          <a:p>
            <a:endParaRPr lang="ru-RU" dirty="0"/>
          </a:p>
        </p:txBody>
      </p:sp>
    </p:spTree>
    <p:extLst>
      <p:ext uri="{BB962C8B-B14F-4D97-AF65-F5344CB8AC3E}">
        <p14:creationId xmlns:p14="http://schemas.microsoft.com/office/powerpoint/2010/main" val="4252100302"/>
      </p:ext>
    </p:extLst>
  </p:cSld>
  <p:clrMapOvr>
    <a:masterClrMapping/>
  </p:clrMapOvr>
</p:sld>
</file>

<file path=ppt/slides/slide4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63.  Проведение игр и пари</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40000" lnSpcReduction="20000"/>
          </a:bodyPr>
          <a:lstStyle/>
          <a:p>
            <a:pPr marL="0" indent="0">
              <a:buNone/>
            </a:pPr>
            <a:r>
              <a:rPr lang="ru-RU" sz="3000" b="1" dirty="0"/>
              <a:t>ГК РФ Статья 1063. Проведение лотерей, тотализаторов и иных игр государством и муниципальными образованиями </a:t>
            </a:r>
            <a:r>
              <a:rPr lang="ru-RU" sz="3000" b="1" dirty="0" smtClean="0"/>
              <a:t>или </a:t>
            </a:r>
            <a:r>
              <a:rPr lang="ru-RU" sz="3000" b="1" dirty="0"/>
              <a:t>по их </a:t>
            </a:r>
            <a:r>
              <a:rPr lang="ru-RU" sz="3000" b="1" dirty="0" smtClean="0"/>
              <a:t>разрешению</a:t>
            </a:r>
          </a:p>
          <a:p>
            <a:r>
              <a:rPr lang="ru-RU" dirty="0"/>
              <a:t>В комментируемой статье урегулировано заключение </a:t>
            </a:r>
            <a:r>
              <a:rPr lang="ru-RU" dirty="0" err="1"/>
              <a:t>алеаторных</a:t>
            </a:r>
            <a:r>
              <a:rPr lang="ru-RU" dirty="0"/>
              <a:t> сделок, т.е. сделок, основанных на риске. К таковым относятся сделки между организаторами лотерей, тотализаторов (взаимных пари) (также других основанных на риске игр) и их участниками (например, игра в казино и иные игры, в том числе в электронной форме, с выплатой денежного выигрыша, полученного от участия в данных играх).</a:t>
            </a:r>
          </a:p>
          <a:p>
            <a:r>
              <a:rPr lang="ru-RU" dirty="0"/>
              <a:t>Лотерея - это игра, которая проводится в соответствии с договором и в которой одна сторона (организатор лотереи) проводит розыгрыш призового фонда лотереи, а вторая сторона (участник лотереи) получает право на выигрыш, если она будет признана выигравшей в соответствии с условиями лотереи.</a:t>
            </a:r>
          </a:p>
          <a:p>
            <a:r>
              <a:rPr lang="ru-RU" dirty="0"/>
              <a:t>Организаторами лотерей на основании решения Правительства РФ являются:</a:t>
            </a:r>
          </a:p>
          <a:p>
            <a:pPr marL="0" indent="0">
              <a:buNone/>
            </a:pPr>
            <a:r>
              <a:rPr lang="ru-RU" dirty="0"/>
              <a:t>- федеральный орган исполнительной власти, осуществляющий функции по выработке и реализации государственной политики и нормативному правовому регулированию в сфере физической культуры и спорта;</a:t>
            </a:r>
          </a:p>
          <a:p>
            <a:pPr marL="0" indent="0">
              <a:buNone/>
            </a:pPr>
            <a:r>
              <a:rPr lang="ru-RU" dirty="0"/>
              <a:t>- федеральный орган исполнительной власти, осуществляющий функции по выработке государственной политики и нормативному правовому регулированию в сфере бюджетной деятельности.</a:t>
            </a:r>
          </a:p>
          <a:p>
            <a:r>
              <a:rPr lang="ru-RU" dirty="0"/>
              <a:t>Тотализатор - это игорное заведение или часть игорного заведения, в которых организатор азартных игр организует заключение пари между участниками данного вида азартных игр.</a:t>
            </a:r>
          </a:p>
          <a:p>
            <a:r>
              <a:rPr lang="ru-RU" dirty="0"/>
              <a:t>Розыгрыши призов, проводимые в связи с рекламными и маркетинговыми кампаниями, не являются лотереей или иной игрой, основанной на риске (позиция, сложившаяся в судебной практике).</a:t>
            </a:r>
          </a:p>
          <a:p>
            <a:r>
              <a:rPr lang="ru-RU" dirty="0" smtClean="0"/>
              <a:t>Комментируемая </a:t>
            </a:r>
            <a:r>
              <a:rPr lang="ru-RU" dirty="0"/>
              <a:t>статья не только устанавливает, что </a:t>
            </a:r>
            <a:r>
              <a:rPr lang="ru-RU" dirty="0" err="1"/>
              <a:t>алеаторные</a:t>
            </a:r>
            <a:r>
              <a:rPr lang="ru-RU" dirty="0"/>
              <a:t> сделки регулируются законом, а основанием их возникновения является договор, но и конкретизирует способы оформления договорных отношений. В частности, договор между организатором и участником игр оформляется выдачей билета, квитанции или иного документа, а также иным способом. Договор между оператором лотереи и участником лотереи оформляется выдачей лотерейного билета, лотерейной квитанции или электронным лотерейным билетом. Последний вариант является законодательной новеллой, введенной в ГК РФ ФЗ от 28.12.2013 N 416-ФЗ "О внесении изменений в ФЗ "О лотереях" и отдельные законодательные акты Российской Федерации".</a:t>
            </a:r>
          </a:p>
          <a:p>
            <a:r>
              <a:rPr lang="ru-RU" dirty="0" smtClean="0"/>
              <a:t>Комментируемая </a:t>
            </a:r>
            <a:r>
              <a:rPr lang="ru-RU" dirty="0"/>
              <a:t>статья в п. 3 предусматривает, что предложение о заключении договора, вытекающего из участия в игре или лотерее, должно включать условия о сроке проведения игр и порядке определения выигрыша и его размере. Таким образом, перечисленные условия являются существенными для данного вида договоров, при отсутствии их согласования договор как таковой отсутствует.</a:t>
            </a:r>
          </a:p>
          <a:p>
            <a:r>
              <a:rPr lang="ru-RU" dirty="0" smtClean="0"/>
              <a:t>Законодатель </a:t>
            </a:r>
            <a:r>
              <a:rPr lang="ru-RU" dirty="0"/>
              <a:t>устанавливает некоторые особенности обеспечения прав участников игр:</a:t>
            </a:r>
          </a:p>
          <a:p>
            <a:pPr marL="0" indent="0">
              <a:buNone/>
            </a:pPr>
            <a:r>
              <a:rPr lang="ru-RU" dirty="0"/>
              <a:t>- в случае отказа организатора игр от их проведения в установленный срок участники игр вправе требовать возмещения понесенного из-за отмены игр или переноса их срока реального ущерба. При этом следует учитывать, что под реальным ущербом понимаются расходы, которые лицо, чье право нарушено, произвело или должно будет произвести для восстановления нарушенного права, утрата или повреждение его имущества (ст. 15 ГК РФ);</a:t>
            </a:r>
          </a:p>
          <a:p>
            <a:pPr marL="0" indent="0">
              <a:buNone/>
            </a:pPr>
            <a:r>
              <a:rPr lang="ru-RU" dirty="0"/>
              <a:t>- лицам, которые в соответствии с условиями проведения игр признаются выигравшими, должен быть выплачен оператором лотереи, организатором игр выигрыш в предусмотренных условиями проведения игр размере, форме (денежной или в натуре) и срок, а если срок в этих условиях не указан, то не позднее десяти дней с момента определения результатов игр либо в иной срок, установленный законом;</a:t>
            </a:r>
          </a:p>
          <a:p>
            <a:pPr marL="0" indent="0">
              <a:buNone/>
            </a:pPr>
            <a:r>
              <a:rPr lang="ru-RU" dirty="0"/>
              <a:t>- в случае неисполнения оператором лотереи, организатором игр обязанности по выплате выигрыша, выигравший участник вправе требовать от оператора лотереи, организатора игр выплаты выигрыша, а также возмещения убытков, причиненных нарушением договора со стороны оператора лотереи, организатора игр. Важно то, что в этом случае закон позволяет требовать возмещения не только реального ущерба, но и упущенной выгоды (см. ст. 15 ГК РФ).</a:t>
            </a:r>
          </a:p>
          <a:p>
            <a:pPr marL="0" indent="0">
              <a:buNone/>
            </a:pPr>
            <a:endParaRPr lang="ru-RU" dirty="0"/>
          </a:p>
        </p:txBody>
      </p:sp>
    </p:spTree>
    <p:extLst>
      <p:ext uri="{BB962C8B-B14F-4D97-AF65-F5344CB8AC3E}">
        <p14:creationId xmlns:p14="http://schemas.microsoft.com/office/powerpoint/2010/main" val="2105672674"/>
      </p:ext>
    </p:extLst>
  </p:cSld>
  <p:clrMapOvr>
    <a:masterClrMapping/>
  </p:clrMapOvr>
</p:sld>
</file>

<file path=ppt/slides/slide4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63.  Проведение игр и пари</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1063</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Незаконная </a:t>
            </a:r>
            <a:r>
              <a:rPr lang="ru-RU" dirty="0" smtClean="0"/>
              <a:t>лотерея</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Благотворительный фонд "B" проводил лотерею без разрешения государственных органов. Гражданин "А" купил билет и выиграл крупную сумму денег, но фонд отказался выплачивать выигрыш, мотивируя это отсутствием разрешения на проведение лотереи. </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лотерею незаконной и обязал фонд "B" выплатить "А" выигрыш. Суд подчеркнул, что проведение лотерей без разрешения является нарушением закона и несет за собой ответственность</a:t>
            </a:r>
            <a:r>
              <a:rPr lang="ru-RU" dirty="0" smtClean="0"/>
              <a:t>.</a:t>
            </a:r>
          </a:p>
          <a:p>
            <a:pPr marL="0" lvl="0" indent="0">
              <a:buNone/>
            </a:pPr>
            <a:endParaRPr lang="ru-RU" dirty="0">
              <a:solidFill>
                <a:prstClr val="black">
                  <a:lumMod val="50000"/>
                  <a:lumOff val="50000"/>
                </a:prstClr>
              </a:solidFill>
            </a:endParaRPr>
          </a:p>
          <a:p>
            <a:pPr lvl="0" algn="r"/>
            <a:r>
              <a:rPr lang="ru-RU" dirty="0"/>
              <a:t>Нечестная организация </a:t>
            </a:r>
            <a:r>
              <a:rPr lang="ru-RU" dirty="0" smtClean="0"/>
              <a:t>тотализатора</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Игрок "С" сделал ставку на спортивное событие в </a:t>
            </a:r>
            <a:r>
              <a:rPr lang="ru-RU" dirty="0" err="1"/>
              <a:t>тотализаторной</a:t>
            </a:r>
            <a:r>
              <a:rPr lang="ru-RU" dirty="0"/>
              <a:t> компании "D". После матча "С" обнаружил, что компания "D" манипулировала результатами и не выплатила ему выигрыш</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что компания "D" нарушила условия проведения тотализатора, не обеспечив его честность. Суд обязал компанию "D" выплатить "С" выигрыш и компенсировать моральный ущерб. Суд подчеркнул, что организаторы тотализаторов обязаны гарантировать честность и прозрачность своих действий.</a:t>
            </a:r>
          </a:p>
        </p:txBody>
      </p:sp>
    </p:spTree>
    <p:extLst>
      <p:ext uri="{BB962C8B-B14F-4D97-AF65-F5344CB8AC3E}">
        <p14:creationId xmlns:p14="http://schemas.microsoft.com/office/powerpoint/2010/main" val="1662343023"/>
      </p:ext>
    </p:extLst>
  </p:cSld>
  <p:clrMapOvr>
    <a:masterClrMapping/>
  </p:clrMapOvr>
</p:sld>
</file>

<file path=ppt/slides/slide4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nSpc>
                <a:spcPct val="100000"/>
              </a:lnSpc>
            </a:pPr>
            <a:r>
              <a:rPr lang="ru-RU" sz="3200" dirty="0">
                <a:effectLst>
                  <a:outerShdw blurRad="38100" dist="38100" dir="2700000" algn="tl">
                    <a:srgbClr val="000000">
                      <a:alpha val="43137"/>
                    </a:srgbClr>
                  </a:outerShdw>
                </a:effectLst>
              </a:rPr>
              <a:t>64.  Обязательства вследствие причинения вреда</a:t>
            </a:r>
            <a:br>
              <a:rPr lang="ru-RU" sz="3200" dirty="0">
                <a:effectLst>
                  <a:outerShdw blurRad="38100" dist="38100" dir="2700000" algn="tl">
                    <a:srgbClr val="000000">
                      <a:alpha val="43137"/>
                    </a:srgbClr>
                  </a:outerShdw>
                </a:effectLst>
              </a:rPr>
            </a:b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124744"/>
            <a:ext cx="9144000" cy="5733256"/>
          </a:xfrm>
        </p:spPr>
        <p:txBody>
          <a:bodyPr>
            <a:normAutofit fontScale="70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обязательства </a:t>
            </a:r>
            <a:r>
              <a:rPr lang="ru-RU" dirty="0">
                <a:solidFill>
                  <a:prstClr val="black">
                    <a:lumMod val="50000"/>
                    <a:lumOff val="50000"/>
                  </a:prstClr>
                </a:solidFill>
              </a:rPr>
              <a:t>вследствие причинения вреда</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smtClean="0"/>
              <a:t>Вред</a:t>
            </a:r>
            <a:r>
              <a:rPr lang="ru-RU" dirty="0"/>
              <a:t>, </a:t>
            </a:r>
            <a:r>
              <a:rPr lang="ru-RU" dirty="0" smtClean="0"/>
              <a:t>причиненный</a:t>
            </a:r>
            <a:r>
              <a:rPr lang="ru-RU" dirty="0"/>
              <a:t> личности или имуществу гражданина, а также вред, причиненный имуществу юридического лица, подлежит возмещению в полном объеме лицом, причинившим вред.</a:t>
            </a:r>
          </a:p>
          <a:p>
            <a:pPr marL="0" indent="0">
              <a:buNone/>
            </a:pPr>
            <a:r>
              <a:rPr lang="ru-RU" dirty="0" smtClean="0"/>
              <a:t>Законом</a:t>
            </a:r>
            <a:r>
              <a:rPr lang="ru-RU" dirty="0"/>
              <a:t> обязанность возмещения вреда может быть возложена на лицо, не являющееся </a:t>
            </a:r>
            <a:r>
              <a:rPr lang="ru-RU" dirty="0" err="1"/>
              <a:t>причинителем</a:t>
            </a:r>
            <a:r>
              <a:rPr lang="ru-RU" dirty="0"/>
              <a:t> вреда</a:t>
            </a:r>
            <a:r>
              <a:rPr lang="ru-RU" dirty="0" smtClean="0"/>
              <a:t>.</a:t>
            </a:r>
          </a:p>
          <a:p>
            <a:pPr marL="0" indent="0">
              <a:buNone/>
            </a:pPr>
            <a:r>
              <a:rPr lang="ru-RU" dirty="0"/>
              <a:t>Законом или договором может быть установлена обязанность </a:t>
            </a:r>
            <a:r>
              <a:rPr lang="ru-RU" dirty="0" err="1"/>
              <a:t>причинителя</a:t>
            </a:r>
            <a:r>
              <a:rPr lang="ru-RU" dirty="0"/>
              <a:t> вреда выплатить потерпевшим компенсацию сверх возмещения вреда. </a:t>
            </a:r>
            <a:r>
              <a:rPr lang="ru-RU" dirty="0" smtClean="0"/>
              <a:t>Законом</a:t>
            </a:r>
            <a:r>
              <a:rPr lang="ru-RU" dirty="0"/>
              <a:t> может быть установлена обязанность лица, не являющегося </a:t>
            </a:r>
            <a:r>
              <a:rPr lang="ru-RU" dirty="0" err="1"/>
              <a:t>причинителем</a:t>
            </a:r>
            <a:r>
              <a:rPr lang="ru-RU" dirty="0"/>
              <a:t> вреда, выплатить потерпевшим компенсацию сверх возмещения вреда</a:t>
            </a:r>
            <a:r>
              <a:rPr lang="ru-RU" dirty="0" smtClean="0"/>
              <a:t>.</a:t>
            </a:r>
          </a:p>
          <a:p>
            <a:pPr marL="0" indent="0">
              <a:buNone/>
            </a:pPr>
            <a:r>
              <a:rPr lang="ru-RU" dirty="0"/>
              <a:t>Лицо, причинившее вред, освобождается от возмещения вреда, если докажет, что вред причинен не по его вине. </a:t>
            </a:r>
            <a:r>
              <a:rPr lang="ru-RU" dirty="0" smtClean="0"/>
              <a:t>Законом</a:t>
            </a:r>
            <a:r>
              <a:rPr lang="ru-RU" dirty="0"/>
              <a:t> может быть предусмотрено возмещение вреда и при отсутствии вины </a:t>
            </a:r>
            <a:r>
              <a:rPr lang="ru-RU" dirty="0" err="1"/>
              <a:t>причинителя</a:t>
            </a:r>
            <a:r>
              <a:rPr lang="ru-RU" dirty="0"/>
              <a:t> вреда</a:t>
            </a:r>
            <a:r>
              <a:rPr lang="ru-RU" dirty="0" smtClean="0"/>
              <a:t>.</a:t>
            </a: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денежные </a:t>
            </a:r>
            <a:r>
              <a:rPr lang="ru-RU" dirty="0" smtClean="0"/>
              <a:t>средства, имущество </a:t>
            </a:r>
            <a:endParaRPr lang="ru-RU" dirty="0"/>
          </a:p>
        </p:txBody>
      </p:sp>
    </p:spTree>
    <p:extLst>
      <p:ext uri="{BB962C8B-B14F-4D97-AF65-F5344CB8AC3E}">
        <p14:creationId xmlns:p14="http://schemas.microsoft.com/office/powerpoint/2010/main" val="2103161624"/>
      </p:ext>
    </p:extLst>
  </p:cSld>
  <p:clrMapOvr>
    <a:masterClrMapping/>
  </p:clrMapOvr>
</p:sld>
</file>

<file path=ppt/slides/slide4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64.  Обязательства вследствие причинения вреда</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rmAutofit fontScale="47500" lnSpcReduction="20000"/>
          </a:bodyPr>
          <a:lstStyle/>
          <a:p>
            <a:pPr lvl="0"/>
            <a:r>
              <a:rPr lang="ru-RU" sz="3200" dirty="0">
                <a:solidFill>
                  <a:prstClr val="black">
                    <a:lumMod val="50000"/>
                    <a:lumOff val="50000"/>
                  </a:prstClr>
                </a:solidFill>
              </a:rPr>
              <a:t>Объект</a:t>
            </a:r>
            <a:r>
              <a:rPr lang="ru-RU" sz="2800" dirty="0">
                <a:solidFill>
                  <a:prstClr val="black">
                    <a:lumMod val="50000"/>
                    <a:lumOff val="50000"/>
                  </a:prstClr>
                </a:solidFill>
              </a:rPr>
              <a:t>: </a:t>
            </a:r>
          </a:p>
          <a:p>
            <a:pPr marL="0" indent="0">
              <a:buNone/>
            </a:pPr>
            <a:r>
              <a:rPr lang="ru-RU" sz="2500" dirty="0">
                <a:solidFill>
                  <a:prstClr val="black">
                    <a:lumMod val="50000"/>
                    <a:lumOff val="50000"/>
                  </a:prstClr>
                </a:solidFill>
              </a:rPr>
              <a:t>Объектом является сфера обязательства вследствие причинения вреда</a:t>
            </a:r>
            <a:endParaRPr lang="ru-RU" sz="2500" dirty="0"/>
          </a:p>
          <a:p>
            <a:r>
              <a:rPr lang="ru-RU" sz="3200" dirty="0">
                <a:solidFill>
                  <a:prstClr val="black">
                    <a:lumMod val="50000"/>
                    <a:lumOff val="50000"/>
                  </a:prstClr>
                </a:solidFill>
              </a:rPr>
              <a:t>Объективная сторона: </a:t>
            </a:r>
            <a:endParaRPr lang="ru-RU" sz="3200" dirty="0"/>
          </a:p>
          <a:p>
            <a:pPr marL="0" indent="0">
              <a:buNone/>
            </a:pPr>
            <a:r>
              <a:rPr lang="ru-RU" sz="2500" dirty="0"/>
              <a:t>Юридическое лицо либо гражданин возмещает вред, причиненный его работником при исполнении трудовых (служебных, должностных) обязанностей.</a:t>
            </a:r>
          </a:p>
          <a:p>
            <a:pPr marL="0" indent="0">
              <a:buNone/>
            </a:pPr>
            <a:r>
              <a:rPr lang="ru-RU" sz="2500" dirty="0"/>
              <a:t>Применительно к правилам, предусмотренным настоящей </a:t>
            </a:r>
            <a:r>
              <a:rPr lang="ru-RU" sz="2500" dirty="0" smtClean="0"/>
              <a:t>главой, </a:t>
            </a:r>
            <a:r>
              <a:rPr lang="ru-RU" sz="2500" dirty="0"/>
              <a:t>работниками признаются граждане, выполняющие работу на основании трудового договора (контракта), а также граждане, выполняющие работу по гражданско-правовому договору, если при этом они действовали или должны были действовать по заданию соответствующего юридического лица или гражданина и под его контролем за безопасным ведением работ</a:t>
            </a:r>
            <a:r>
              <a:rPr lang="ru-RU" sz="2500" dirty="0" smtClean="0"/>
              <a:t>.</a:t>
            </a:r>
          </a:p>
          <a:p>
            <a:pPr marL="0" indent="0">
              <a:buNone/>
            </a:pPr>
            <a:r>
              <a:rPr lang="ru-RU" sz="2500" dirty="0" smtClean="0"/>
              <a:t>Вред, </a:t>
            </a:r>
            <a:r>
              <a:rPr lang="ru-RU" sz="2500" dirty="0"/>
              <a:t>причиненный гражданину или юридическому лицу в результате </a:t>
            </a:r>
            <a:r>
              <a:rPr lang="ru-RU" sz="2500" dirty="0" smtClean="0"/>
              <a:t>незаконных</a:t>
            </a:r>
            <a:r>
              <a:rPr lang="ru-RU" sz="2500" dirty="0"/>
              <a:t> </a:t>
            </a:r>
            <a:r>
              <a:rPr lang="ru-RU" sz="2500" dirty="0" smtClean="0"/>
              <a:t>действий</a:t>
            </a:r>
            <a:r>
              <a:rPr lang="ru-RU" sz="2500" dirty="0"/>
              <a:t> (бездействия) государственных органов, органов местного самоуправления либо должностных лиц этих органов, в том числе в результате издания не соответствующего закону или иному правовому акту акта государственного органа или органа местного самоуправления, подлежит возмещению. </a:t>
            </a:r>
            <a:r>
              <a:rPr lang="ru-RU" sz="2500" dirty="0" smtClean="0"/>
              <a:t>Вред</a:t>
            </a:r>
            <a:r>
              <a:rPr lang="ru-RU" sz="2500" dirty="0"/>
              <a:t> </a:t>
            </a:r>
            <a:r>
              <a:rPr lang="ru-RU" sz="2500" dirty="0" smtClean="0"/>
              <a:t>возмещается</a:t>
            </a:r>
            <a:r>
              <a:rPr lang="ru-RU" sz="2500" dirty="0"/>
              <a:t> за счет соответственно казны Российской Федерации, казны субъекта Российской Федерации или казны муниципального образования</a:t>
            </a:r>
            <a:r>
              <a:rPr lang="ru-RU" sz="2500" dirty="0" smtClean="0"/>
              <a:t>.</a:t>
            </a:r>
          </a:p>
          <a:p>
            <a:pPr marL="0" indent="0">
              <a:buNone/>
            </a:pPr>
            <a:r>
              <a:rPr lang="ru-RU" sz="2500" dirty="0"/>
              <a:t>Вред, причиненный гражданину в результате незаконного осуждения, незаконного привлечения к уголовной ответственности, незаконного применения в качестве меры пресечения заключения под стражу или подписки о невыезде, незаконного привлечения к административной ответственности в виде административного ареста, а также вред, причиненный юридическому лицу в результате незаконного привлечения к административной ответственности в виде административного приостановления деятельности,  возмещается  за счет казны Российской Федерации, а в случаях, предусмотренных законом, за счет казны субъекта Российской Федерации или казны муниципального образования в полном объеме независимо от вины должностных лиц органов дознания, предварительного следствия, прокуратуры и суда в порядке, </a:t>
            </a:r>
            <a:r>
              <a:rPr lang="ru-RU" sz="2500" dirty="0" smtClean="0"/>
              <a:t>установленном</a:t>
            </a:r>
            <a:r>
              <a:rPr lang="ru-RU" sz="2500" dirty="0"/>
              <a:t> </a:t>
            </a:r>
            <a:r>
              <a:rPr lang="ru-RU" sz="2500" dirty="0" smtClean="0"/>
              <a:t>законом.</a:t>
            </a:r>
          </a:p>
          <a:p>
            <a:pPr marL="0" indent="0">
              <a:buNone/>
            </a:pPr>
            <a:r>
              <a:rPr lang="ru-RU" sz="2500" dirty="0"/>
              <a:t>За вред, причиненный несовершеннолетним, не достигшим четырнадцати лет (малолетним), отвечают его родители (усыновители) или опекуны, если не докажут, что вред возник не по их вине</a:t>
            </a:r>
            <a:r>
              <a:rPr lang="ru-RU" sz="2500" dirty="0" smtClean="0"/>
              <a:t>.</a:t>
            </a:r>
          </a:p>
          <a:p>
            <a:pPr marL="0" indent="0">
              <a:buNone/>
            </a:pPr>
            <a:r>
              <a:rPr lang="ru-RU" sz="2500" dirty="0"/>
              <a:t>Несовершеннолетние в возрасте от четырнадцати до восемнадцати лет самостоятельно несут ответственность за причиненный вред на общих основаниях</a:t>
            </a:r>
            <a:r>
              <a:rPr lang="ru-RU" sz="2500" dirty="0" smtClean="0"/>
              <a:t>.</a:t>
            </a:r>
          </a:p>
          <a:p>
            <a:pPr marL="0" indent="0">
              <a:buNone/>
            </a:pPr>
            <a:r>
              <a:rPr lang="ru-RU" sz="2500" dirty="0"/>
              <a:t>На родителя</a:t>
            </a:r>
            <a:r>
              <a:rPr lang="ru-RU" sz="2500" dirty="0" smtClean="0"/>
              <a:t>,</a:t>
            </a:r>
            <a:r>
              <a:rPr lang="ru-RU" sz="2500" dirty="0"/>
              <a:t> </a:t>
            </a:r>
            <a:r>
              <a:rPr lang="ru-RU" sz="2500" dirty="0" smtClean="0"/>
              <a:t>лишенного родительских прав, </a:t>
            </a:r>
            <a:r>
              <a:rPr lang="ru-RU" sz="2500" dirty="0"/>
              <a:t>суд может возложить ответственность за вред, причиненный его несовершеннолетним ребенком в течение трех лет после лишения родителя родительских прав, если поведение ребенка, повлекшее причинение вреда, явилось следствием ненадлежащего осуществления родительских обязанностей.</a:t>
            </a:r>
          </a:p>
        </p:txBody>
      </p:sp>
    </p:spTree>
    <p:extLst>
      <p:ext uri="{BB962C8B-B14F-4D97-AF65-F5344CB8AC3E}">
        <p14:creationId xmlns:p14="http://schemas.microsoft.com/office/powerpoint/2010/main" val="3486906136"/>
      </p:ext>
    </p:extLst>
  </p:cSld>
  <p:clrMapOvr>
    <a:masterClrMapping/>
  </p:clrMapOvr>
</p:sld>
</file>

<file path=ppt/slides/slide4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64.  Обязательства вследствие причинения вреда</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052736"/>
            <a:ext cx="9144000" cy="5805264"/>
          </a:xfrm>
        </p:spPr>
        <p:txBody>
          <a:bodyPr>
            <a:normAutofit fontScale="55000" lnSpcReduction="20000"/>
          </a:bodyPr>
          <a:lstStyle/>
          <a:p>
            <a:r>
              <a:rPr lang="ru-RU" sz="3300" dirty="0">
                <a:solidFill>
                  <a:prstClr val="black">
                    <a:lumMod val="50000"/>
                    <a:lumOff val="50000"/>
                  </a:prstClr>
                </a:solidFill>
              </a:rPr>
              <a:t>Объективная сторона: </a:t>
            </a:r>
            <a:endParaRPr lang="ru-RU" sz="3300" dirty="0" smtClean="0">
              <a:solidFill>
                <a:prstClr val="black">
                  <a:lumMod val="50000"/>
                  <a:lumOff val="50000"/>
                </a:prstClr>
              </a:solidFill>
            </a:endParaRPr>
          </a:p>
          <a:p>
            <a:pPr marL="0" indent="0">
              <a:buNone/>
            </a:pPr>
            <a:r>
              <a:rPr lang="ru-RU" sz="2200" dirty="0"/>
              <a:t>Вред, причиненный гражданином, признанным недееспособным, возмещают его опекун или организация, обязанная осуществлять за ним надзор, если они не докажут, что вред возник не по их вине.</a:t>
            </a:r>
          </a:p>
          <a:p>
            <a:pPr marL="0" indent="0">
              <a:buNone/>
            </a:pPr>
            <a:r>
              <a:rPr lang="ru-RU" sz="2200" dirty="0" smtClean="0"/>
              <a:t>Обязанность </a:t>
            </a:r>
            <a:r>
              <a:rPr lang="ru-RU" sz="2200" dirty="0"/>
              <a:t>опекуна или организации, обязанной осуществлять надзор по возмещению вреда, причиненного гражданином, признанным недееспособным, не прекращается в случае последующего признания его дееспособным</a:t>
            </a:r>
            <a:r>
              <a:rPr lang="ru-RU" sz="2200" dirty="0" smtClean="0"/>
              <a:t>.</a:t>
            </a:r>
          </a:p>
          <a:p>
            <a:pPr marL="0" indent="0">
              <a:buNone/>
            </a:pPr>
            <a:r>
              <a:rPr lang="ru-RU" sz="2200" dirty="0"/>
              <a:t>Вред, причиненный гражданином, ограниченным в дееспособности вследствие злоупотребления спиртными напитками или наркотическими средствами, возмещается самим </a:t>
            </a:r>
            <a:r>
              <a:rPr lang="ru-RU" sz="2200" dirty="0" err="1"/>
              <a:t>причинителем</a:t>
            </a:r>
            <a:r>
              <a:rPr lang="ru-RU" sz="2200" dirty="0"/>
              <a:t> вреда</a:t>
            </a:r>
            <a:r>
              <a:rPr lang="ru-RU" sz="2200" dirty="0" smtClean="0"/>
              <a:t>.</a:t>
            </a:r>
          </a:p>
          <a:p>
            <a:pPr marL="0" indent="0">
              <a:buNone/>
            </a:pPr>
            <a:r>
              <a:rPr lang="ru-RU" sz="2200" dirty="0"/>
              <a:t>Дееспособный гражданин или несовершеннолетний в возрасте от четырнадцати до восемнадцати лет, причинивший вред в таком состоянии, когда он не мог понимать значения своих действий или руководить ими, не отвечает за причиненный им вред.</a:t>
            </a:r>
          </a:p>
          <a:p>
            <a:pPr marL="0" indent="0">
              <a:buNone/>
            </a:pPr>
            <a:r>
              <a:rPr lang="ru-RU" sz="2200" dirty="0"/>
              <a:t>Если вред причинен жизни или здоровью потерпевшего, суд может с учетом имущественного положения потерпевшего и </a:t>
            </a:r>
            <a:r>
              <a:rPr lang="ru-RU" sz="2200" dirty="0" err="1"/>
              <a:t>причинителя</a:t>
            </a:r>
            <a:r>
              <a:rPr lang="ru-RU" sz="2200" dirty="0"/>
              <a:t> вреда, а также других обстоятельств возложить обязанность по возмещению вреда полностью или частично на </a:t>
            </a:r>
            <a:r>
              <a:rPr lang="ru-RU" sz="2200" dirty="0" err="1"/>
              <a:t>причинителя</a:t>
            </a:r>
            <a:r>
              <a:rPr lang="ru-RU" sz="2200" dirty="0"/>
              <a:t> вреда</a:t>
            </a:r>
            <a:r>
              <a:rPr lang="ru-RU" sz="2200" dirty="0" smtClean="0"/>
              <a:t>.</a:t>
            </a:r>
          </a:p>
          <a:p>
            <a:pPr marL="0" indent="0">
              <a:buNone/>
            </a:pPr>
            <a:r>
              <a:rPr lang="ru-RU" sz="2200" dirty="0" err="1"/>
              <a:t>Причинитель</a:t>
            </a:r>
            <a:r>
              <a:rPr lang="ru-RU" sz="2200" dirty="0"/>
              <a:t> вреда не освобождается от ответственности, если сам привел себя в состояние, в котором не мог понимать значения своих действий или руководить ими, употреблением спиртных напитков, наркотических средств или иным способом</a:t>
            </a:r>
            <a:r>
              <a:rPr lang="ru-RU" sz="2200" dirty="0" smtClean="0"/>
              <a:t>.</a:t>
            </a:r>
          </a:p>
          <a:p>
            <a:pPr marL="0" indent="0">
              <a:buNone/>
            </a:pPr>
            <a:r>
              <a:rPr lang="ru-RU" sz="2200" dirty="0"/>
              <a:t> Юридические лица и граждане, деятельность которых связана </a:t>
            </a:r>
            <a:r>
              <a:rPr lang="ru-RU" sz="2200" dirty="0" smtClean="0"/>
              <a:t>с</a:t>
            </a:r>
            <a:r>
              <a:rPr lang="ru-RU" sz="2200" dirty="0"/>
              <a:t> </a:t>
            </a:r>
            <a:r>
              <a:rPr lang="ru-RU" sz="2200" dirty="0" smtClean="0"/>
              <a:t>повышенной опасностью</a:t>
            </a:r>
            <a:r>
              <a:rPr lang="ru-RU" sz="2200" dirty="0"/>
              <a:t> для окружающих (использование транспортных средств, механизмов, электрической энергии высокого напряжения, атомной энергии, взрывчатых веществ, сильнодействующих ядов и т.п.; осуществление строительной и иной, связанной с нею деятельности и др.), обязаны возместить вред, </a:t>
            </a:r>
            <a:r>
              <a:rPr lang="ru-RU" sz="2200" dirty="0" smtClean="0"/>
              <a:t>причиненный</a:t>
            </a:r>
            <a:r>
              <a:rPr lang="ru-RU" sz="2200" dirty="0"/>
              <a:t> </a:t>
            </a:r>
            <a:r>
              <a:rPr lang="ru-RU" sz="2200" dirty="0" smtClean="0"/>
              <a:t>источником повышенной опасности, </a:t>
            </a:r>
            <a:r>
              <a:rPr lang="ru-RU" sz="2200" dirty="0"/>
              <a:t>если не докажут, что вред возник вследствие непреодолимой силы </a:t>
            </a:r>
            <a:r>
              <a:rPr lang="ru-RU" sz="2200" dirty="0" smtClean="0"/>
              <a:t>или</a:t>
            </a:r>
            <a:r>
              <a:rPr lang="ru-RU" sz="2200" dirty="0"/>
              <a:t> </a:t>
            </a:r>
            <a:r>
              <a:rPr lang="ru-RU" sz="2200" dirty="0" smtClean="0"/>
              <a:t>умысла</a:t>
            </a:r>
            <a:r>
              <a:rPr lang="ru-RU" sz="2200" dirty="0"/>
              <a:t> потерпевшего. Владелец источника повышенной опасности может быть освобожден судом от ответственности полностью или частично также по основаниям, предусмотренным </a:t>
            </a:r>
            <a:r>
              <a:rPr lang="ru-RU" sz="2200" dirty="0" smtClean="0"/>
              <a:t>п.2</a:t>
            </a:r>
            <a:r>
              <a:rPr lang="ru-RU" sz="2200" dirty="0"/>
              <a:t> и </a:t>
            </a:r>
            <a:r>
              <a:rPr lang="ru-RU" sz="2200" dirty="0" smtClean="0"/>
              <a:t>3 ст. 1083</a:t>
            </a:r>
            <a:r>
              <a:rPr lang="ru-RU" sz="2200" dirty="0"/>
              <a:t> настоящего Кодекса</a:t>
            </a:r>
            <a:r>
              <a:rPr lang="ru-RU" sz="2200" dirty="0" smtClean="0"/>
              <a:t>.</a:t>
            </a:r>
          </a:p>
          <a:p>
            <a:pPr marL="0" indent="0">
              <a:buNone/>
            </a:pPr>
            <a:r>
              <a:rPr lang="ru-RU" sz="2200" dirty="0"/>
              <a:t>Лица</a:t>
            </a:r>
            <a:r>
              <a:rPr lang="ru-RU" sz="2200" dirty="0" smtClean="0"/>
              <a:t>,</a:t>
            </a:r>
            <a:r>
              <a:rPr lang="ru-RU" sz="2200" dirty="0"/>
              <a:t> </a:t>
            </a:r>
            <a:r>
              <a:rPr lang="ru-RU" sz="2200" dirty="0" smtClean="0"/>
              <a:t>совместно</a:t>
            </a:r>
            <a:r>
              <a:rPr lang="ru-RU" sz="2200" dirty="0"/>
              <a:t> причинившие вред, отвечают перед потерпевшим солидарно.</a:t>
            </a:r>
          </a:p>
          <a:p>
            <a:pPr marL="0" indent="0">
              <a:buNone/>
            </a:pPr>
            <a:r>
              <a:rPr lang="ru-RU" sz="2200" dirty="0"/>
              <a:t>По заявлению потерпевшего и в его интересах суд вправе возложить на лиц, совместно причинивших вред, ответственность в долях, определив их применительно к правилам, предусмотренным </a:t>
            </a:r>
            <a:r>
              <a:rPr lang="ru-RU" sz="2200" dirty="0" smtClean="0"/>
              <a:t>п.2 ст.1081</a:t>
            </a:r>
            <a:r>
              <a:rPr lang="ru-RU" sz="2200" dirty="0"/>
              <a:t> настоящего Кодекса.</a:t>
            </a:r>
          </a:p>
          <a:p>
            <a:pPr marL="0" indent="0">
              <a:buNone/>
            </a:pPr>
            <a:r>
              <a:rPr lang="ru-RU" sz="2200" dirty="0"/>
              <a:t>Лицо, неправомерно завладевшее чужим имуществом, которое в дальнейшем было повреждено или утрачено вследствие действий другого лица, действовавшего независимо от первого лица, отвечает за причиненный вред. Указанное правило не освобождает непосредственного </a:t>
            </a:r>
            <a:r>
              <a:rPr lang="ru-RU" sz="2200" dirty="0" err="1"/>
              <a:t>причинителя</a:t>
            </a:r>
            <a:r>
              <a:rPr lang="ru-RU" sz="2200" dirty="0"/>
              <a:t> вреда от возмещения вреда.</a:t>
            </a:r>
          </a:p>
        </p:txBody>
      </p:sp>
    </p:spTree>
    <p:extLst>
      <p:ext uri="{BB962C8B-B14F-4D97-AF65-F5344CB8AC3E}">
        <p14:creationId xmlns:p14="http://schemas.microsoft.com/office/powerpoint/2010/main" val="2128469693"/>
      </p:ext>
    </p:extLst>
  </p:cSld>
  <p:clrMapOvr>
    <a:masterClrMapping/>
  </p:clrMapOvr>
</p:sld>
</file>

<file path=ppt/slides/slide4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64.  Обязательства вследствие причинения вреда</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052736"/>
            <a:ext cx="9144000" cy="5805264"/>
          </a:xfrm>
        </p:spPr>
        <p:txBody>
          <a:bodyPr>
            <a:normAutofit fontScale="62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err="1" smtClean="0"/>
              <a:t>Причинитель</a:t>
            </a:r>
            <a:r>
              <a:rPr lang="ru-RU" dirty="0" smtClean="0"/>
              <a:t>: </a:t>
            </a:r>
            <a:r>
              <a:rPr lang="ru-RU" dirty="0"/>
              <a:t>Лицо, причинившее вред. </a:t>
            </a:r>
            <a:endParaRPr lang="ru-RU" dirty="0" smtClean="0"/>
          </a:p>
          <a:p>
            <a:pPr lvl="0">
              <a:buFont typeface="Courier New" pitchFamily="49" charset="0"/>
              <a:buChar char="o"/>
            </a:pPr>
            <a:r>
              <a:rPr lang="ru-RU" dirty="0" smtClean="0"/>
              <a:t>Потерпевший</a:t>
            </a:r>
            <a:r>
              <a:rPr lang="ru-RU" dirty="0"/>
              <a:t>: Лицо, которому причинен вред</a:t>
            </a:r>
            <a:r>
              <a:rPr lang="ru-RU" dirty="0" smtClean="0"/>
              <a:t>.</a:t>
            </a:r>
          </a:p>
          <a:p>
            <a:pPr marL="0" lvl="0" indent="0">
              <a:buNone/>
            </a:pPr>
            <a:endParaRPr lang="ru-RU" sz="3600" dirty="0">
              <a:solidFill>
                <a:prstClr val="black">
                  <a:lumMod val="50000"/>
                  <a:lumOff val="50000"/>
                </a:prstClr>
              </a:solidFill>
            </a:endParaRPr>
          </a:p>
          <a:p>
            <a:r>
              <a:rPr lang="ru-RU" sz="3600" dirty="0" smtClean="0">
                <a:solidFill>
                  <a:prstClr val="black">
                    <a:lumMod val="50000"/>
                    <a:lumOff val="50000"/>
                  </a:prstClr>
                </a:solidFill>
              </a:rPr>
              <a:t>Субъективная </a:t>
            </a:r>
            <a:r>
              <a:rPr lang="ru-RU" sz="3600" dirty="0">
                <a:solidFill>
                  <a:prstClr val="black">
                    <a:lumMod val="50000"/>
                    <a:lumOff val="50000"/>
                  </a:prstClr>
                </a:solidFill>
              </a:rPr>
              <a:t>сторона:</a:t>
            </a:r>
          </a:p>
          <a:p>
            <a:pPr marL="0" lvl="0" indent="0">
              <a:buNone/>
            </a:pPr>
            <a:r>
              <a:rPr lang="ru-RU" u="sng" dirty="0"/>
              <a:t>Умысел </a:t>
            </a:r>
          </a:p>
          <a:p>
            <a:pPr marL="0" lvl="0" indent="0">
              <a:buNone/>
            </a:pPr>
            <a:r>
              <a:rPr lang="ru-RU" dirty="0" err="1" smtClean="0"/>
              <a:t>Причинитель</a:t>
            </a:r>
            <a:r>
              <a:rPr lang="ru-RU" dirty="0" smtClean="0"/>
              <a:t> осознавал </a:t>
            </a:r>
            <a:r>
              <a:rPr lang="ru-RU" dirty="0"/>
              <a:t>возможность наступления вредных последствий и желал их или сознательно допускал. </a:t>
            </a:r>
          </a:p>
          <a:p>
            <a:pPr marL="0" lvl="0" indent="0">
              <a:buNone/>
            </a:pPr>
            <a:r>
              <a:rPr lang="ru-RU" i="1" dirty="0"/>
              <a:t>Примеры</a:t>
            </a:r>
            <a:r>
              <a:rPr lang="ru-RU" dirty="0"/>
              <a:t>:</a:t>
            </a:r>
          </a:p>
          <a:p>
            <a:pPr lvl="0">
              <a:buFont typeface="Courier New" pitchFamily="49" charset="0"/>
              <a:buChar char="o"/>
            </a:pPr>
            <a:r>
              <a:rPr lang="ru-RU" dirty="0"/>
              <a:t>Человек, стреляя в цель, осознает, что пуля может промахнуться и попасть в другого человека. </a:t>
            </a:r>
            <a:endParaRPr lang="ru-RU" dirty="0" smtClean="0"/>
          </a:p>
          <a:p>
            <a:pPr lvl="0">
              <a:buFont typeface="Courier New" pitchFamily="49" charset="0"/>
              <a:buChar char="o"/>
            </a:pPr>
            <a:r>
              <a:rPr lang="ru-RU" dirty="0" smtClean="0"/>
              <a:t>Человек</a:t>
            </a:r>
            <a:r>
              <a:rPr lang="ru-RU" dirty="0"/>
              <a:t>, умышленно поджигая чужое имущество, осознает, что это приведет к его уничтожению</a:t>
            </a:r>
            <a:r>
              <a:rPr lang="ru-RU" dirty="0" smtClean="0"/>
              <a:t>.</a:t>
            </a:r>
          </a:p>
          <a:p>
            <a:pPr lvl="0">
              <a:buFont typeface="Courier New" pitchFamily="49" charset="0"/>
              <a:buChar char="o"/>
            </a:pPr>
            <a:endParaRPr lang="ru-RU" dirty="0"/>
          </a:p>
          <a:p>
            <a:pPr marL="0" lvl="0" indent="0">
              <a:buNone/>
            </a:pPr>
            <a:r>
              <a:rPr lang="ru-RU" u="sng" dirty="0"/>
              <a:t>Неосторожность</a:t>
            </a:r>
          </a:p>
          <a:p>
            <a:pPr marL="0" lvl="0" indent="0">
              <a:buNone/>
            </a:pPr>
            <a:r>
              <a:rPr lang="ru-RU" dirty="0" err="1"/>
              <a:t>Причинитель</a:t>
            </a:r>
            <a:r>
              <a:rPr lang="ru-RU" dirty="0"/>
              <a:t> </a:t>
            </a:r>
            <a:r>
              <a:rPr lang="ru-RU" dirty="0" smtClean="0"/>
              <a:t>не </a:t>
            </a:r>
            <a:r>
              <a:rPr lang="ru-RU" dirty="0"/>
              <a:t>предвидел возможность наступления вредных последствий, хотя должен был и мог их предвидеть (неосторожность по легкомыслию), либо предвидел возможность наступления вредных последствий, но легкомысленно рассчитывал на их предотвращение (неосторожность по небрежности</a:t>
            </a:r>
            <a:r>
              <a:rPr lang="ru-RU" dirty="0" smtClean="0"/>
              <a:t>).</a:t>
            </a:r>
          </a:p>
          <a:p>
            <a:pPr marL="0" lvl="0" indent="0">
              <a:buNone/>
            </a:pPr>
            <a:r>
              <a:rPr lang="ru-RU" i="1" dirty="0" smtClean="0"/>
              <a:t>Примеры</a:t>
            </a:r>
            <a:r>
              <a:rPr lang="ru-RU" dirty="0"/>
              <a:t>:</a:t>
            </a:r>
          </a:p>
          <a:p>
            <a:pPr lvl="0">
              <a:buFont typeface="Courier New" pitchFamily="49" charset="0"/>
              <a:buChar char="o"/>
            </a:pPr>
            <a:r>
              <a:rPr lang="ru-RU" dirty="0"/>
              <a:t>Водитель, не соблюдая скоростной режим, не предвидел, что может не успеть затормозить перед пешеходом, и сбил его (неосторожность по легкомыслию). </a:t>
            </a:r>
            <a:endParaRPr lang="ru-RU" dirty="0" smtClean="0"/>
          </a:p>
          <a:p>
            <a:pPr lvl="0">
              <a:buFont typeface="Courier New" pitchFamily="49" charset="0"/>
              <a:buChar char="o"/>
            </a:pPr>
            <a:r>
              <a:rPr lang="ru-RU" dirty="0" smtClean="0"/>
              <a:t>Строитель</a:t>
            </a:r>
            <a:r>
              <a:rPr lang="ru-RU" dirty="0"/>
              <a:t>, не проверив прочность стропил, не предвидел, что они могут рухнуть и причинить вред рабочим (неосторожность по небрежности).</a:t>
            </a:r>
          </a:p>
        </p:txBody>
      </p:sp>
    </p:spTree>
    <p:extLst>
      <p:ext uri="{BB962C8B-B14F-4D97-AF65-F5344CB8AC3E}">
        <p14:creationId xmlns:p14="http://schemas.microsoft.com/office/powerpoint/2010/main" val="3540038907"/>
      </p:ext>
    </p:extLst>
  </p:cSld>
  <p:clrMapOvr>
    <a:masterClrMapping/>
  </p:clrMapOvr>
</p:sld>
</file>

<file path=ppt/slides/slide4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64.  Обязательства вследствие причинения вреда</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ДТП с участием пешехода </a:t>
            </a:r>
          </a:p>
          <a:p>
            <a:pPr marL="0" indent="0">
              <a:buNone/>
            </a:pPr>
            <a:r>
              <a:rPr lang="ru-RU" u="sng" dirty="0"/>
              <a:t>Суть спора: </a:t>
            </a:r>
          </a:p>
          <a:p>
            <a:pPr marL="0" indent="0">
              <a:buNone/>
            </a:pPr>
            <a:r>
              <a:rPr lang="ru-RU" dirty="0"/>
              <a:t>Водитель "В", нарушая правила дорожного движения, сбил пешехода "А" на пешеходном переходе. Пешеход получил травмы и потребовал возмещения ущерба</a:t>
            </a:r>
            <a:r>
              <a:rPr lang="ru-RU" dirty="0" smtClean="0"/>
              <a:t>.</a:t>
            </a:r>
            <a:r>
              <a:rPr lang="ru-RU" dirty="0"/>
              <a:t/>
            </a:r>
            <a:br>
              <a:rPr lang="ru-RU" dirty="0"/>
            </a:br>
            <a:r>
              <a:rPr lang="ru-RU" dirty="0"/>
              <a:t> </a:t>
            </a:r>
            <a:r>
              <a:rPr lang="ru-RU" u="sng" dirty="0"/>
              <a:t>Судебные решения:</a:t>
            </a:r>
          </a:p>
          <a:p>
            <a:pPr marL="0" indent="0">
              <a:buNone/>
            </a:pPr>
            <a:r>
              <a:rPr lang="ru-RU" dirty="0"/>
              <a:t>Суд признал водителя "В" виновным в ДТП, установив, что он действовал с неосторожностью по легкомыслию. Водитель "В" был обязан возместить "А" расходы на лечение, утраченный заработок и компенсировать моральный ущерб</a:t>
            </a:r>
            <a:r>
              <a:rPr lang="ru-RU" dirty="0" smtClean="0"/>
              <a:t>.</a:t>
            </a:r>
          </a:p>
          <a:p>
            <a:pPr marL="0" indent="0">
              <a:buNone/>
            </a:pPr>
            <a:endParaRPr lang="ru-RU" u="sng" dirty="0"/>
          </a:p>
          <a:p>
            <a:pPr marL="0" indent="0">
              <a:buNone/>
            </a:pPr>
            <a:endParaRPr lang="ru-RU" u="sng" dirty="0"/>
          </a:p>
          <a:p>
            <a:pPr algn="r"/>
            <a:r>
              <a:rPr lang="ru-RU" dirty="0"/>
              <a:t>Ненадлежащее оказание медицинских услуг</a:t>
            </a:r>
          </a:p>
          <a:p>
            <a:pPr marL="0" indent="0" algn="r">
              <a:buNone/>
            </a:pPr>
            <a:r>
              <a:rPr lang="ru-RU" u="sng" dirty="0"/>
              <a:t>Суть спора: </a:t>
            </a:r>
            <a:endParaRPr lang="ru-RU" dirty="0"/>
          </a:p>
          <a:p>
            <a:pPr marL="0" indent="0" algn="r">
              <a:buNone/>
            </a:pPr>
            <a:r>
              <a:rPr lang="ru-RU" dirty="0"/>
              <a:t>Пациент "С" обратился в клинику "D" для проведения операции. В результате некачественной операции "С" получил осложнения, потребовал компенсации за лечение и утраченный заработок.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признал медицинскую клинику "D" виновной в причинении вреда "С", установив, что врачи допустили неосторожность по небрежности. Клиника "D" была обязана возместить "С" расходы на лечение, утраченный заработок и компенсировать моральный ущерб.</a:t>
            </a:r>
          </a:p>
        </p:txBody>
      </p:sp>
    </p:spTree>
    <p:extLst>
      <p:ext uri="{BB962C8B-B14F-4D97-AF65-F5344CB8AC3E}">
        <p14:creationId xmlns:p14="http://schemas.microsoft.com/office/powerpoint/2010/main" val="3290051398"/>
      </p:ext>
    </p:extLst>
  </p:cSld>
  <p:clrMapOvr>
    <a:masterClrMapping/>
  </p:clrMapOvr>
</p:sld>
</file>

<file path=ppt/slides/slide4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64.  Обязательства вследствие причинения вреда</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40000" lnSpcReduction="20000"/>
          </a:bodyPr>
          <a:lstStyle/>
          <a:p>
            <a:pPr marL="0" indent="0">
              <a:buNone/>
            </a:pPr>
            <a:r>
              <a:rPr lang="ru-RU" sz="2900" b="1" dirty="0"/>
              <a:t>ГК РФ Статья 1074. Ответственность за вред, причиненный несовершеннолетними в возрасте от четырнадцати до восемнадцати лет</a:t>
            </a:r>
          </a:p>
          <a:p>
            <a:r>
              <a:rPr lang="ru-RU" sz="3000" dirty="0"/>
              <a:t>Объект: Сфера </a:t>
            </a:r>
            <a:r>
              <a:rPr lang="ru-RU" sz="3000" dirty="0" smtClean="0"/>
              <a:t>Ответственности </a:t>
            </a:r>
            <a:r>
              <a:rPr lang="ru-RU" sz="3000" dirty="0"/>
              <a:t>за вред, причиненный несовершеннолетними в возрасте от четырнадцати до восемнадцати лет</a:t>
            </a:r>
          </a:p>
          <a:p>
            <a:r>
              <a:rPr lang="ru-RU" sz="3000" dirty="0" smtClean="0"/>
              <a:t>Объективная </a:t>
            </a:r>
            <a:r>
              <a:rPr lang="ru-RU" sz="3000" dirty="0"/>
              <a:t>сторона: </a:t>
            </a:r>
          </a:p>
          <a:p>
            <a:pPr marL="0" indent="0">
              <a:buNone/>
            </a:pPr>
            <a:r>
              <a:rPr lang="ru-RU" sz="3000" dirty="0"/>
              <a:t>Несовершеннолетние в возрасте от четырнадцати до восемнадцати лет самостоятельно несут ответственность за причиненный вред на общих основаниях.</a:t>
            </a:r>
          </a:p>
          <a:p>
            <a:pPr marL="0" indent="0">
              <a:buNone/>
            </a:pPr>
            <a:r>
              <a:rPr lang="ru-RU" sz="3000" dirty="0" smtClean="0"/>
              <a:t>В </a:t>
            </a:r>
            <a:r>
              <a:rPr lang="ru-RU" sz="3000" dirty="0"/>
              <a:t>случае, когда у несовершеннолетнего в возрасте от четырнадцати до восемнадцати лет нет доходов или иного имущества, достаточных для возмещения вреда, вред должен быть возмещен полностью или в недостающей части его родителями (усыновителями) или попечителем, если они не докажут, что вред возник не по </a:t>
            </a:r>
            <a:r>
              <a:rPr lang="ru-RU" sz="3000" dirty="0" smtClean="0"/>
              <a:t>их вине.</a:t>
            </a:r>
          </a:p>
          <a:p>
            <a:pPr marL="0" indent="0">
              <a:buNone/>
            </a:pPr>
            <a:r>
              <a:rPr lang="ru-RU" sz="3000" dirty="0"/>
              <a:t>Обязанность родителей (усыновителей), попечителя и соответствующей организации по возмещению вреда, причиненного несовершеннолетним в возрасте от четырнадцати до восемнадцати лет, прекращается по достижении причинившим вред совершеннолетия либо в случаях, когда у него до достижения совершеннолетия появились доходы или иное имущество, достаточные для возмещения вреда, либо когда он до достижения совершеннолетия приобрел дееспособность.</a:t>
            </a:r>
          </a:p>
          <a:p>
            <a:r>
              <a:rPr lang="ru-RU" sz="3000" dirty="0"/>
              <a:t>Субъект: </a:t>
            </a:r>
          </a:p>
          <a:p>
            <a:pPr lvl="0">
              <a:buFont typeface="Courier New" pitchFamily="49" charset="0"/>
              <a:buChar char="o"/>
            </a:pPr>
            <a:r>
              <a:rPr lang="ru-RU" sz="3000" dirty="0"/>
              <a:t>Несовершеннолетний: Лицо в возрасте от 14 до 18 лет, причинившее вред. </a:t>
            </a:r>
            <a:endParaRPr lang="ru-RU" sz="3000" dirty="0" smtClean="0"/>
          </a:p>
          <a:p>
            <a:pPr lvl="0">
              <a:buFont typeface="Courier New" pitchFamily="49" charset="0"/>
              <a:buChar char="o"/>
            </a:pPr>
            <a:r>
              <a:rPr lang="ru-RU" sz="3000" dirty="0" smtClean="0"/>
              <a:t>Родители </a:t>
            </a:r>
            <a:r>
              <a:rPr lang="ru-RU" sz="3000" dirty="0"/>
              <a:t>(усыновители), опекуны или попечители: Лица, несущие ответственность за несовершеннолетнего, в зависимости от законодательства. </a:t>
            </a:r>
            <a:endParaRPr lang="ru-RU" sz="3000" dirty="0" smtClean="0"/>
          </a:p>
          <a:p>
            <a:pPr lvl="0">
              <a:buFont typeface="Courier New" pitchFamily="49" charset="0"/>
              <a:buChar char="o"/>
            </a:pPr>
            <a:r>
              <a:rPr lang="ru-RU" sz="3000" dirty="0" smtClean="0"/>
              <a:t>Потерпевший</a:t>
            </a:r>
            <a:r>
              <a:rPr lang="ru-RU" sz="3000" dirty="0"/>
              <a:t>: Лицо, которому причинен вред.</a:t>
            </a:r>
          </a:p>
          <a:p>
            <a:r>
              <a:rPr lang="ru-RU" sz="3000" dirty="0"/>
              <a:t>Субъективная сторона:</a:t>
            </a:r>
          </a:p>
          <a:p>
            <a:pPr marL="0" indent="0">
              <a:buNone/>
            </a:pPr>
            <a:r>
              <a:rPr lang="ru-RU" sz="3000" u="sng" dirty="0"/>
              <a:t>Умысел</a:t>
            </a:r>
          </a:p>
          <a:p>
            <a:pPr marL="0" lvl="0" indent="0">
              <a:buNone/>
            </a:pPr>
            <a:r>
              <a:rPr lang="ru-RU" sz="3000" dirty="0"/>
              <a:t>Несовершеннолетний осознавал возможность наступления вредных последствий и желал их или сознательно допускал</a:t>
            </a:r>
            <a:r>
              <a:rPr lang="ru-RU" sz="3000" dirty="0" smtClean="0"/>
              <a:t>.</a:t>
            </a:r>
          </a:p>
          <a:p>
            <a:pPr marL="0" lvl="0" indent="0">
              <a:buNone/>
            </a:pPr>
            <a:r>
              <a:rPr lang="ru-RU" sz="3000" i="1" dirty="0" smtClean="0"/>
              <a:t>Пример:</a:t>
            </a:r>
          </a:p>
          <a:p>
            <a:pPr marL="0" lvl="0" indent="0">
              <a:buNone/>
            </a:pPr>
            <a:r>
              <a:rPr lang="ru-RU" sz="3000" dirty="0"/>
              <a:t>16-летний подросток, умышленно сломав чужое имущество, несёт полную ответственность за причиненный вред.</a:t>
            </a:r>
          </a:p>
          <a:p>
            <a:pPr marL="0" lvl="0" indent="0">
              <a:buNone/>
            </a:pPr>
            <a:r>
              <a:rPr lang="ru-RU" sz="2800" u="sng" dirty="0" smtClean="0"/>
              <a:t>Неосторожность</a:t>
            </a:r>
            <a:endParaRPr lang="ru-RU" sz="2800" u="sng" dirty="0"/>
          </a:p>
          <a:p>
            <a:pPr marL="0" lvl="0" indent="0">
              <a:buNone/>
            </a:pPr>
            <a:r>
              <a:rPr lang="ru-RU" sz="2800" dirty="0"/>
              <a:t>Несовершеннолетний не предвидел возможность наступления вредных последствий, хотя должен был и мог их предвидеть (неосторожность по легкомыслию), либо предвидел возможность наступления вредных последствий, но легкомысленно рассчитывал на их предотвращение (неосторожность по небрежности</a:t>
            </a:r>
            <a:r>
              <a:rPr lang="ru-RU" sz="2800" dirty="0" smtClean="0"/>
              <a:t>).</a:t>
            </a:r>
          </a:p>
          <a:p>
            <a:pPr marL="0" indent="0">
              <a:buNone/>
            </a:pPr>
            <a:r>
              <a:rPr lang="ru-RU" sz="2800" i="1" dirty="0" smtClean="0"/>
              <a:t>Пример</a:t>
            </a:r>
            <a:r>
              <a:rPr lang="ru-RU" sz="2800" i="1" dirty="0"/>
              <a:t>:</a:t>
            </a:r>
          </a:p>
          <a:p>
            <a:pPr marL="0" lvl="0" indent="0">
              <a:buNone/>
            </a:pPr>
            <a:r>
              <a:rPr lang="ru-RU" sz="2800" dirty="0"/>
              <a:t>15-летний подросток, неаккуратно играя в футбол, разбил окно в соседском доме. Его родители будут нести ответственность за причиненный вред, если не смогут доказать, что они не могли предотвратить это.</a:t>
            </a:r>
          </a:p>
          <a:p>
            <a:pPr lvl="0"/>
            <a:r>
              <a:rPr lang="ru-RU" sz="2800" dirty="0"/>
              <a:t>Предмет</a:t>
            </a:r>
            <a:r>
              <a:rPr lang="ru-RU" sz="2800" dirty="0" smtClean="0"/>
              <a:t>: </a:t>
            </a:r>
            <a:r>
              <a:rPr lang="ru-RU" sz="2800" dirty="0"/>
              <a:t>денежные средства, имущество </a:t>
            </a:r>
          </a:p>
          <a:p>
            <a:endParaRPr lang="ru-RU" dirty="0"/>
          </a:p>
        </p:txBody>
      </p:sp>
    </p:spTree>
    <p:extLst>
      <p:ext uri="{BB962C8B-B14F-4D97-AF65-F5344CB8AC3E}">
        <p14:creationId xmlns:p14="http://schemas.microsoft.com/office/powerpoint/2010/main" val="3823173213"/>
      </p:ext>
    </p:extLst>
  </p:cSld>
  <p:clrMapOvr>
    <a:masterClrMapping/>
  </p:clrMapOvr>
</p:sld>
</file>

<file path=ppt/slides/slide4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64.  Обязательства вследствие причинения вреда</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70000" lnSpcReduction="20000"/>
          </a:bodyPr>
          <a:lstStyle/>
          <a:p>
            <a:pPr marL="0" indent="0">
              <a:buNone/>
            </a:pPr>
            <a:r>
              <a:rPr lang="ru-RU" b="1" dirty="0"/>
              <a:t>ГК РФ Статья 1074. Ответственность за вред, причиненный несовершеннолетними в возрасте от четырнадцати до восемнадцати </a:t>
            </a:r>
            <a:r>
              <a:rPr lang="ru-RU" b="1" dirty="0" smtClean="0"/>
              <a:t>лет</a:t>
            </a:r>
          </a:p>
          <a:p>
            <a:pPr marL="0" indent="0">
              <a:buNone/>
            </a:pPr>
            <a:endParaRPr lang="ru-RU" b="1" dirty="0" smtClean="0"/>
          </a:p>
          <a:p>
            <a:r>
              <a:rPr lang="ru-RU" dirty="0"/>
              <a:t>Лица в возрасте от четырнадцати до восемнадцати лет обладают неполной дееспособностью. Они вправе не только самостоятельно совершать сделки, но и обязаны нести ответственность за свои деяния. В этой связи возмещение вреда возлагается непосредственно на </a:t>
            </a:r>
            <a:r>
              <a:rPr lang="ru-RU" dirty="0" err="1"/>
              <a:t>причинителя</a:t>
            </a:r>
            <a:r>
              <a:rPr lang="ru-RU" dirty="0"/>
              <a:t> вреда. Ответственность законных представителей носит субсидиарный (дополнительный) характер и может быть реализована:</a:t>
            </a:r>
          </a:p>
          <a:p>
            <a:r>
              <a:rPr lang="ru-RU" dirty="0"/>
              <a:t>- при отсутствии у несовершеннолетнего доходов;</a:t>
            </a:r>
          </a:p>
          <a:p>
            <a:r>
              <a:rPr lang="ru-RU" dirty="0"/>
              <a:t>- при отсутствии имущества у несовершеннолетнего лица, за счет которого может быть возмещен вред.</a:t>
            </a:r>
          </a:p>
          <a:p>
            <a:r>
              <a:rPr lang="ru-RU" dirty="0"/>
              <a:t>Указанное требование в полной мере подлежит применению в отношении государственных органов и организаций, осуществляющих надзор за несовершеннолетними лицами.</a:t>
            </a:r>
          </a:p>
          <a:p>
            <a:r>
              <a:rPr lang="ru-RU" dirty="0"/>
              <a:t>Основанием освобождения законного представителя от обязанности возместить вред является:</a:t>
            </a:r>
          </a:p>
          <a:p>
            <a:pPr marL="0" indent="0">
              <a:buNone/>
            </a:pPr>
            <a:r>
              <a:rPr lang="ru-RU" dirty="0"/>
              <a:t>- отсутствие его вины - независимо от возраста </a:t>
            </a:r>
            <a:r>
              <a:rPr lang="ru-RU" dirty="0" err="1"/>
              <a:t>причинителя</a:t>
            </a:r>
            <a:r>
              <a:rPr lang="ru-RU" dirty="0"/>
              <a:t> вреда;</a:t>
            </a:r>
          </a:p>
          <a:p>
            <a:pPr marL="0" indent="0">
              <a:buNone/>
            </a:pPr>
            <a:r>
              <a:rPr lang="ru-RU" dirty="0"/>
              <a:t>- достижение </a:t>
            </a:r>
            <a:r>
              <a:rPr lang="ru-RU" dirty="0" err="1"/>
              <a:t>причинителем</a:t>
            </a:r>
            <a:r>
              <a:rPr lang="ru-RU" dirty="0"/>
              <a:t> вреда совершеннолетия;</a:t>
            </a:r>
          </a:p>
          <a:p>
            <a:pPr marL="0" indent="0">
              <a:buNone/>
            </a:pPr>
            <a:r>
              <a:rPr lang="ru-RU" dirty="0"/>
              <a:t>- наличие у ставшего полностью дееспособным </a:t>
            </a:r>
            <a:r>
              <a:rPr lang="ru-RU" dirty="0" err="1"/>
              <a:t>причинителя</a:t>
            </a:r>
            <a:r>
              <a:rPr lang="ru-RU" dirty="0"/>
              <a:t> вреда доходов и имущества, достаточных для возмещения причиненного вреда.</a:t>
            </a:r>
          </a:p>
          <a:p>
            <a:endParaRPr lang="ru-RU" dirty="0"/>
          </a:p>
        </p:txBody>
      </p:sp>
    </p:spTree>
    <p:extLst>
      <p:ext uri="{BB962C8B-B14F-4D97-AF65-F5344CB8AC3E}">
        <p14:creationId xmlns:p14="http://schemas.microsoft.com/office/powerpoint/2010/main" val="4189777761"/>
      </p:ext>
    </p:extLst>
  </p:cSld>
  <p:clrMapOvr>
    <a:masterClrMapping/>
  </p:clrMapOvr>
</p:sld>
</file>

<file path=ppt/slides/slide4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64.  Обязательства вследствие причинения вреда</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1074</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"Владелец магазина "А" против "16-летнего подростка "</a:t>
            </a:r>
            <a:r>
              <a:rPr lang="ru-RU" dirty="0" smtClean="0"/>
              <a:t>В«</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Подросток "В" умышленно разбил витрину магазина "А". Владелец магазина потребовал возмещения ущерба</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подростка "В" виновным в причинении вреда и обязал его возместить ущерб, так как он действовал умышленно. Суд отметил, что подросток "В" был в состоянии осознавать последствия своих действий и отвечать за них</a:t>
            </a:r>
            <a:r>
              <a:rPr lang="ru-RU" dirty="0" smtClean="0"/>
              <a:t>.</a:t>
            </a: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"Потерпевший "Е" против "17-летнего подростка "F" и его </a:t>
            </a:r>
            <a:r>
              <a:rPr lang="ru-RU" dirty="0" smtClean="0"/>
              <a:t>родителей«</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17-летний подросток "F" управлял автомобилем без водительских прав и нарушил правила дорожного движения, в результате чего произошло ДТП, причинившее вред потерпевшему "Е". "Е" потребовал возмещения ущерба от "F" и его родителей</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подростка "F" виновным в причинении вреда, так как он действовал с грубым нарушением правил дорожного движения. Суд также признал родителей "F" ответственными, так как они не обеспечили надлежащий контроль над поведением своего ребенка, в том числе не препятствовали ему в управлении автомобилем без прав.</a:t>
            </a:r>
          </a:p>
        </p:txBody>
      </p:sp>
    </p:spTree>
    <p:extLst>
      <p:ext uri="{BB962C8B-B14F-4D97-AF65-F5344CB8AC3E}">
        <p14:creationId xmlns:p14="http://schemas.microsoft.com/office/powerpoint/2010/main" val="10930665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r>
              <a:rPr lang="ru-RU" sz="4000" dirty="0">
                <a:solidFill>
                  <a:srgbClr val="323232"/>
                </a:solidFill>
                <a:effectLst>
                  <a:outerShdw blurRad="38100" dist="38100" dir="2700000" algn="tl">
                    <a:srgbClr val="000000">
                      <a:alpha val="43137"/>
                    </a:srgbClr>
                  </a:outerShdw>
                </a:effectLst>
              </a:rPr>
              <a:t>7. Ценные бумаги</a:t>
            </a: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lvl="0" indent="0">
              <a:buNone/>
            </a:pPr>
            <a:r>
              <a:rPr lang="ru-RU" sz="2200" b="1" dirty="0">
                <a:solidFill>
                  <a:prstClr val="black">
                    <a:lumMod val="50000"/>
                    <a:lumOff val="50000"/>
                  </a:prstClr>
                </a:solidFill>
              </a:rPr>
              <a:t>ГК РФ Статья 147. Ответственность за действительность прав, удостоверенных документарной ценной бумагой</a:t>
            </a:r>
          </a:p>
          <a:p>
            <a:r>
              <a:rPr lang="ru-RU" dirty="0"/>
              <a:t>В комментируемой статье установлено общее правило об ответственности кредитора, уступившего требование, вытекающее из ценной бумаги: лицо, передавшее права из ценной бумаги, отвечает перед лицом, которому переданы эти права, за недействительность переданного ему требования, но не отвечает за неисполнение этого требования лицом, обязанным по ценной бумаге.</a:t>
            </a:r>
          </a:p>
          <a:p>
            <a:r>
              <a:rPr lang="ru-RU" dirty="0"/>
              <a:t>При этом лицо, передавшее документарную ценную бумагу, несет ответственность за исполнение обязательства по ней только при наличии соответствующей оговорки, а также в иных случаях, установленных законом.</a:t>
            </a:r>
          </a:p>
          <a:p>
            <a:r>
              <a:rPr lang="ru-RU" dirty="0"/>
              <a:t>Оговорка о том, что иное может быть установлено законом, отсылает к следующему абзацу п. 1 комментируемой статьи: лицо, передавшее ценную бумагу, может отвечать не только за недействительность удостоверенных прав, но и за исполнение по ценной бумаге. Случаев, когда бы лицо, передающее ценную бумагу, освобождалось от ответственности за недействительность удостоверенных бумагой прав, законодательством на сегодняшний день не установлено.</a:t>
            </a:r>
          </a:p>
          <a:p>
            <a:r>
              <a:rPr lang="ru-RU" dirty="0"/>
              <a:t>Возможны ситуации, когда новый владелец ценной бумаги, которую ему передали, обнаружил ее подлог или подделку. В таких случаях он вправе потребовать от лица, передавшего ему ценную бумагу, исполнения обязательств по такой ценной бумаге и возмещения убытков.</a:t>
            </a:r>
          </a:p>
          <a:p>
            <a:r>
              <a:rPr lang="ru-RU" dirty="0"/>
              <a:t>Под подлогом понимается как изготовление полностью фальшивого документа, так и внесение в него недостоверных сведений.</a:t>
            </a:r>
          </a:p>
          <a:p>
            <a:r>
              <a:rPr lang="ru-RU" dirty="0"/>
              <a:t>Под подделкой документа понимается изготовление фиктивного документа, обычно имеющего все формальные признаки, но удостоверяющего отсутствующие факты и состояния, либо незаконного изменения подлинного документа.</a:t>
            </a:r>
          </a:p>
          <a:p>
            <a:endParaRPr lang="ru-RU" dirty="0"/>
          </a:p>
        </p:txBody>
      </p:sp>
    </p:spTree>
    <p:extLst>
      <p:ext uri="{BB962C8B-B14F-4D97-AF65-F5344CB8AC3E}">
        <p14:creationId xmlns:p14="http://schemas.microsoft.com/office/powerpoint/2010/main" val="1337663150"/>
      </p:ext>
    </p:extLst>
  </p:cSld>
  <p:clrMapOvr>
    <a:masterClrMapping/>
  </p:clrMapOvr>
</p:sld>
</file>

<file path=ppt/slides/slide4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0568" y="0"/>
            <a:ext cx="10297144" cy="1600200"/>
          </a:xfrm>
        </p:spPr>
        <p:txBody>
          <a:bodyPr/>
          <a:lstStyle/>
          <a:p>
            <a:pPr indent="450215">
              <a:spcAft>
                <a:spcPts val="0"/>
              </a:spcAft>
            </a:pPr>
            <a:r>
              <a:rPr lang="ru-RU" sz="2400" dirty="0">
                <a:effectLst>
                  <a:outerShdw blurRad="38100" dist="38100" dir="2700000" algn="tl">
                    <a:srgbClr val="000000">
                      <a:alpha val="43137"/>
                    </a:srgbClr>
                  </a:outerShdw>
                </a:effectLst>
                <a:latin typeface="Times New Roman"/>
                <a:ea typeface="Times New Roman"/>
              </a:rPr>
              <a:t>65.  Обязательства вследствие неосновательного обогащения</a:t>
            </a:r>
            <a:br>
              <a:rPr lang="ru-RU" sz="2400" dirty="0">
                <a:effectLst>
                  <a:outerShdw blurRad="38100" dist="38100" dir="2700000" algn="tl">
                    <a:srgbClr val="000000">
                      <a:alpha val="43137"/>
                    </a:srgbClr>
                  </a:outerShdw>
                </a:effectLst>
                <a:latin typeface="Times New Roman"/>
                <a:ea typeface="Times New Roman"/>
              </a:rPr>
            </a:br>
            <a:endParaRPr lang="ru-RU" sz="24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dirty="0">
                <a:solidFill>
                  <a:prstClr val="black">
                    <a:lumMod val="50000"/>
                    <a:lumOff val="50000"/>
                  </a:prstClr>
                </a:solidFill>
              </a:rPr>
              <a:t>Объект: сфера обязательства вследствие неосновательного обогащения</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Лицо, которое без установленных законом, иными правовыми актами или сделкой оснований приобрело или сберегло имущество (приобретатель) за счет другого лица (потерпевшего), обязано возвратить последнему неосновательно приобретенное или сбереженное имущество (неосновательное обогащение), </a:t>
            </a:r>
            <a:r>
              <a:rPr lang="ru-RU" dirty="0" smtClean="0"/>
              <a:t>за исключением</a:t>
            </a:r>
            <a:r>
              <a:rPr lang="ru-RU" dirty="0"/>
              <a:t> случаев, предусмотренных </a:t>
            </a:r>
            <a:r>
              <a:rPr lang="ru-RU" dirty="0" smtClean="0"/>
              <a:t>ст. 1109</a:t>
            </a:r>
            <a:r>
              <a:rPr lang="ru-RU" dirty="0"/>
              <a:t> настоящего Кодекса</a:t>
            </a:r>
            <a:r>
              <a:rPr lang="ru-RU" dirty="0" smtClean="0"/>
              <a:t>.</a:t>
            </a:r>
          </a:p>
          <a:p>
            <a:pPr marL="0" indent="0">
              <a:buNone/>
            </a:pPr>
            <a:r>
              <a:rPr lang="ru-RU" dirty="0" smtClean="0"/>
              <a:t>Поскольку</a:t>
            </a:r>
            <a:r>
              <a:rPr lang="ru-RU" dirty="0"/>
              <a:t> </a:t>
            </a:r>
            <a:r>
              <a:rPr lang="ru-RU" dirty="0" smtClean="0"/>
              <a:t>иное</a:t>
            </a:r>
            <a:r>
              <a:rPr lang="ru-RU" dirty="0"/>
              <a:t> не установлено настоящим Кодексом, другими законами или иными правовыми актами и не вытекает из существа соответствующих отношений, правила, предусмотренные настоящей </a:t>
            </a:r>
            <a:r>
              <a:rPr lang="ru-RU" dirty="0" smtClean="0"/>
              <a:t>главой, </a:t>
            </a:r>
            <a:r>
              <a:rPr lang="ru-RU" dirty="0"/>
              <a:t>подлежат применению также к требованиям:</a:t>
            </a:r>
          </a:p>
          <a:p>
            <a:pPr marL="0" indent="0">
              <a:buNone/>
            </a:pPr>
            <a:r>
              <a:rPr lang="ru-RU" dirty="0" smtClean="0"/>
              <a:t>1</a:t>
            </a:r>
            <a:r>
              <a:rPr lang="ru-RU" dirty="0"/>
              <a:t>) о возврате исполненного по недействительной сделке;</a:t>
            </a:r>
          </a:p>
          <a:p>
            <a:pPr marL="0" indent="0">
              <a:buNone/>
            </a:pPr>
            <a:r>
              <a:rPr lang="ru-RU" dirty="0"/>
              <a:t>2) об истребовании имущества собственником из чужого незаконного владения;</a:t>
            </a:r>
          </a:p>
          <a:p>
            <a:pPr marL="0" indent="0">
              <a:buNone/>
            </a:pPr>
            <a:r>
              <a:rPr lang="ru-RU" dirty="0"/>
              <a:t>3) одной стороны в обязательстве к другой о возврате </a:t>
            </a:r>
            <a:r>
              <a:rPr lang="ru-RU" dirty="0" smtClean="0"/>
              <a:t>исполненного</a:t>
            </a:r>
            <a:r>
              <a:rPr lang="ru-RU" dirty="0"/>
              <a:t> в связи с этим обязательством;</a:t>
            </a:r>
          </a:p>
          <a:p>
            <a:pPr marL="0" indent="0">
              <a:buNone/>
            </a:pPr>
            <a:r>
              <a:rPr lang="ru-RU" dirty="0"/>
              <a:t>4) о возмещении вреда, в том числе причиненного недобросовестным поведением обогатившегося </a:t>
            </a:r>
            <a:r>
              <a:rPr lang="ru-RU" dirty="0" smtClean="0"/>
              <a:t>лица.</a:t>
            </a: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smtClean="0"/>
              <a:t>имущество</a:t>
            </a:r>
            <a:endParaRPr lang="ru-RU" dirty="0"/>
          </a:p>
        </p:txBody>
      </p:sp>
    </p:spTree>
    <p:extLst>
      <p:ext uri="{BB962C8B-B14F-4D97-AF65-F5344CB8AC3E}">
        <p14:creationId xmlns:p14="http://schemas.microsoft.com/office/powerpoint/2010/main" val="98292860"/>
      </p:ext>
    </p:extLst>
  </p:cSld>
  <p:clrMapOvr>
    <a:masterClrMapping/>
  </p:clrMapOvr>
</p:sld>
</file>

<file path=ppt/slides/slide4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323232"/>
                </a:solidFill>
                <a:effectLst>
                  <a:outerShdw blurRad="38100" dist="38100" dir="2700000" algn="tl">
                    <a:srgbClr val="000000">
                      <a:alpha val="43137"/>
                    </a:srgbClr>
                  </a:outerShdw>
                </a:effectLst>
                <a:latin typeface="Times New Roman"/>
                <a:ea typeface="Times New Roman"/>
              </a:rPr>
              <a:t>65.  Обязательства вследствие неосновательного обогащения</a:t>
            </a:r>
            <a:br>
              <a:rPr lang="ru-RU" sz="24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lvl="0"/>
            <a:r>
              <a:rPr lang="ru-RU" sz="2800" dirty="0">
                <a:solidFill>
                  <a:prstClr val="black">
                    <a:lumMod val="50000"/>
                    <a:lumOff val="50000"/>
                  </a:prstClr>
                </a:solidFill>
              </a:rPr>
              <a:t>Объект</a:t>
            </a:r>
            <a:r>
              <a:rPr lang="ru-RU" dirty="0">
                <a:solidFill>
                  <a:prstClr val="black">
                    <a:lumMod val="50000"/>
                    <a:lumOff val="50000"/>
                  </a:prstClr>
                </a:solidFill>
              </a:rPr>
              <a:t>: </a:t>
            </a:r>
          </a:p>
          <a:p>
            <a:pPr marL="0" indent="0">
              <a:buNone/>
            </a:pPr>
            <a:r>
              <a:rPr lang="ru-RU" dirty="0">
                <a:solidFill>
                  <a:prstClr val="black">
                    <a:lumMod val="50000"/>
                    <a:lumOff val="50000"/>
                  </a:prstClr>
                </a:solidFill>
              </a:rPr>
              <a:t>Объектом является сфера обязательства вследствие неосновательного обогащения </a:t>
            </a:r>
            <a:endParaRPr lang="ru-RU" dirty="0" smtClean="0">
              <a:solidFill>
                <a:prstClr val="black">
                  <a:lumMod val="50000"/>
                  <a:lumOff val="50000"/>
                </a:prstClr>
              </a:solidFill>
            </a:endParaRPr>
          </a:p>
          <a:p>
            <a:pPr marL="0" indent="0">
              <a:buNone/>
            </a:pPr>
            <a:endParaRPr lang="ru-RU" dirty="0" smtClean="0">
              <a:solidFill>
                <a:prstClr val="black">
                  <a:lumMod val="50000"/>
                  <a:lumOff val="50000"/>
                </a:prstClr>
              </a:solidFill>
            </a:endParaRPr>
          </a:p>
          <a:p>
            <a:r>
              <a:rPr lang="ru-RU" sz="2800" dirty="0" smtClean="0">
                <a:solidFill>
                  <a:prstClr val="black">
                    <a:lumMod val="50000"/>
                    <a:lumOff val="50000"/>
                  </a:prstClr>
                </a:solidFill>
              </a:rPr>
              <a:t>Объективная </a:t>
            </a:r>
            <a:r>
              <a:rPr lang="ru-RU" sz="2800" dirty="0">
                <a:solidFill>
                  <a:prstClr val="black">
                    <a:lumMod val="50000"/>
                    <a:lumOff val="50000"/>
                  </a:prstClr>
                </a:solidFill>
              </a:rPr>
              <a:t>сторона: </a:t>
            </a:r>
            <a:endParaRPr lang="ru-RU" sz="2800" dirty="0"/>
          </a:p>
          <a:p>
            <a:pPr marL="0" indent="0">
              <a:buNone/>
            </a:pPr>
            <a:r>
              <a:rPr lang="ru-RU" dirty="0"/>
              <a:t>Имущество, составляющее неосновательное обогащение приобретателя, должно быть возвращено потерпевшему в натуре.</a:t>
            </a:r>
          </a:p>
          <a:p>
            <a:pPr marL="0" indent="0">
              <a:buNone/>
            </a:pPr>
            <a:r>
              <a:rPr lang="ru-RU" dirty="0" smtClean="0"/>
              <a:t>Приобретатель </a:t>
            </a:r>
            <a:r>
              <a:rPr lang="ru-RU" dirty="0"/>
              <a:t>отвечает перед потерпевшим за всякие, в том числе и за всякие случайные, недостачу или ухудшение неосновательно приобретенного или сбереженного имущества, происшедшие после того, как он узнал или должен был узнать о неосновательности обогащения. До этого момента он отвечает лишь за умысел и грубую неосторожность</a:t>
            </a:r>
            <a:r>
              <a:rPr lang="ru-RU" dirty="0" smtClean="0"/>
              <a:t>.</a:t>
            </a:r>
          </a:p>
          <a:p>
            <a:pPr marL="0" indent="0">
              <a:buNone/>
            </a:pPr>
            <a:r>
              <a:rPr lang="ru-RU" dirty="0"/>
              <a:t>В случае невозможности возвратить в натуре неосновательно полученное или сбереженное имущество приобретатель должен возместить потерпевшему действительную стоимость этого имущества на момент его приобретения, а также убытки, вызванные последующим изменением стоимости имущества, если приобретатель не возместил его стоимость немедленно после того, как узнал о неосновательности обогащения.</a:t>
            </a:r>
          </a:p>
          <a:p>
            <a:pPr marL="0" indent="0">
              <a:buNone/>
            </a:pPr>
            <a:r>
              <a:rPr lang="ru-RU" dirty="0" smtClean="0"/>
              <a:t>Лицо</a:t>
            </a:r>
            <a:r>
              <a:rPr lang="ru-RU" dirty="0"/>
              <a:t>, неосновательно временно пользовавшееся чужим имуществом без намерения его приобрести либо чужими услугами, должно возместить потерпевшему то, что оно сберегло вследствие такого пользования, по цене, существовавшей во время, когда закончилось пользование, и в том месте, где оно происходило</a:t>
            </a:r>
            <a:r>
              <a:rPr lang="ru-RU" dirty="0" smtClean="0"/>
              <a:t>.</a:t>
            </a:r>
          </a:p>
          <a:p>
            <a:pPr marL="0" indent="0">
              <a:buNone/>
            </a:pPr>
            <a:r>
              <a:rPr lang="ru-RU" dirty="0"/>
              <a:t>Лицо, которое неосновательно получило или сберегло имущество, обязано возвратить или возместить потерпевшему все доходы, которые оно извлекло или должно было извлечь из этого имущества с того времени, когда узнало или должно было узнать о неосновательности обогащения.</a:t>
            </a:r>
          </a:p>
          <a:p>
            <a:pPr marL="0" indent="0">
              <a:buNone/>
            </a:pPr>
            <a:r>
              <a:rPr lang="ru-RU" dirty="0" smtClean="0"/>
              <a:t>На </a:t>
            </a:r>
            <a:r>
              <a:rPr lang="ru-RU" dirty="0"/>
              <a:t>сумму неосновательного денежного обогащения подлежат начислению проценты за пользование чужими средствами </a:t>
            </a:r>
            <a:r>
              <a:rPr lang="ru-RU" dirty="0" smtClean="0"/>
              <a:t>(ст. 395)</a:t>
            </a:r>
            <a:r>
              <a:rPr lang="ru-RU" dirty="0"/>
              <a:t> с того времени, когда приобретатель узнал или должен был узнать о неосновательности получения или сбережения денежных средств</a:t>
            </a:r>
            <a:r>
              <a:rPr lang="ru-RU" dirty="0" smtClean="0"/>
              <a:t>.</a:t>
            </a:r>
          </a:p>
          <a:p>
            <a:pPr marL="0" indent="0">
              <a:buNone/>
            </a:pPr>
            <a:r>
              <a:rPr lang="ru-RU" dirty="0"/>
              <a:t>При возврате неосновательно полученного или сбереженного имущества </a:t>
            </a:r>
            <a:r>
              <a:rPr lang="ru-RU" dirty="0" smtClean="0"/>
              <a:t>(ст. 1104)</a:t>
            </a:r>
            <a:r>
              <a:rPr lang="ru-RU" dirty="0"/>
              <a:t> или возмещении его стоимости </a:t>
            </a:r>
            <a:r>
              <a:rPr lang="ru-RU" dirty="0" smtClean="0"/>
              <a:t>(ст.1105</a:t>
            </a:r>
            <a:r>
              <a:rPr lang="ru-RU" dirty="0"/>
              <a:t> </a:t>
            </a:r>
            <a:r>
              <a:rPr lang="ru-RU" dirty="0" smtClean="0"/>
              <a:t>) приобретатель </a:t>
            </a:r>
            <a:r>
              <a:rPr lang="ru-RU" dirty="0"/>
              <a:t>вправе требовать от потерпевшего возмещения понесенных необходимых затрат на содержание и сохранение имущества с того времени, с которого он обязан возвратить доходы </a:t>
            </a:r>
            <a:r>
              <a:rPr lang="ru-RU" dirty="0" smtClean="0"/>
              <a:t>(п.1 ст. 1107)</a:t>
            </a:r>
            <a:r>
              <a:rPr lang="ru-RU" dirty="0"/>
              <a:t> с зачетом полученных им выгод. Право на возмещение затрат утрачивается в случае, когда приобретатель умышленно удерживал имущество, подлежащее возврату.</a:t>
            </a:r>
          </a:p>
        </p:txBody>
      </p:sp>
    </p:spTree>
    <p:extLst>
      <p:ext uri="{BB962C8B-B14F-4D97-AF65-F5344CB8AC3E}">
        <p14:creationId xmlns:p14="http://schemas.microsoft.com/office/powerpoint/2010/main" val="1445025398"/>
      </p:ext>
    </p:extLst>
  </p:cSld>
  <p:clrMapOvr>
    <a:masterClrMapping/>
  </p:clrMapOvr>
</p:sld>
</file>

<file path=ppt/slides/slide4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323232"/>
                </a:solidFill>
                <a:effectLst>
                  <a:outerShdw blurRad="38100" dist="38100" dir="2700000" algn="tl">
                    <a:srgbClr val="000000">
                      <a:alpha val="43137"/>
                    </a:srgbClr>
                  </a:outerShdw>
                </a:effectLst>
                <a:latin typeface="Times New Roman"/>
                <a:ea typeface="Times New Roman"/>
              </a:rPr>
              <a:t>65.  Обязательства вследствие неосновательного обогащения</a:t>
            </a:r>
            <a:br>
              <a:rPr lang="ru-RU" sz="24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smtClean="0"/>
              <a:t>Приобретатель: </a:t>
            </a:r>
            <a:r>
              <a:rPr lang="ru-RU" dirty="0"/>
              <a:t>Лицо, получившее имущество или иные преимущества без достаточного основания. </a:t>
            </a:r>
            <a:endParaRPr lang="ru-RU" dirty="0" smtClean="0"/>
          </a:p>
          <a:p>
            <a:pPr lvl="0">
              <a:buFont typeface="Courier New" pitchFamily="49" charset="0"/>
              <a:buChar char="o"/>
            </a:pPr>
            <a:r>
              <a:rPr lang="ru-RU" dirty="0" smtClean="0"/>
              <a:t>Потерпевший</a:t>
            </a:r>
            <a:r>
              <a:rPr lang="ru-RU" dirty="0"/>
              <a:t>: Лицо, за счет которого произошло обогащение</a:t>
            </a:r>
            <a:r>
              <a:rPr lang="ru-RU" dirty="0" smtClean="0"/>
              <a:t>.</a:t>
            </a:r>
          </a:p>
          <a:p>
            <a:pPr lvl="0">
              <a:buFont typeface="Courier New" pitchFamily="49" charset="0"/>
              <a:buChar char="o"/>
            </a:pPr>
            <a:endParaRPr lang="ru-RU" sz="3600" dirty="0">
              <a:solidFill>
                <a:prstClr val="black">
                  <a:lumMod val="50000"/>
                  <a:lumOff val="50000"/>
                </a:prstClr>
              </a:solidFill>
            </a:endParaRPr>
          </a:p>
          <a:p>
            <a:r>
              <a:rPr lang="ru-RU" sz="3600" dirty="0">
                <a:solidFill>
                  <a:prstClr val="black">
                    <a:lumMod val="50000"/>
                    <a:lumOff val="50000"/>
                  </a:prstClr>
                </a:solidFill>
              </a:rPr>
              <a:t>Субъективная сторона:</a:t>
            </a:r>
          </a:p>
          <a:p>
            <a:pPr marL="0" lvl="0" indent="0">
              <a:buNone/>
            </a:pPr>
            <a:r>
              <a:rPr lang="ru-RU" dirty="0"/>
              <a:t>В отличие от обязательств вследствие причинения вреда, для возникновения обязательств вследствие неосновательного обогащения наличие умысла или неосторожности не требуется. </a:t>
            </a:r>
            <a:endParaRPr lang="ru-RU" dirty="0" smtClean="0"/>
          </a:p>
          <a:p>
            <a:pPr marL="0" lvl="0" indent="0">
              <a:buNone/>
            </a:pPr>
            <a:r>
              <a:rPr lang="ru-RU" dirty="0" smtClean="0"/>
              <a:t> </a:t>
            </a:r>
            <a:r>
              <a:rPr lang="ru-RU" dirty="0"/>
              <a:t>Неосновательное обогащение возникает независимо от того, осознавал ли обогатившийся, что получает имущество или преимущества без достаточного основания, и действовал ли он умышленно или неосторожно. </a:t>
            </a:r>
            <a:endParaRPr lang="ru-RU" dirty="0" smtClean="0"/>
          </a:p>
          <a:p>
            <a:pPr marL="0" lvl="0" indent="0">
              <a:buNone/>
            </a:pPr>
            <a:r>
              <a:rPr lang="ru-RU" i="1" dirty="0" smtClean="0"/>
              <a:t>Пример</a:t>
            </a:r>
            <a:r>
              <a:rPr lang="ru-RU" dirty="0"/>
              <a:t>: </a:t>
            </a:r>
            <a:endParaRPr lang="ru-RU" dirty="0" smtClean="0"/>
          </a:p>
          <a:p>
            <a:pPr marL="0" lvl="0" indent="0">
              <a:buNone/>
            </a:pPr>
            <a:r>
              <a:rPr lang="ru-RU" dirty="0" smtClean="0"/>
              <a:t>Ошибка </a:t>
            </a:r>
            <a:r>
              <a:rPr lang="ru-RU" dirty="0"/>
              <a:t>в платеже: Человек переводит деньги на счет другого человека, ошибившись в номере. Обогатившийся (получатель денег) получил деньги без достаточного основания, независимо от того, осознавал ли он ошибку или нет</a:t>
            </a:r>
            <a:r>
              <a:rPr lang="ru-RU" dirty="0" smtClean="0"/>
              <a:t>.</a:t>
            </a:r>
          </a:p>
          <a:p>
            <a:pPr marL="0" lvl="0" indent="0">
              <a:buNone/>
            </a:pPr>
            <a:r>
              <a:rPr lang="ru-RU" dirty="0" smtClean="0"/>
              <a:t>Хотя </a:t>
            </a:r>
            <a:r>
              <a:rPr lang="ru-RU" dirty="0"/>
              <a:t>для возникновения обязательств вследствие неосновательного обогащения наличие умысла или неосторожности не требуется, в некоторых случаях вина за правонарушение может быть дополнительным фактором и влиять на ответственность</a:t>
            </a:r>
            <a:r>
              <a:rPr lang="ru-RU" dirty="0" smtClean="0"/>
              <a:t>.</a:t>
            </a:r>
          </a:p>
          <a:p>
            <a:pPr marL="0" lvl="0" indent="0">
              <a:buNone/>
            </a:pPr>
            <a:r>
              <a:rPr lang="ru-RU" i="1" dirty="0" smtClean="0"/>
              <a:t>Пример:</a:t>
            </a:r>
          </a:p>
          <a:p>
            <a:pPr marL="0" lvl="0" indent="0">
              <a:buNone/>
            </a:pPr>
            <a:r>
              <a:rPr lang="ru-RU" dirty="0"/>
              <a:t>Если человек, получив деньги по ошибке, осознавал, что это ошибка, но не вернул деньги, а потратил их, то его действия могут быть квалифицированы как недобросовестное обогащение.</a:t>
            </a:r>
          </a:p>
        </p:txBody>
      </p:sp>
    </p:spTree>
    <p:extLst>
      <p:ext uri="{BB962C8B-B14F-4D97-AF65-F5344CB8AC3E}">
        <p14:creationId xmlns:p14="http://schemas.microsoft.com/office/powerpoint/2010/main" val="3219761906"/>
      </p:ext>
    </p:extLst>
  </p:cSld>
  <p:clrMapOvr>
    <a:masterClrMapping/>
  </p:clrMapOvr>
</p:sld>
</file>

<file path=ppt/slides/slide4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323232"/>
                </a:solidFill>
                <a:effectLst>
                  <a:outerShdw blurRad="38100" dist="38100" dir="2700000" algn="tl">
                    <a:srgbClr val="000000">
                      <a:alpha val="43137"/>
                    </a:srgbClr>
                  </a:outerShdw>
                </a:effectLst>
                <a:latin typeface="Times New Roman"/>
                <a:ea typeface="Times New Roman"/>
              </a:rPr>
              <a:t>65.  Обязательства вследствие неосновательного обогащения</a:t>
            </a:r>
            <a:br>
              <a:rPr lang="ru-RU" sz="24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Ошибка в платеже</a:t>
            </a:r>
          </a:p>
          <a:p>
            <a:pPr marL="0" indent="0">
              <a:buNone/>
            </a:pPr>
            <a:r>
              <a:rPr lang="ru-RU" u="sng" dirty="0"/>
              <a:t>Суть спора: </a:t>
            </a:r>
          </a:p>
          <a:p>
            <a:pPr marL="0" indent="0">
              <a:buNone/>
            </a:pPr>
            <a:r>
              <a:rPr lang="ru-RU" dirty="0"/>
              <a:t>Плательщик "А" перевел деньги на счет Получателя "В", ошибившись в номере счета. "В" получил деньги, не зная об ошибке. "А" потребовал вернуть деньги.</a:t>
            </a:r>
            <a:br>
              <a:rPr lang="ru-RU" dirty="0"/>
            </a:br>
            <a:r>
              <a:rPr lang="ru-RU" dirty="0"/>
              <a:t> </a:t>
            </a:r>
            <a:r>
              <a:rPr lang="ru-RU" u="sng" dirty="0"/>
              <a:t>Судебные решения:</a:t>
            </a:r>
          </a:p>
          <a:p>
            <a:pPr marL="0" indent="0">
              <a:buNone/>
            </a:pPr>
            <a:r>
              <a:rPr lang="ru-RU" dirty="0"/>
              <a:t>Суд признал, что "В" получил деньги без достаточного основания, так как они были перечислены ошибочно. "В" был обязан вернуть деньги "А</a:t>
            </a:r>
            <a:r>
              <a:rPr lang="ru-RU" dirty="0" smtClean="0"/>
              <a:t>".</a:t>
            </a:r>
          </a:p>
          <a:p>
            <a:pPr marL="0" indent="0">
              <a:buNone/>
            </a:pPr>
            <a:endParaRPr lang="ru-RU" u="sng" dirty="0"/>
          </a:p>
          <a:p>
            <a:pPr marL="0" indent="0">
              <a:buNone/>
            </a:pPr>
            <a:endParaRPr lang="ru-RU" u="sng" dirty="0"/>
          </a:p>
          <a:p>
            <a:pPr algn="r"/>
            <a:r>
              <a:rPr lang="ru-RU" dirty="0"/>
              <a:t>Незаконное получение наследства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"С" вступил в наследство, считая себя наследником по закону. Однако, впоследствии выяснилось, что он не является наследником по закону, так как была другая наследница. "D", будучи законной наследницей, потребовала признать "С" получившим наследство без достаточного основания и вернуть ей имущество.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признал, что "С" получил наследство без достаточного основания. "С" был обязан вернуть "D" наследственное имущество.</a:t>
            </a:r>
          </a:p>
        </p:txBody>
      </p:sp>
    </p:spTree>
    <p:extLst>
      <p:ext uri="{BB962C8B-B14F-4D97-AF65-F5344CB8AC3E}">
        <p14:creationId xmlns:p14="http://schemas.microsoft.com/office/powerpoint/2010/main" val="196992183"/>
      </p:ext>
    </p:extLst>
  </p:cSld>
  <p:clrMapOvr>
    <a:masterClrMapping/>
  </p:clrMapOvr>
</p:sld>
</file>

<file path=ppt/slides/slide4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323232"/>
                </a:solidFill>
                <a:effectLst>
                  <a:outerShdw blurRad="38100" dist="38100" dir="2700000" algn="tl">
                    <a:srgbClr val="000000">
                      <a:alpha val="43137"/>
                    </a:srgbClr>
                  </a:outerShdw>
                </a:effectLst>
                <a:latin typeface="Times New Roman"/>
                <a:ea typeface="Times New Roman"/>
              </a:rPr>
              <a:t>65.  Обязательства вследствие неосновательного обогащения</a:t>
            </a:r>
            <a:br>
              <a:rPr lang="ru-RU" sz="24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85000" lnSpcReduction="10000"/>
          </a:bodyPr>
          <a:lstStyle/>
          <a:p>
            <a:pPr marL="0" indent="0">
              <a:buNone/>
            </a:pPr>
            <a:r>
              <a:rPr lang="ru-RU" b="1" dirty="0"/>
              <a:t>ГК РФ Статья 1105. Возмещение стоимости неосновательного обогащения </a:t>
            </a:r>
            <a:endParaRPr lang="ru-RU" b="1" dirty="0" smtClean="0"/>
          </a:p>
          <a:p>
            <a:r>
              <a:rPr lang="ru-RU" sz="1700" dirty="0" smtClean="0"/>
              <a:t>Объект</a:t>
            </a:r>
            <a:r>
              <a:rPr lang="ru-RU" sz="1700" dirty="0"/>
              <a:t>: Сфера </a:t>
            </a:r>
            <a:r>
              <a:rPr lang="ru-RU" sz="1700" dirty="0" smtClean="0"/>
              <a:t>возмещения </a:t>
            </a:r>
            <a:r>
              <a:rPr lang="ru-RU" sz="1700" dirty="0"/>
              <a:t>стоимости неосновательного обогащения </a:t>
            </a:r>
          </a:p>
          <a:p>
            <a:r>
              <a:rPr lang="ru-RU" sz="1700" dirty="0" smtClean="0"/>
              <a:t>Объективная </a:t>
            </a:r>
            <a:r>
              <a:rPr lang="ru-RU" sz="1700" dirty="0"/>
              <a:t>сторона: </a:t>
            </a:r>
          </a:p>
          <a:p>
            <a:pPr marL="0" indent="0">
              <a:buNone/>
            </a:pPr>
            <a:r>
              <a:rPr lang="ru-RU" sz="1700" dirty="0"/>
              <a:t>В случае невозможности возвратить в натуре неосновательно полученное или сбереженное имущество приобретатель должен возместить потерпевшему действительную стоимость этого имущества на момент его приобретения, а также убытки, вызванные последующим изменением стоимости имущества, если приобретатель не возместил его стоимость немедленно после того, как узнал о неосновательности обогащения.</a:t>
            </a:r>
          </a:p>
          <a:p>
            <a:pPr marL="0" indent="0">
              <a:buNone/>
            </a:pPr>
            <a:r>
              <a:rPr lang="ru-RU" sz="1700" dirty="0" smtClean="0"/>
              <a:t>Лицо</a:t>
            </a:r>
            <a:r>
              <a:rPr lang="ru-RU" sz="1700" dirty="0"/>
              <a:t>, неосновательно временно пользовавшееся чужим имуществом без намерения его приобрести либо чужими услугами, должно возместить потерпевшему то, что оно сберегло вследствие такого пользования, по цене, существовавшей во время, когда закончилось пользование, и в том месте, где оно происходило.</a:t>
            </a:r>
          </a:p>
          <a:p>
            <a:r>
              <a:rPr lang="ru-RU" sz="1700" dirty="0"/>
              <a:t>Субъект: </a:t>
            </a:r>
          </a:p>
          <a:p>
            <a:pPr lvl="0">
              <a:buFont typeface="Courier New" pitchFamily="49" charset="0"/>
              <a:buChar char="o"/>
            </a:pPr>
            <a:r>
              <a:rPr lang="ru-RU" sz="1700" dirty="0"/>
              <a:t>Приобретатель: Лицо, получившее имущество или иные преимущества без достаточного основания. </a:t>
            </a:r>
          </a:p>
          <a:p>
            <a:pPr lvl="0">
              <a:buFont typeface="Courier New" pitchFamily="49" charset="0"/>
              <a:buChar char="o"/>
            </a:pPr>
            <a:r>
              <a:rPr lang="ru-RU" sz="1700" dirty="0"/>
              <a:t>Потерпевший: Лицо, за счет которого произошло обогащение</a:t>
            </a:r>
            <a:r>
              <a:rPr lang="ru-RU" sz="1700" dirty="0" smtClean="0"/>
              <a:t>.</a:t>
            </a:r>
            <a:endParaRPr lang="ru-RU" sz="1700" dirty="0"/>
          </a:p>
          <a:p>
            <a:r>
              <a:rPr lang="ru-RU" sz="1700" dirty="0"/>
              <a:t>Субъективная сторона:</a:t>
            </a:r>
          </a:p>
          <a:p>
            <a:pPr marL="0" indent="0">
              <a:buNone/>
            </a:pPr>
            <a:r>
              <a:rPr lang="ru-RU" sz="1700" u="sng" dirty="0"/>
              <a:t>Умысел</a:t>
            </a:r>
          </a:p>
          <a:p>
            <a:pPr marL="0" lvl="0" indent="0">
              <a:buNone/>
            </a:pPr>
            <a:r>
              <a:rPr lang="ru-RU" sz="1700" dirty="0" smtClean="0"/>
              <a:t>Обогащение </a:t>
            </a:r>
            <a:r>
              <a:rPr lang="ru-RU" sz="1700" dirty="0"/>
              <a:t>произошло в результате умышленных действий (мошенничества, обмана и т.д</a:t>
            </a:r>
            <a:r>
              <a:rPr lang="ru-RU" sz="1700" dirty="0" smtClean="0"/>
              <a:t>.)</a:t>
            </a:r>
          </a:p>
          <a:p>
            <a:pPr marL="0" lvl="0" indent="0">
              <a:buNone/>
            </a:pPr>
            <a:r>
              <a:rPr lang="ru-RU" sz="1700" u="sng" dirty="0" smtClean="0"/>
              <a:t>Неосторожность</a:t>
            </a:r>
            <a:endParaRPr lang="ru-RU" sz="1700" u="sng" dirty="0"/>
          </a:p>
          <a:p>
            <a:pPr marL="0" lvl="0" indent="0">
              <a:buNone/>
            </a:pPr>
            <a:r>
              <a:rPr lang="ru-RU" sz="1700" dirty="0"/>
              <a:t>Обогащение произошло в </a:t>
            </a:r>
            <a:r>
              <a:rPr lang="ru-RU" sz="1700" dirty="0" smtClean="0"/>
              <a:t>результате </a:t>
            </a:r>
            <a:r>
              <a:rPr lang="ru-RU" sz="1700" dirty="0"/>
              <a:t>грубой неосторожности (например, небрежности при перечислении средств</a:t>
            </a:r>
            <a:r>
              <a:rPr lang="ru-RU" sz="1700" dirty="0" smtClean="0"/>
              <a:t>)</a:t>
            </a:r>
          </a:p>
          <a:p>
            <a:r>
              <a:rPr lang="ru-RU" sz="1700" dirty="0" smtClean="0"/>
              <a:t>Предмет: имущество </a:t>
            </a:r>
            <a:endParaRPr lang="ru-RU" sz="1700" dirty="0"/>
          </a:p>
          <a:p>
            <a:endParaRPr lang="ru-RU" dirty="0"/>
          </a:p>
        </p:txBody>
      </p:sp>
    </p:spTree>
    <p:extLst>
      <p:ext uri="{BB962C8B-B14F-4D97-AF65-F5344CB8AC3E}">
        <p14:creationId xmlns:p14="http://schemas.microsoft.com/office/powerpoint/2010/main" val="2981335606"/>
      </p:ext>
    </p:extLst>
  </p:cSld>
  <p:clrMapOvr>
    <a:masterClrMapping/>
  </p:clrMapOvr>
</p:sld>
</file>

<file path=ppt/slides/slide4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323232"/>
                </a:solidFill>
                <a:effectLst>
                  <a:outerShdw blurRad="38100" dist="38100" dir="2700000" algn="tl">
                    <a:srgbClr val="000000">
                      <a:alpha val="43137"/>
                    </a:srgbClr>
                  </a:outerShdw>
                </a:effectLst>
                <a:latin typeface="Times New Roman"/>
                <a:ea typeface="Times New Roman"/>
              </a:rPr>
              <a:t>65.  Обязательства вследствие неосновательного обогащения</a:t>
            </a:r>
            <a:br>
              <a:rPr lang="ru-RU" sz="24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lstStyle/>
          <a:p>
            <a:pPr marL="0" indent="0">
              <a:buNone/>
            </a:pPr>
            <a:r>
              <a:rPr lang="ru-RU" b="1" dirty="0"/>
              <a:t>ГК РФ Статья 1105. Возмещение стоимости неосновательного </a:t>
            </a:r>
            <a:r>
              <a:rPr lang="ru-RU" b="1" dirty="0" smtClean="0"/>
              <a:t>обогащения</a:t>
            </a:r>
          </a:p>
          <a:p>
            <a:r>
              <a:rPr lang="ru-RU" dirty="0"/>
              <a:t>В случае утраты, гибели, повреждения и т.п. неосновательно полученного имущества приобретатель обязан возместить собственнику:</a:t>
            </a:r>
          </a:p>
          <a:p>
            <a:pPr marL="0" indent="0">
              <a:buNone/>
            </a:pPr>
            <a:r>
              <a:rPr lang="ru-RU" dirty="0"/>
              <a:t>- стоимость имущества на момент его приобретения;</a:t>
            </a:r>
          </a:p>
          <a:p>
            <a:pPr marL="0" indent="0">
              <a:buNone/>
            </a:pPr>
            <a:r>
              <a:rPr lang="ru-RU" dirty="0"/>
              <a:t>- убытки, вызванные изменением стоимости данного имущества.</a:t>
            </a:r>
          </a:p>
          <a:p>
            <a:r>
              <a:rPr lang="ru-RU" dirty="0"/>
              <a:t>Специальное требование предусмотрено в отношении субъекта, неосновательно использующего имущество, без цели его последующего приобретения - возмещение стоимости всего, что субъект сберег в период пользования.</a:t>
            </a:r>
          </a:p>
          <a:p>
            <a:endParaRPr lang="ru-RU" dirty="0"/>
          </a:p>
        </p:txBody>
      </p:sp>
    </p:spTree>
    <p:extLst>
      <p:ext uri="{BB962C8B-B14F-4D97-AF65-F5344CB8AC3E}">
        <p14:creationId xmlns:p14="http://schemas.microsoft.com/office/powerpoint/2010/main" val="1986553638"/>
      </p:ext>
    </p:extLst>
  </p:cSld>
  <p:clrMapOvr>
    <a:masterClrMapping/>
  </p:clrMapOvr>
</p:sld>
</file>

<file path=ppt/slides/slide4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323232"/>
                </a:solidFill>
                <a:effectLst>
                  <a:outerShdw blurRad="38100" dist="38100" dir="2700000" algn="tl">
                    <a:srgbClr val="000000">
                      <a:alpha val="43137"/>
                    </a:srgbClr>
                  </a:outerShdw>
                </a:effectLst>
                <a:latin typeface="Times New Roman"/>
                <a:ea typeface="Times New Roman"/>
              </a:rPr>
              <a:t>65.  Обязательства вследствие неосновательного обогащения</a:t>
            </a:r>
            <a:br>
              <a:rPr lang="ru-RU" sz="24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1105</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Незаконное получение наследства</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Гражданка Сидорова, не являясь наследницей умершего, получила его наследство, представив поддельные документы. Настоящие наследники потребовали вернуть имущество.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действия Сидоровой мошенничеством и обязал ее вернуть наследственное имущество законным наследникам. Суд признал, что Сидорова получила имущество без достаточного основания, так как она не являлась наследницей, а ее действия были направлены на незаконное завладение наследством.</a:t>
            </a: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Ошибочный перевод </a:t>
            </a:r>
            <a:r>
              <a:rPr lang="ru-RU" dirty="0" smtClean="0"/>
              <a:t>денег</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Гражданин Иванов перевел деньги на счет гражданина Петрова, ошибившись в номере счета. Петров, не зная об ошибке, потратил деньги. Иванов потребовал вернуть деньги.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встал на сторону Иванова, обязав Петрова вернуть переведенную сумму. Суд признал, что Петров получил деньги без достаточного основания, так как они были переведены ему по ошибке. Незнание Петрова об ошибке не освобождало его от обязанности вернуть деньги.</a:t>
            </a:r>
          </a:p>
        </p:txBody>
      </p:sp>
    </p:spTree>
    <p:extLst>
      <p:ext uri="{BB962C8B-B14F-4D97-AF65-F5344CB8AC3E}">
        <p14:creationId xmlns:p14="http://schemas.microsoft.com/office/powerpoint/2010/main" val="2083570368"/>
      </p:ext>
    </p:extLst>
  </p:cSld>
  <p:clrMapOvr>
    <a:masterClrMapping/>
  </p:clrMapOvr>
</p:sld>
</file>

<file path=ppt/slides/slide4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effectLst>
                  <a:outerShdw blurRad="38100" dist="38100" dir="2700000" algn="tl">
                    <a:srgbClr val="000000">
                      <a:alpha val="43137"/>
                    </a:srgbClr>
                  </a:outerShdw>
                </a:effectLst>
              </a:rPr>
              <a:t>66. Наследственное право</a:t>
            </a:r>
            <a:br>
              <a:rPr lang="ru-RU" sz="4000" dirty="0" smtClean="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764704"/>
            <a:ext cx="9144000" cy="6093296"/>
          </a:xfrm>
        </p:spPr>
        <p:txBody>
          <a:bodyPr>
            <a:normAutofit fontScale="775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наследственного права</a:t>
            </a:r>
            <a:r>
              <a:rPr lang="ru-RU" dirty="0">
                <a:solidFill>
                  <a:prstClr val="black">
                    <a:lumMod val="50000"/>
                    <a:lumOff val="50000"/>
                  </a:prstClr>
                </a:solidFill>
              </a:rPr>
              <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Наследование осуществляется по завещанию, по наследственному договору и по закону</a:t>
            </a:r>
            <a:r>
              <a:rPr lang="ru-RU" dirty="0" smtClean="0"/>
              <a:t>.</a:t>
            </a:r>
          </a:p>
          <a:p>
            <a:pPr marL="0" indent="0">
              <a:buNone/>
            </a:pPr>
            <a:r>
              <a:rPr lang="ru-RU" dirty="0"/>
              <a:t>В состав наследства входят принадлежавшие наследодателю на день открытия наследства вещи, </a:t>
            </a:r>
            <a:r>
              <a:rPr lang="ru-RU" dirty="0" smtClean="0"/>
              <a:t>иное</a:t>
            </a:r>
            <a:r>
              <a:rPr lang="ru-RU" dirty="0"/>
              <a:t> имущество, в том числе имущественные права и обязанности.</a:t>
            </a:r>
          </a:p>
          <a:p>
            <a:pPr marL="0" indent="0">
              <a:buNone/>
            </a:pPr>
            <a:r>
              <a:rPr lang="ru-RU" dirty="0"/>
              <a:t>Не входят в состав наследства права и обязанности, неразрывно связанные с </a:t>
            </a:r>
            <a:r>
              <a:rPr lang="ru-RU" dirty="0" smtClean="0"/>
              <a:t>личностью</a:t>
            </a:r>
            <a:r>
              <a:rPr lang="ru-RU" dirty="0"/>
              <a:t> наследодателя, в частности право на алименты, право на возмещение вреда, причиненного жизни или здоровью гражданина, а также права и обязанности, переход которых в порядке наследования не допускается настоящим </a:t>
            </a:r>
            <a:r>
              <a:rPr lang="ru-RU" dirty="0" smtClean="0"/>
              <a:t>Кодексом</a:t>
            </a:r>
            <a:r>
              <a:rPr lang="ru-RU" dirty="0"/>
              <a:t> или другими </a:t>
            </a:r>
            <a:r>
              <a:rPr lang="ru-RU" dirty="0" smtClean="0"/>
              <a:t>законами.</a:t>
            </a:r>
            <a:endParaRPr lang="ru-RU" dirty="0"/>
          </a:p>
          <a:p>
            <a:pPr marL="0" indent="0">
              <a:buNone/>
            </a:pPr>
            <a:r>
              <a:rPr lang="ru-RU" dirty="0"/>
              <a:t>Не входят в состав наследства личные неимущественные права и другие нематериальные блага</a:t>
            </a:r>
            <a:r>
              <a:rPr lang="ru-RU" dirty="0" smtClean="0"/>
              <a:t>.</a:t>
            </a:r>
          </a:p>
          <a:p>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a:t>
            </a:r>
            <a:r>
              <a:rPr lang="ru-RU" dirty="0" smtClean="0">
                <a:solidFill>
                  <a:prstClr val="black">
                    <a:lumMod val="50000"/>
                    <a:lumOff val="50000"/>
                  </a:prstClr>
                </a:solidFill>
              </a:rPr>
              <a:t>лицо, </a:t>
            </a:r>
            <a:r>
              <a:rPr lang="ru-RU" dirty="0" smtClean="0"/>
              <a:t>Государство</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имущество</a:t>
            </a:r>
          </a:p>
          <a:p>
            <a:endParaRPr lang="ru-RU" dirty="0"/>
          </a:p>
        </p:txBody>
      </p:sp>
    </p:spTree>
    <p:extLst>
      <p:ext uri="{BB962C8B-B14F-4D97-AF65-F5344CB8AC3E}">
        <p14:creationId xmlns:p14="http://schemas.microsoft.com/office/powerpoint/2010/main" val="4071555099"/>
      </p:ext>
    </p:extLst>
  </p:cSld>
  <p:clrMapOvr>
    <a:masterClrMapping/>
  </p:clrMapOvr>
</p:sld>
</file>

<file path=ppt/slides/slide4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66. Наследственное право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40911"/>
            <a:ext cx="9161168" cy="6021288"/>
          </a:xfrm>
        </p:spPr>
        <p:txBody>
          <a:bodyPr>
            <a:normAutofit fontScale="32500" lnSpcReduction="20000"/>
          </a:bodyPr>
          <a:lstStyle/>
          <a:p>
            <a:pPr lvl="0"/>
            <a:r>
              <a:rPr lang="ru-RU" sz="4300" dirty="0">
                <a:solidFill>
                  <a:prstClr val="black">
                    <a:lumMod val="50000"/>
                    <a:lumOff val="50000"/>
                  </a:prstClr>
                </a:solidFill>
              </a:rPr>
              <a:t>Объект</a:t>
            </a:r>
            <a:r>
              <a:rPr lang="ru-RU" sz="3700" dirty="0">
                <a:solidFill>
                  <a:prstClr val="black">
                    <a:lumMod val="50000"/>
                    <a:lumOff val="50000"/>
                  </a:prstClr>
                </a:solidFill>
              </a:rPr>
              <a:t>: </a:t>
            </a:r>
          </a:p>
          <a:p>
            <a:pPr marL="0" indent="0">
              <a:buNone/>
            </a:pPr>
            <a:r>
              <a:rPr lang="ru-RU" sz="3700" dirty="0">
                <a:solidFill>
                  <a:prstClr val="black">
                    <a:lumMod val="50000"/>
                    <a:lumOff val="50000"/>
                  </a:prstClr>
                </a:solidFill>
              </a:rPr>
              <a:t>Объектом является сфера наследственного </a:t>
            </a:r>
            <a:r>
              <a:rPr lang="ru-RU" sz="3700" dirty="0" smtClean="0">
                <a:solidFill>
                  <a:prstClr val="black">
                    <a:lumMod val="50000"/>
                    <a:lumOff val="50000"/>
                  </a:prstClr>
                </a:solidFill>
              </a:rPr>
              <a:t>права</a:t>
            </a:r>
          </a:p>
          <a:p>
            <a:pPr marL="0" indent="0">
              <a:buNone/>
            </a:pPr>
            <a:endParaRPr lang="ru-RU" dirty="0">
              <a:solidFill>
                <a:prstClr val="black">
                  <a:lumMod val="50000"/>
                  <a:lumOff val="50000"/>
                </a:prstClr>
              </a:solidFill>
            </a:endParaRPr>
          </a:p>
          <a:p>
            <a:r>
              <a:rPr lang="ru-RU" sz="4300" dirty="0">
                <a:solidFill>
                  <a:prstClr val="black">
                    <a:lumMod val="50000"/>
                    <a:lumOff val="50000"/>
                  </a:prstClr>
                </a:solidFill>
              </a:rPr>
              <a:t>Объективная сторона: </a:t>
            </a:r>
            <a:endParaRPr lang="ru-RU" sz="4300" dirty="0"/>
          </a:p>
          <a:p>
            <a:pPr marL="0" indent="0">
              <a:buNone/>
            </a:pPr>
            <a:r>
              <a:rPr lang="ru-RU" sz="3400" dirty="0"/>
              <a:t>Наследство открывается со смертью гражданина. Объявление судом гражданина </a:t>
            </a:r>
            <a:r>
              <a:rPr lang="ru-RU" sz="3400" dirty="0" smtClean="0"/>
              <a:t>умершим</a:t>
            </a:r>
            <a:r>
              <a:rPr lang="ru-RU" sz="3400" dirty="0"/>
              <a:t> влечет за собой те же правовые последствия, что и смерть гражданина</a:t>
            </a:r>
            <a:r>
              <a:rPr lang="ru-RU" sz="3400" dirty="0" smtClean="0"/>
              <a:t>.</a:t>
            </a:r>
          </a:p>
          <a:p>
            <a:pPr marL="0" indent="0">
              <a:buNone/>
            </a:pPr>
            <a:r>
              <a:rPr lang="ru-RU" sz="3400" dirty="0"/>
              <a:t>Граждане, умершие в один и тот же день, считаются в целях наследственного правопреемства умершими </a:t>
            </a:r>
            <a:r>
              <a:rPr lang="ru-RU" sz="3400" dirty="0" smtClean="0"/>
              <a:t>одновременно</a:t>
            </a:r>
            <a:r>
              <a:rPr lang="ru-RU" sz="3400" dirty="0"/>
              <a:t> и не наследуют друг после друга, если момент смерти каждого из таких граждан установить невозможно. При этом к наследованию призываются наследники каждого из них</a:t>
            </a:r>
            <a:r>
              <a:rPr lang="ru-RU" sz="3400" dirty="0" smtClean="0"/>
              <a:t>.</a:t>
            </a:r>
          </a:p>
          <a:p>
            <a:pPr marL="0" indent="0">
              <a:buNone/>
            </a:pPr>
            <a:r>
              <a:rPr lang="ru-RU" sz="3400" dirty="0"/>
              <a:t>Местом открытия наследства является последнее </a:t>
            </a:r>
            <a:r>
              <a:rPr lang="ru-RU" sz="3400" dirty="0" smtClean="0"/>
              <a:t>место жительства</a:t>
            </a:r>
            <a:r>
              <a:rPr lang="ru-RU" sz="3400" dirty="0"/>
              <a:t> наследодателя </a:t>
            </a:r>
            <a:r>
              <a:rPr lang="ru-RU" sz="3400" dirty="0" smtClean="0"/>
              <a:t>(ст.20)</a:t>
            </a:r>
            <a:endParaRPr lang="ru-RU" sz="3400" dirty="0"/>
          </a:p>
          <a:p>
            <a:pPr marL="0" indent="0">
              <a:buNone/>
            </a:pPr>
            <a:r>
              <a:rPr lang="ru-RU" sz="3400" dirty="0"/>
              <a:t>Если последнее место жительства наследодателя, обладавшего имуществом на территории Российской Федерации, неизвестно или находится за ее пределами, местом открытия наследства в Российской Федерации признается место нахождения такого наследственного имущества. Если такое наследственное имущество находится в разных местах, местом открытия наследства является место нахождения входящих в его состав недвижимого имущества или наиболее ценной части недвижимого имущества, а при отсутствии недвижимого имущества - место нахождения движимого имущества или его наиболее ценной части. Ценность имущества определяется исходя из его рыночной стоимости</a:t>
            </a:r>
            <a:r>
              <a:rPr lang="ru-RU" sz="3400" dirty="0" smtClean="0"/>
              <a:t>.</a:t>
            </a:r>
          </a:p>
          <a:p>
            <a:pPr marL="0" indent="0">
              <a:buNone/>
            </a:pPr>
            <a:r>
              <a:rPr lang="ru-RU" sz="3400" dirty="0"/>
              <a:t>К наследованию могут призываться граждане, находящиеся в живых в момент открытия наследства, а также зачатые при жизни наследодателя и родившиеся живыми после открытия наследства.</a:t>
            </a:r>
          </a:p>
          <a:p>
            <a:pPr marL="0" indent="0">
              <a:buNone/>
            </a:pPr>
            <a:r>
              <a:rPr lang="ru-RU" sz="3400" dirty="0" smtClean="0"/>
              <a:t>К </a:t>
            </a:r>
            <a:r>
              <a:rPr lang="ru-RU" sz="3400" dirty="0"/>
              <a:t>наследованию по завещанию могут призываться также указанные в нем юридические лица, существующие на день открытия наследства, и наследственный фонд, учрежденный во исполнение последней воли наследодателя, выраженной в завещании</a:t>
            </a:r>
            <a:r>
              <a:rPr lang="ru-RU" sz="3400" dirty="0" smtClean="0"/>
              <a:t>.</a:t>
            </a:r>
            <a:endParaRPr lang="ru-RU" sz="3400" dirty="0"/>
          </a:p>
          <a:p>
            <a:pPr marL="0" indent="0">
              <a:buNone/>
            </a:pPr>
            <a:r>
              <a:rPr lang="ru-RU" sz="3400" dirty="0" smtClean="0"/>
              <a:t>К </a:t>
            </a:r>
            <a:r>
              <a:rPr lang="ru-RU" sz="3400" dirty="0"/>
              <a:t>наследованию по завещанию могут призываться Российская Федерация, субъекты Российской Федерации, муниципальные образования, иностранные государства и международные организации, а к наследованию по закону - Российская Федерация, субъекты Российской Федерации, муниципальные образования в соответствии со </a:t>
            </a:r>
            <a:r>
              <a:rPr lang="ru-RU" sz="3400" dirty="0" smtClean="0"/>
              <a:t>ст. 1151</a:t>
            </a:r>
            <a:r>
              <a:rPr lang="ru-RU" sz="3400" dirty="0"/>
              <a:t> настоящего Кодекса</a:t>
            </a:r>
            <a:r>
              <a:rPr lang="ru-RU" sz="3400" dirty="0" smtClean="0"/>
              <a:t>.</a:t>
            </a:r>
          </a:p>
          <a:p>
            <a:pPr marL="0" indent="0">
              <a:buNone/>
            </a:pPr>
            <a:r>
              <a:rPr lang="ru-RU" sz="3400" dirty="0"/>
              <a:t>Не наследуют ни по закону, ни по завещанию граждане, которые своими умышленными противоправными </a:t>
            </a:r>
            <a:r>
              <a:rPr lang="ru-RU" sz="3400" dirty="0" smtClean="0"/>
              <a:t>действиями, </a:t>
            </a:r>
            <a:r>
              <a:rPr lang="ru-RU" sz="3400" dirty="0"/>
              <a:t>направленными против наследодателя, кого-либо из его наследников или против осуществления последней воли наследодателя, выраженной в завещании, способствовали либо пытались способствовать призванию их самих или других лиц к наследованию либо способствовали или пытались способствовать увеличению причитающейся им или другим лицам доли наследства, если эти обстоятельства подтверждены в судебном порядке. Однако граждане, которым наследодатель после утраты ими права наследования завещал имущество, вправе наследовать это имущество.</a:t>
            </a:r>
          </a:p>
          <a:p>
            <a:pPr marL="0" indent="0">
              <a:buNone/>
            </a:pPr>
            <a:r>
              <a:rPr lang="ru-RU" sz="3400" dirty="0"/>
              <a:t>Не наследуют по закону родители после детей, в отношении которых родители были в судебном порядке лишены родительских прав и не восстановлены в этих правах ко дню открытия наследства</a:t>
            </a:r>
            <a:r>
              <a:rPr lang="ru-RU" sz="3400" dirty="0" smtClean="0"/>
              <a:t>.</a:t>
            </a:r>
          </a:p>
          <a:p>
            <a:pPr marL="0" indent="0">
              <a:buNone/>
            </a:pPr>
            <a:r>
              <a:rPr lang="ru-RU" sz="3400" dirty="0"/>
              <a:t>По требованию заинтересованного лица суд отстраняет от наследования по закону граждан, </a:t>
            </a:r>
            <a:r>
              <a:rPr lang="ru-RU" sz="3400" dirty="0" smtClean="0"/>
              <a:t>злостно</a:t>
            </a:r>
            <a:r>
              <a:rPr lang="ru-RU" sz="3400" dirty="0"/>
              <a:t> уклонявшихся от выполнения лежавших на них в силу </a:t>
            </a:r>
            <a:r>
              <a:rPr lang="ru-RU" sz="3400" dirty="0" smtClean="0"/>
              <a:t>закона</a:t>
            </a:r>
            <a:r>
              <a:rPr lang="ru-RU" sz="3400" dirty="0"/>
              <a:t> обязанностей по содержанию наследодателя.</a:t>
            </a:r>
          </a:p>
        </p:txBody>
      </p:sp>
    </p:spTree>
    <p:extLst>
      <p:ext uri="{BB962C8B-B14F-4D97-AF65-F5344CB8AC3E}">
        <p14:creationId xmlns:p14="http://schemas.microsoft.com/office/powerpoint/2010/main" val="2142788550"/>
      </p:ext>
    </p:extLst>
  </p:cSld>
  <p:clrMapOvr>
    <a:masterClrMapping/>
  </p:clrMapOvr>
</p:sld>
</file>

<file path=ppt/slides/slide4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66. Наследственное право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Наследник: Лицо, которое получает имущество наследодателя по закону или по завещанию. </a:t>
            </a:r>
            <a:endParaRPr lang="ru-RU" dirty="0" smtClean="0"/>
          </a:p>
          <a:p>
            <a:pPr lvl="0">
              <a:buFont typeface="Courier New" pitchFamily="49" charset="0"/>
              <a:buChar char="o"/>
            </a:pPr>
            <a:r>
              <a:rPr lang="ru-RU" dirty="0" smtClean="0"/>
              <a:t>Наследодатель</a:t>
            </a:r>
            <a:r>
              <a:rPr lang="ru-RU" dirty="0"/>
              <a:t>: Лицо, которое умерло и оставило после себя имущество. </a:t>
            </a:r>
            <a:endParaRPr lang="ru-RU" dirty="0" smtClean="0"/>
          </a:p>
          <a:p>
            <a:pPr lvl="0">
              <a:buFont typeface="Courier New" pitchFamily="49" charset="0"/>
              <a:buChar char="o"/>
            </a:pPr>
            <a:r>
              <a:rPr lang="ru-RU" dirty="0" smtClean="0"/>
              <a:t>Государство</a:t>
            </a:r>
            <a:r>
              <a:rPr lang="ru-RU" dirty="0"/>
              <a:t>: В случае отсутствия наследников по закону или по завещанию, наследство переходит к государству</a:t>
            </a:r>
            <a:r>
              <a:rPr lang="ru-RU" dirty="0" smtClean="0"/>
              <a:t>.</a:t>
            </a:r>
          </a:p>
          <a:p>
            <a:pPr lvl="0">
              <a:buFont typeface="Courier New" pitchFamily="49" charset="0"/>
              <a:buChar char="o"/>
            </a:pPr>
            <a:r>
              <a:rPr lang="ru-RU" dirty="0"/>
              <a:t>К наследованию по завещанию </a:t>
            </a:r>
            <a:r>
              <a:rPr lang="ru-RU" dirty="0" smtClean="0"/>
              <a:t>также могут </a:t>
            </a:r>
            <a:r>
              <a:rPr lang="ru-RU" dirty="0"/>
              <a:t>призываться </a:t>
            </a:r>
            <a:r>
              <a:rPr lang="ru-RU" dirty="0" smtClean="0"/>
              <a:t>субъекты </a:t>
            </a:r>
            <a:r>
              <a:rPr lang="ru-RU" dirty="0"/>
              <a:t>Российской Федерации, муниципальные образования, иностранные государства и международные </a:t>
            </a:r>
            <a:r>
              <a:rPr lang="ru-RU" dirty="0" smtClean="0"/>
              <a:t>организации.</a:t>
            </a:r>
          </a:p>
          <a:p>
            <a:pPr lvl="0">
              <a:buFont typeface="Courier New" pitchFamily="49" charset="0"/>
              <a:buChar char="o"/>
            </a:pPr>
            <a:endParaRPr lang="ru-RU" sz="3600" dirty="0">
              <a:solidFill>
                <a:prstClr val="black">
                  <a:lumMod val="50000"/>
                  <a:lumOff val="50000"/>
                </a:prstClr>
              </a:solidFill>
            </a:endParaRPr>
          </a:p>
          <a:p>
            <a:r>
              <a:rPr lang="ru-RU" sz="3600" dirty="0">
                <a:solidFill>
                  <a:prstClr val="black">
                    <a:lumMod val="50000"/>
                    <a:lumOff val="50000"/>
                  </a:prstClr>
                </a:solidFill>
              </a:rPr>
              <a:t>Субъективная сторона:</a:t>
            </a:r>
          </a:p>
          <a:p>
            <a:pPr marL="0" lvl="0" indent="0">
              <a:buNone/>
            </a:pPr>
            <a:r>
              <a:rPr lang="ru-RU" dirty="0" smtClean="0"/>
              <a:t>Умысел </a:t>
            </a:r>
            <a:r>
              <a:rPr lang="ru-RU" dirty="0"/>
              <a:t>или неосторожность могут влиять на право наследования в следующих случаях: </a:t>
            </a:r>
            <a:endParaRPr lang="ru-RU" dirty="0" smtClean="0"/>
          </a:p>
          <a:p>
            <a:pPr lvl="0">
              <a:buFont typeface="Courier New" pitchFamily="49" charset="0"/>
              <a:buChar char="o"/>
            </a:pPr>
            <a:r>
              <a:rPr lang="ru-RU" dirty="0" smtClean="0"/>
              <a:t>Недействительность </a:t>
            </a:r>
            <a:r>
              <a:rPr lang="ru-RU" dirty="0"/>
              <a:t>завещания: Если завещание составлено с нарушением </a:t>
            </a:r>
            <a:r>
              <a:rPr lang="ru-RU" dirty="0" smtClean="0"/>
              <a:t>закона</a:t>
            </a:r>
            <a:r>
              <a:rPr lang="ru-RU" dirty="0"/>
              <a:t>.</a:t>
            </a:r>
            <a:r>
              <a:rPr lang="ru-RU" dirty="0" smtClean="0"/>
              <a:t> </a:t>
            </a:r>
          </a:p>
          <a:p>
            <a:pPr marL="0" lvl="0" indent="0">
              <a:buNone/>
            </a:pPr>
            <a:r>
              <a:rPr lang="ru-RU" i="1" dirty="0" smtClean="0"/>
              <a:t>Пример:</a:t>
            </a:r>
          </a:p>
          <a:p>
            <a:pPr marL="0" lvl="0" indent="0">
              <a:buNone/>
            </a:pPr>
            <a:r>
              <a:rPr lang="ru-RU" dirty="0"/>
              <a:t>Если завещание составлено под давлением или с подделкой подписи, то оно может быть признано недействительным, и наследство будет распределено по закону.</a:t>
            </a:r>
            <a:endParaRPr lang="ru-RU" i="1" dirty="0" smtClean="0"/>
          </a:p>
          <a:p>
            <a:pPr lvl="0">
              <a:buFont typeface="Courier New" pitchFamily="49" charset="0"/>
              <a:buChar char="o"/>
            </a:pPr>
            <a:r>
              <a:rPr lang="ru-RU" dirty="0" smtClean="0"/>
              <a:t>Лишение </a:t>
            </a:r>
            <a:r>
              <a:rPr lang="ru-RU" dirty="0"/>
              <a:t>наследства: Наследник может быть лишен наследства, если он совершил умышленное преступление против наследодателя или его семьи. </a:t>
            </a:r>
            <a:endParaRPr lang="ru-RU" dirty="0" smtClean="0"/>
          </a:p>
          <a:p>
            <a:pPr marL="0" indent="0">
              <a:buNone/>
            </a:pPr>
            <a:r>
              <a:rPr lang="ru-RU" i="1" dirty="0"/>
              <a:t>Пример:</a:t>
            </a:r>
          </a:p>
          <a:p>
            <a:pPr marL="0" lvl="0" indent="0">
              <a:buNone/>
            </a:pPr>
            <a:r>
              <a:rPr lang="ru-RU" dirty="0"/>
              <a:t>Если наследник совершил убийство наследодателя, то он лишается наследства.</a:t>
            </a:r>
            <a:endParaRPr lang="ru-RU" dirty="0" smtClean="0"/>
          </a:p>
          <a:p>
            <a:pPr lvl="0">
              <a:buFont typeface="Courier New" pitchFamily="49" charset="0"/>
              <a:buChar char="o"/>
            </a:pPr>
            <a:r>
              <a:rPr lang="ru-RU" dirty="0" smtClean="0"/>
              <a:t>Оспаривание </a:t>
            </a:r>
            <a:r>
              <a:rPr lang="ru-RU" dirty="0"/>
              <a:t>наследства: Наследники могут оспаривать наследство, если они считают, что оно получено в результате мошенничества или нарушения закона</a:t>
            </a:r>
            <a:r>
              <a:rPr lang="ru-RU" dirty="0" smtClean="0"/>
              <a:t>.</a:t>
            </a:r>
          </a:p>
          <a:p>
            <a:pPr marL="0" indent="0">
              <a:buNone/>
            </a:pPr>
            <a:r>
              <a:rPr lang="ru-RU" i="1" dirty="0"/>
              <a:t>Пример:</a:t>
            </a:r>
          </a:p>
          <a:p>
            <a:pPr marL="0" lvl="0" indent="0">
              <a:buNone/>
            </a:pPr>
            <a:r>
              <a:rPr lang="ru-RU" dirty="0"/>
              <a:t>Если наследник скрыл информацию о существовании других наследников, то они могут оспорить наследство и потребовать пересмотра распределения имущества.</a:t>
            </a:r>
          </a:p>
        </p:txBody>
      </p:sp>
    </p:spTree>
    <p:extLst>
      <p:ext uri="{BB962C8B-B14F-4D97-AF65-F5344CB8AC3E}">
        <p14:creationId xmlns:p14="http://schemas.microsoft.com/office/powerpoint/2010/main" val="5242668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75456"/>
            <a:ext cx="8229600" cy="1600200"/>
          </a:xfrm>
        </p:spPr>
        <p:txBody>
          <a:bodyPr/>
          <a:lstStyle/>
          <a:p>
            <a:r>
              <a:rPr lang="ru-RU" sz="4000" dirty="0">
                <a:effectLst>
                  <a:outerShdw blurRad="38100" dist="38100" dir="2700000" algn="tl">
                    <a:srgbClr val="000000">
                      <a:alpha val="43137"/>
                    </a:srgbClr>
                  </a:outerShdw>
                </a:effectLst>
              </a:rPr>
              <a:t>7. Ценные бумаги</a:t>
            </a:r>
            <a:endParaRPr lang="ru-RU" sz="4000" dirty="0"/>
          </a:p>
        </p:txBody>
      </p:sp>
      <p:sp>
        <p:nvSpPr>
          <p:cNvPr id="3" name="Объект 2"/>
          <p:cNvSpPr>
            <a:spLocks noGrp="1"/>
          </p:cNvSpPr>
          <p:nvPr>
            <p:ph idx="1"/>
          </p:nvPr>
        </p:nvSpPr>
        <p:spPr>
          <a:xfrm>
            <a:off x="0" y="908720"/>
            <a:ext cx="9144000" cy="5949280"/>
          </a:xfrm>
        </p:spPr>
        <p:txBody>
          <a:bodyPr>
            <a:normAutofit fontScale="70000" lnSpcReduction="20000"/>
          </a:bodyPr>
          <a:lstStyle/>
          <a:p>
            <a:pPr marL="0" indent="0" algn="ctr">
              <a:buNone/>
            </a:pPr>
            <a:r>
              <a:rPr lang="ru-RU" sz="3800" i="1" u="sng" dirty="0"/>
              <a:t>Судебная практика</a:t>
            </a:r>
          </a:p>
          <a:p>
            <a:pPr marL="0" indent="0" algn="ctr">
              <a:buNone/>
            </a:pPr>
            <a:r>
              <a:rPr lang="ru-RU" sz="2900" b="1" dirty="0"/>
              <a:t>ГК РФ Статья </a:t>
            </a:r>
            <a:r>
              <a:rPr lang="ru-RU" sz="2900" b="1" dirty="0" smtClean="0"/>
              <a:t>147</a:t>
            </a:r>
          </a:p>
          <a:p>
            <a:pPr marL="0" indent="0" algn="ctr">
              <a:buNone/>
            </a:pPr>
            <a:endParaRPr lang="ru-RU" sz="2300" dirty="0"/>
          </a:p>
          <a:p>
            <a:r>
              <a:rPr lang="ru-RU" dirty="0"/>
              <a:t>Дело о фальшивой ценной бумаге </a:t>
            </a:r>
            <a:endParaRPr lang="ru-RU" dirty="0" smtClean="0"/>
          </a:p>
          <a:p>
            <a:pPr marL="0" indent="0">
              <a:buNone/>
            </a:pPr>
            <a:r>
              <a:rPr lang="ru-RU" u="sng" dirty="0" smtClean="0"/>
              <a:t>Суть </a:t>
            </a:r>
            <a:r>
              <a:rPr lang="ru-RU" u="sng" dirty="0"/>
              <a:t>спора:</a:t>
            </a:r>
          </a:p>
          <a:p>
            <a:pPr marL="0" indent="0">
              <a:buNone/>
            </a:pPr>
            <a:r>
              <a:rPr lang="ru-RU" dirty="0"/>
              <a:t>Гражданин А. приобрел акции нефтяной компании по заниженной цене. Впоследствии оказалось, что ценные бумаги были подделаны. </a:t>
            </a:r>
            <a:endParaRPr lang="ru-RU" dirty="0" smtClean="0"/>
          </a:p>
          <a:p>
            <a:pPr marL="0" indent="0">
              <a:buNone/>
            </a:pPr>
            <a:r>
              <a:rPr lang="ru-RU" u="sng" dirty="0" smtClean="0"/>
              <a:t>Судебные </a:t>
            </a:r>
            <a:r>
              <a:rPr lang="ru-RU" u="sng" dirty="0"/>
              <a:t>решения: </a:t>
            </a:r>
          </a:p>
          <a:p>
            <a:pPr marL="0" indent="0">
              <a:buNone/>
            </a:pPr>
            <a:r>
              <a:rPr lang="ru-RU" dirty="0"/>
              <a:t>Суд признал А. виновным в мошенничестве и назначил ему наказание в виде лишения свободы. Суд указал, что А. должен был проявить должную степень осторожности при приобретении ценных </a:t>
            </a:r>
            <a:r>
              <a:rPr lang="ru-RU" dirty="0" smtClean="0"/>
              <a:t>бумаг </a:t>
            </a:r>
            <a:r>
              <a:rPr lang="ru-RU" dirty="0"/>
              <a:t>и проверить их подлинность</a:t>
            </a:r>
            <a:r>
              <a:rPr lang="ru-RU" dirty="0" smtClean="0"/>
              <a:t>. </a:t>
            </a:r>
            <a:r>
              <a:rPr lang="ru-RU" dirty="0"/>
              <a:t>В этом деле суд указал на ответственность за </a:t>
            </a:r>
            <a:r>
              <a:rPr lang="ru-RU" dirty="0" smtClean="0"/>
              <a:t>не проверку </a:t>
            </a:r>
            <a:r>
              <a:rPr lang="ru-RU" dirty="0"/>
              <a:t>действительности ценной бумаги, особенно если ее стоимость значительно ниже рыночной</a:t>
            </a:r>
            <a:r>
              <a:rPr lang="ru-RU" dirty="0" smtClean="0"/>
              <a:t>.</a:t>
            </a:r>
          </a:p>
          <a:p>
            <a:pPr marL="0" indent="0">
              <a:buNone/>
            </a:pPr>
            <a:endParaRPr lang="ru-RU" dirty="0"/>
          </a:p>
          <a:p>
            <a:pPr algn="r"/>
            <a:r>
              <a:rPr lang="ru-RU" dirty="0"/>
              <a:t>Дело о краже ценных бумаг</a:t>
            </a:r>
            <a:r>
              <a:rPr lang="ru-RU" dirty="0" smtClean="0"/>
              <a:t> </a:t>
            </a:r>
            <a:endParaRPr lang="ru-RU" dirty="0"/>
          </a:p>
          <a:p>
            <a:pPr marL="0" indent="0" algn="r">
              <a:buNone/>
            </a:pPr>
            <a:r>
              <a:rPr lang="ru-RU" u="sng" dirty="0"/>
              <a:t>Суть спора:</a:t>
            </a:r>
          </a:p>
          <a:p>
            <a:pPr marL="0" indent="0" algn="r">
              <a:buNone/>
            </a:pPr>
            <a:r>
              <a:rPr lang="ru-RU" dirty="0"/>
              <a:t>Неизвестные лица проникли в офис компании и похитили пакет акций. </a:t>
            </a:r>
            <a:r>
              <a:rPr lang="ru-RU" u="sng" dirty="0" smtClean="0"/>
              <a:t>Судебные </a:t>
            </a:r>
            <a:r>
              <a:rPr lang="ru-RU" u="sng" dirty="0"/>
              <a:t>решения:</a:t>
            </a:r>
            <a:endParaRPr lang="ru-RU" dirty="0"/>
          </a:p>
          <a:p>
            <a:pPr marL="0" indent="0" algn="r">
              <a:buNone/>
            </a:pPr>
            <a:r>
              <a:rPr lang="ru-RU" dirty="0"/>
              <a:t>Суд признал виновными в краже лиц, которые похитили ценные бумаги, и назначил им наказание в виде лишения свободы. Суд указал, что ценные бумаги - это документы, которые удостоверяют права, и их кража является преступлением.</a:t>
            </a:r>
          </a:p>
        </p:txBody>
      </p:sp>
    </p:spTree>
    <p:extLst>
      <p:ext uri="{BB962C8B-B14F-4D97-AF65-F5344CB8AC3E}">
        <p14:creationId xmlns:p14="http://schemas.microsoft.com/office/powerpoint/2010/main" val="1751721939"/>
      </p:ext>
    </p:extLst>
  </p:cSld>
  <p:clrMapOvr>
    <a:masterClrMapping/>
  </p:clrMapOvr>
</p:sld>
</file>

<file path=ppt/slides/slide4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66. Наследственное право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Оспаривание </a:t>
            </a:r>
            <a:r>
              <a:rPr lang="ru-RU" dirty="0" smtClean="0"/>
              <a:t>завещания</a:t>
            </a:r>
          </a:p>
          <a:p>
            <a:pPr marL="0" indent="0">
              <a:buNone/>
            </a:pPr>
            <a:r>
              <a:rPr lang="ru-RU" u="sng" dirty="0" smtClean="0"/>
              <a:t>Суть </a:t>
            </a:r>
            <a:r>
              <a:rPr lang="ru-RU" u="sng" dirty="0"/>
              <a:t>спора: </a:t>
            </a:r>
          </a:p>
          <a:p>
            <a:pPr marL="0" indent="0">
              <a:buNone/>
            </a:pPr>
            <a:r>
              <a:rPr lang="ru-RU" dirty="0"/>
              <a:t>Умерла гражданка Петрова. Она оставила завещание, в котором все свое имущество передала своей внучке, а сыну – ничего. Сын Петровой подал в суд иск об оспаривании завещания, утверждая, что его мать была в момент составления завещания недееспособной из-за болезни.</a:t>
            </a:r>
            <a:br>
              <a:rPr lang="ru-RU" dirty="0"/>
            </a:br>
            <a:r>
              <a:rPr lang="ru-RU" dirty="0"/>
              <a:t> </a:t>
            </a:r>
            <a:r>
              <a:rPr lang="ru-RU" u="sng" dirty="0"/>
              <a:t>Судебные решения:</a:t>
            </a:r>
          </a:p>
          <a:p>
            <a:pPr marL="0" indent="0">
              <a:buNone/>
            </a:pPr>
            <a:r>
              <a:rPr lang="ru-RU" dirty="0"/>
              <a:t>Суд, проведя экспертизу состояния здоровья Петровой на момент составления завещания, установил, что она действительно была недееспособна и не могла понимать значение своих действий. Суд признал завещание недействительным, и наследство было распределено между сыном и внучкой по закону. </a:t>
            </a:r>
            <a:endParaRPr lang="ru-RU" u="sng" dirty="0"/>
          </a:p>
          <a:p>
            <a:pPr marL="0" indent="0">
              <a:buNone/>
            </a:pPr>
            <a:endParaRPr lang="ru-RU" u="sng" dirty="0" smtClean="0"/>
          </a:p>
          <a:p>
            <a:pPr marL="0" indent="0">
              <a:buNone/>
            </a:pPr>
            <a:endParaRPr lang="ru-RU" u="sng" dirty="0"/>
          </a:p>
          <a:p>
            <a:pPr algn="r"/>
            <a:r>
              <a:rPr lang="ru-RU" dirty="0"/>
              <a:t>Недействительное завещание из-за </a:t>
            </a:r>
            <a:r>
              <a:rPr lang="ru-RU" dirty="0" smtClean="0"/>
              <a:t>угроз</a:t>
            </a:r>
          </a:p>
          <a:p>
            <a:pPr marL="0" indent="0" algn="r">
              <a:buNone/>
            </a:pPr>
            <a:r>
              <a:rPr lang="ru-RU" u="sng" dirty="0" smtClean="0"/>
              <a:t>Суть </a:t>
            </a:r>
            <a:r>
              <a:rPr lang="ru-RU" u="sng" dirty="0"/>
              <a:t>спора: </a:t>
            </a:r>
            <a:endParaRPr lang="ru-RU" dirty="0"/>
          </a:p>
          <a:p>
            <a:pPr marL="0" indent="0" algn="r">
              <a:buNone/>
            </a:pPr>
            <a:r>
              <a:rPr lang="ru-RU" dirty="0"/>
              <a:t>Гражданин Иванов оставил завещание, в котором все имущество передал своему племяннику. Сын Иванова подал иск об оспаривании завещания, утверждая, что его отец был вынужден оставить завещание в пользу племянника под угрозами насилия.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изучив доказательства, установил, что племянник действительно угрожал Иванова с целью получить его имущество. Суд признал завещание недействительным, и наследство было распределено между сыном и племянником по закону.</a:t>
            </a:r>
          </a:p>
        </p:txBody>
      </p:sp>
    </p:spTree>
    <p:extLst>
      <p:ext uri="{BB962C8B-B14F-4D97-AF65-F5344CB8AC3E}">
        <p14:creationId xmlns:p14="http://schemas.microsoft.com/office/powerpoint/2010/main" val="1897598926"/>
      </p:ext>
    </p:extLst>
  </p:cSld>
  <p:clrMapOvr>
    <a:masterClrMapping/>
  </p:clrMapOvr>
</p:sld>
</file>

<file path=ppt/slides/slide4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66. Наследственное право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marL="0" indent="0">
              <a:buNone/>
            </a:pPr>
            <a:r>
              <a:rPr lang="ru-RU" b="1" dirty="0"/>
              <a:t>ГК РФ Статья 1129. Завещание в чрезвычайных обстоятельствах</a:t>
            </a:r>
          </a:p>
          <a:p>
            <a:r>
              <a:rPr lang="ru-RU" dirty="0"/>
              <a:t>Объект: Сфера </a:t>
            </a:r>
            <a:r>
              <a:rPr lang="ru-RU" dirty="0" smtClean="0"/>
              <a:t>завещания </a:t>
            </a:r>
            <a:r>
              <a:rPr lang="ru-RU" dirty="0"/>
              <a:t>в чрезвычайных </a:t>
            </a:r>
            <a:r>
              <a:rPr lang="ru-RU" dirty="0" smtClean="0"/>
              <a:t>обстоятельствах</a:t>
            </a:r>
            <a:endParaRPr lang="ru-RU" dirty="0"/>
          </a:p>
          <a:p>
            <a:r>
              <a:rPr lang="ru-RU" dirty="0"/>
              <a:t>Объективная сторона: </a:t>
            </a:r>
          </a:p>
          <a:p>
            <a:pPr marL="0" indent="0">
              <a:buNone/>
            </a:pPr>
            <a:r>
              <a:rPr lang="ru-RU" dirty="0"/>
              <a:t>Гражданин, который находится в положении, явно угрожающем его жизни, и в силу сложившихся чрезвычайных обстоятельств лишен возможности совершить завещание в соответствии с правилами </a:t>
            </a:r>
            <a:r>
              <a:rPr lang="ru-RU" dirty="0" smtClean="0"/>
              <a:t>ст. 1124 </a:t>
            </a:r>
            <a:r>
              <a:rPr lang="ru-RU" dirty="0"/>
              <a:t> - </a:t>
            </a:r>
            <a:r>
              <a:rPr lang="ru-RU" dirty="0" smtClean="0"/>
              <a:t>1128</a:t>
            </a:r>
            <a:r>
              <a:rPr lang="ru-RU" dirty="0"/>
              <a:t> настоящего Кодекса, может изложить последнюю волю в отношении своего имущества в простой письменной форме.</a:t>
            </a:r>
          </a:p>
          <a:p>
            <a:pPr marL="0" indent="0">
              <a:buNone/>
            </a:pPr>
            <a:r>
              <a:rPr lang="ru-RU" dirty="0"/>
              <a:t>Изложение гражданином последней воли в простой письменной форме признается его завещанием, если завещатель в присутствии двух свидетелей собственноручно написал и подписал документ, из содержания которого следует, что он представляет собой завещание</a:t>
            </a:r>
            <a:r>
              <a:rPr lang="ru-RU" dirty="0" smtClean="0"/>
              <a:t>.</a:t>
            </a:r>
          </a:p>
          <a:p>
            <a:pPr marL="0" indent="0">
              <a:buNone/>
            </a:pPr>
            <a:r>
              <a:rPr lang="ru-RU" dirty="0"/>
              <a:t>Завещание, совершенное в чрезвычайных обстоятельствах в соответствии с настоящей статьей, подлежит исполнению только при условии подтверждения судом по требованию заинтересованных лиц факта совершения завещания в чрезвычайных обстоятельствах. Указанное требование должно быть заявлено до истечения срока, установленного для принятия наследства.</a:t>
            </a:r>
          </a:p>
          <a:p>
            <a:pPr marL="0" indent="0">
              <a:buNone/>
            </a:pPr>
            <a:r>
              <a:rPr lang="ru-RU" dirty="0" smtClean="0"/>
              <a:t>Совместные </a:t>
            </a:r>
            <a:r>
              <a:rPr lang="ru-RU" dirty="0"/>
              <a:t>завещания супругов, наследственные договоры, а также завещания, содержащие решение об учреждении наследственного фонда, не могут быть совершены в чрезвычайных обстоятельствах. Несоблюдение этого требования влечет ничтожность указанных завещаний и договоров.</a:t>
            </a:r>
          </a:p>
          <a:p>
            <a:r>
              <a:rPr lang="ru-RU" dirty="0" smtClean="0"/>
              <a:t>Субъект</a:t>
            </a:r>
            <a:r>
              <a:rPr lang="ru-RU" dirty="0"/>
              <a:t>: </a:t>
            </a:r>
          </a:p>
          <a:p>
            <a:pPr lvl="0">
              <a:buFont typeface="Courier New" pitchFamily="49" charset="0"/>
              <a:buChar char="o"/>
            </a:pPr>
            <a:r>
              <a:rPr lang="ru-RU" dirty="0"/>
              <a:t>Наследодатель: Лицо, находящееся в чрезвычайных обстоятельствах и желающее выразить свою волю относительно своего имущества. </a:t>
            </a:r>
            <a:endParaRPr lang="ru-RU" dirty="0" smtClean="0"/>
          </a:p>
          <a:p>
            <a:pPr lvl="0">
              <a:buFont typeface="Courier New" pitchFamily="49" charset="0"/>
              <a:buChar char="o"/>
            </a:pPr>
            <a:r>
              <a:rPr lang="ru-RU" dirty="0" smtClean="0"/>
              <a:t>Свидетели</a:t>
            </a:r>
            <a:r>
              <a:rPr lang="ru-RU" dirty="0"/>
              <a:t>: Два дееспособных человека, не являющиеся наследниками, которые засвидетельствуют устное завещание.</a:t>
            </a:r>
          </a:p>
          <a:p>
            <a:r>
              <a:rPr lang="ru-RU" dirty="0"/>
              <a:t>Субъективная сторона:</a:t>
            </a:r>
          </a:p>
          <a:p>
            <a:pPr>
              <a:buFont typeface="Courier New" pitchFamily="49" charset="0"/>
              <a:buChar char="o"/>
            </a:pPr>
            <a:r>
              <a:rPr lang="ru-RU" dirty="0"/>
              <a:t>Умысел свидетелей: Если свидетели завещания лгут о его содержании или о том, что оно действительно было составлено, то это может быть признано мошенничеством, и завещание будет признано недействительным. </a:t>
            </a:r>
            <a:endParaRPr lang="ru-RU" dirty="0" smtClean="0"/>
          </a:p>
          <a:p>
            <a:pPr>
              <a:buFont typeface="Courier New" pitchFamily="49" charset="0"/>
              <a:buChar char="o"/>
            </a:pPr>
            <a:r>
              <a:rPr lang="ru-RU" dirty="0" smtClean="0"/>
              <a:t>Неосторожность </a:t>
            </a:r>
            <a:r>
              <a:rPr lang="ru-RU" dirty="0"/>
              <a:t>свидетелей: Если свидетели не убедились в дееспособности наследодателя или в том, что он действительно выразил свою волю, то завещание может быть оспорено в суде.</a:t>
            </a:r>
          </a:p>
          <a:p>
            <a:r>
              <a:rPr lang="ru-RU" dirty="0"/>
              <a:t>Предмет: имущество </a:t>
            </a:r>
          </a:p>
          <a:p>
            <a:endParaRPr lang="ru-RU" dirty="0"/>
          </a:p>
        </p:txBody>
      </p:sp>
    </p:spTree>
    <p:extLst>
      <p:ext uri="{BB962C8B-B14F-4D97-AF65-F5344CB8AC3E}">
        <p14:creationId xmlns:p14="http://schemas.microsoft.com/office/powerpoint/2010/main" val="3410742403"/>
      </p:ext>
    </p:extLst>
  </p:cSld>
  <p:clrMapOvr>
    <a:masterClrMapping/>
  </p:clrMapOvr>
</p:sld>
</file>

<file path=ppt/slides/slide4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66. Наследственное право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336704"/>
          </a:xfrm>
        </p:spPr>
        <p:txBody>
          <a:bodyPr>
            <a:normAutofit fontScale="25000" lnSpcReduction="20000"/>
          </a:bodyPr>
          <a:lstStyle/>
          <a:p>
            <a:pPr marL="0" indent="0">
              <a:buNone/>
            </a:pPr>
            <a:r>
              <a:rPr lang="ru-RU" sz="5600" b="1" dirty="0"/>
              <a:t>ГК РФ Статья 1129. Завещание в чрезвычайных </a:t>
            </a:r>
            <a:r>
              <a:rPr lang="ru-RU" sz="5600" b="1" dirty="0" smtClean="0"/>
              <a:t>обстоятельствах</a:t>
            </a:r>
          </a:p>
          <a:p>
            <a:r>
              <a:rPr lang="ru-RU" sz="4000" dirty="0"/>
              <a:t>В комментируемой статье установлено, что допускается изложение гражданином последней воли в простой письменной форме без нотариального удостоверения и соблюдения иных формальных правил в исключительных случаях, а именно, когда гражданин, находящийся в явно угрожающем его жизни положении и в силу сложившихся чрезвычайных обстоятельств, лишен возможности сделать нотариально удостоверенное либо удостоверенное имеющим такое право другим должностным лицом письменное завещание. При этом само понятие чрезвычайных обстоятельств в комментируемой статье не раскрыто.</a:t>
            </a:r>
          </a:p>
          <a:p>
            <a:r>
              <a:rPr lang="ru-RU" sz="4000" dirty="0"/>
              <a:t>Представляется, что чрезвычайные обстоятельства - действительно сложившееся положение, в котором оказался гражданин, в силу чего существует реальная угроза его жизни. У гражданина в данной связи должна отсутствовать реальная возможность обратиться к нотариусу или иным лицам, имеющим право удостоверять завещание.</a:t>
            </a:r>
          </a:p>
          <a:p>
            <a:r>
              <a:rPr lang="ru-RU" sz="4000" dirty="0"/>
              <a:t>Хотя подобные завещания составляются в чрезвычайной обстановке, процедура их составления подвергается определенной регламентации. Завещание, изложенное в простой письменной форме, должно быть, соответственно, собственноручно написано и подписано гражданином в присутствии двух свидетелей. При этом из содержания документа должно быть ясно, что оно представляют собой завещание. Таким образом, даже если отсутствует само слово "завещание", но из смысла документа вытекает, что речь идет о распоряжении имуществом на случай смерти, то такой документ должен признаваться завещанием.</a:t>
            </a:r>
          </a:p>
          <a:p>
            <a:r>
              <a:rPr lang="ru-RU" sz="4000" dirty="0"/>
              <a:t>Кроме того, в силу сложившихся чрезвычайных обстоятельств завещатель должен быть лишен возможности совершить завещание в соответствии с правилами ст. 1124 - 1128 ГК РФ (см. комментарии к ним</a:t>
            </a:r>
            <a:r>
              <a:rPr lang="ru-RU" sz="4000" dirty="0" smtClean="0"/>
              <a:t>).</a:t>
            </a:r>
          </a:p>
          <a:p>
            <a:r>
              <a:rPr lang="ru-RU" sz="4000" dirty="0"/>
              <a:t>Если обстоятельства, угрожавшие жизни, прекратили существовать и при этом завещатель хочет сохранить ранее сделанное волеизъявление в силе, то в течение месяца после прекращения этих обстоятельств он должен совершить завещание в какой-либо иной форме, предусмотренной ст. 1124 - 1128 ГК (см. комментарии к ним). В противном случае ранее сделанное завещание в простой письменной форме утрачивает силу.</a:t>
            </a:r>
          </a:p>
          <a:p>
            <a:r>
              <a:rPr lang="ru-RU" sz="4000" dirty="0"/>
              <a:t>Вышеуказанный месячный срок следует рассматривать как </a:t>
            </a:r>
            <a:r>
              <a:rPr lang="ru-RU" sz="4000" dirty="0" err="1"/>
              <a:t>пресекательный</a:t>
            </a:r>
            <a:r>
              <a:rPr lang="ru-RU" sz="4000" dirty="0"/>
              <a:t>, поскольку законодатель не предусматривает возможности его восстановления даже при наличии уважительных причин.</a:t>
            </a:r>
          </a:p>
          <a:p>
            <a:r>
              <a:rPr lang="ru-RU" sz="4000" dirty="0" smtClean="0"/>
              <a:t>Подобное </a:t>
            </a:r>
            <a:r>
              <a:rPr lang="ru-RU" sz="4000" dirty="0"/>
              <a:t>завещание приобретает юридическую силу не автоматически, а при условии его подтверждения судом по требованию заинтересованных лиц либо свидетелей, присутствовавших при изложении завещателем последней воли, факта составления завещания в чрезвычайных обстоятельствах.</a:t>
            </a:r>
          </a:p>
          <a:p>
            <a:r>
              <a:rPr lang="ru-RU" sz="4000" dirty="0"/>
              <a:t>Требование об утверждении такого завещания должно быть заявлено до истечения срока, установленного для принятия наследства. Под заинтересованными лицами понимаются другие наследники, </a:t>
            </a:r>
            <a:r>
              <a:rPr lang="ru-RU" sz="4000" dirty="0" err="1"/>
              <a:t>отказополучатели</a:t>
            </a:r>
            <a:r>
              <a:rPr lang="ru-RU" sz="4000" dirty="0"/>
              <a:t>, исполнители завещания.</a:t>
            </a:r>
          </a:p>
          <a:p>
            <a:r>
              <a:rPr lang="ru-RU" sz="4000" dirty="0"/>
              <a:t>При отсутствии спора требование подтверждения факта совершения завещания в чрезвычайных обстоятельствах рассматривается судом в порядке особого производства, а в случае оспаривания указанного факта - в порядке искового производства.</a:t>
            </a:r>
          </a:p>
          <a:p>
            <a:r>
              <a:rPr lang="ru-RU" sz="4000" dirty="0"/>
              <a:t>Таким образом, процедура составления завещания в чрезвычайных обстоятельствах, а также признания данного факта судом достаточно сложна. Кроме того, непонятно, как заинтересованные лица, по требованию которых суд рассматривает дело, узнают о составлении завещания при чрезвычайных обстоятельствах и каким образом искать свидетелей, присутствовавших при составлении завещания наследодателем.</a:t>
            </a:r>
          </a:p>
          <a:p>
            <a:r>
              <a:rPr lang="ru-RU" sz="4000" dirty="0"/>
              <a:t>Если гражданин, совершивший завещание в чрезвычайных обстоятельствах, получит впоследствии возможность сделать без серьезных затруднений завещание в письменной форме с его надлежащим удостоверением и в течение месяца после отпадения этих обстоятельств не воспользуется этой возможностью, то завещание, сделанное им в чрезвычайных обстоятельствах, утрачивает силу.</a:t>
            </a:r>
          </a:p>
          <a:p>
            <a:r>
              <a:rPr lang="ru-RU" sz="4000" dirty="0"/>
              <a:t>Таким образом, законодатель не устанавливает срока действия чрезвычайных обстоятельств, оговаривая лишь порядок, при котором завещание может быть признано совершенным при чрезвычайных обстоятельствах. В частности, указывается, что оно может быть признано законным в течение месяца после прекращения чрезвычайных обстоятельств. Так, если завещатель, составивший завещание при чрезвычайных обстоятельствах, по каким-либо причинам умер, например через две недели после прекращения чрезвычайных обстоятельств, наследник вступает в наследство по данному завещанию.</a:t>
            </a:r>
          </a:p>
          <a:p>
            <a:endParaRPr lang="ru-RU" dirty="0"/>
          </a:p>
          <a:p>
            <a:endParaRPr lang="ru-RU" dirty="0"/>
          </a:p>
        </p:txBody>
      </p:sp>
    </p:spTree>
    <p:extLst>
      <p:ext uri="{BB962C8B-B14F-4D97-AF65-F5344CB8AC3E}">
        <p14:creationId xmlns:p14="http://schemas.microsoft.com/office/powerpoint/2010/main" val="115086534"/>
      </p:ext>
    </p:extLst>
  </p:cSld>
  <p:clrMapOvr>
    <a:masterClrMapping/>
  </p:clrMapOvr>
</p:sld>
</file>

<file path=ppt/slides/slide4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66. Наследственное право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1129</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Завещание перед смертью в результате ДТП</a:t>
            </a:r>
            <a:r>
              <a:rPr lang="ru-RU" dirty="0" smtClean="0"/>
              <a:t>:</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Гражданин Иванов попал в ДТП и был доставлен в больницу в критическом состоянии. Перед смертью он заявил медсестре, что хочет оставить все свое имущество своей жене. Медсестра записала его слова в медицинскую карту.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изучив медицинскую карту и показания медсестры, признал завещание действительным. Суд посчитал, что Иванов, находясь в чрезвычайных обстоятельствах, выразил свою волю перед смертью, и медсестра, записав его слова, выполнила необходимые формальности для завещания в таких условиях</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Завещание во время </a:t>
            </a:r>
            <a:r>
              <a:rPr lang="ru-RU" dirty="0" smtClean="0"/>
              <a:t>землетрясения</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В ходе землетрясения, гражданка Петрова оказалась заваленной обломками. Ее сосед, находящийся рядом, услышал ее слова о том, что она хочет оставить все свое имущество сыну. Сосед сообщил об этом поисково-спасательной бригаде, которая зафиксировала слова Петровой в своем протоколе.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изучив протокол поисково-спасательной бригады и показания соседа, признал завещание действительным. Суд посчитал, что Петрова, находясь в чрезвычайных обстоятельствах, выразила свою волю, и ее слова были зафиксированы третьим лицом, что подтверждает составление завещания в условиях угрозы жизни.</a:t>
            </a:r>
          </a:p>
        </p:txBody>
      </p:sp>
    </p:spTree>
    <p:extLst>
      <p:ext uri="{BB962C8B-B14F-4D97-AF65-F5344CB8AC3E}">
        <p14:creationId xmlns:p14="http://schemas.microsoft.com/office/powerpoint/2010/main" val="1150187088"/>
      </p:ext>
    </p:extLst>
  </p:cSld>
  <p:clrMapOvr>
    <a:masterClrMapping/>
  </p:clrMapOvr>
</p:sld>
</file>

<file path=ppt/slides/slide4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67.  Наследование по завещанию</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764704"/>
            <a:ext cx="9144000" cy="6093296"/>
          </a:xfrm>
        </p:spPr>
        <p:txBody>
          <a:bodyPr>
            <a:normAutofit fontScale="70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наследования </a:t>
            </a:r>
            <a:r>
              <a:rPr lang="ru-RU" dirty="0">
                <a:solidFill>
                  <a:prstClr val="black">
                    <a:lumMod val="50000"/>
                    <a:lumOff val="50000"/>
                  </a:prstClr>
                </a:solidFill>
              </a:rPr>
              <a:t>по завещанию</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Распорядиться имуществом на случай смерти можно путем совершения завещания или заключения наследственного договора. К наследственному договору применяются правила настоящего Кодекса о завещании, если иное не вытекает из существа наследственного договора</a:t>
            </a:r>
            <a:r>
              <a:rPr lang="ru-RU" dirty="0" smtClean="0"/>
              <a:t>.</a:t>
            </a:r>
          </a:p>
          <a:p>
            <a:pPr marL="0" indent="0">
              <a:buNone/>
            </a:pPr>
            <a:r>
              <a:rPr lang="ru-RU" dirty="0"/>
              <a:t>Завещание может быть совершено гражданином, обладающим в момент его совершения дееспособностью в полном </a:t>
            </a:r>
            <a:r>
              <a:rPr lang="ru-RU" dirty="0" smtClean="0"/>
              <a:t>объеме.</a:t>
            </a:r>
            <a:endParaRPr lang="ru-RU" dirty="0"/>
          </a:p>
          <a:p>
            <a:pPr marL="0" indent="0">
              <a:buNone/>
            </a:pPr>
            <a:r>
              <a:rPr lang="ru-RU" dirty="0" smtClean="0"/>
              <a:t>Завещание </a:t>
            </a:r>
            <a:r>
              <a:rPr lang="ru-RU" dirty="0"/>
              <a:t>должно быть совершено лично. Совершение завещания и заключение наследственного договора через представителя не допускаются</a:t>
            </a:r>
            <a:r>
              <a:rPr lang="ru-RU" dirty="0" smtClean="0"/>
              <a:t>.</a:t>
            </a:r>
          </a:p>
          <a:p>
            <a:pPr marL="0" indent="0">
              <a:buNone/>
            </a:pPr>
            <a:r>
              <a:rPr lang="ru-RU" dirty="0"/>
              <a:t>Завещание может быть совершено одним гражданином, а также гражданами, состоящими между собой в момент его совершения в браке (совместное завещание супругов). К супругам, совершившим совместное завещание, применяются правила настоящего Кодекса о завещателе</a:t>
            </a:r>
            <a:r>
              <a:rPr lang="ru-RU" dirty="0" smtClean="0"/>
              <a:t>.</a:t>
            </a:r>
          </a:p>
          <a:p>
            <a:pPr marL="0" indent="0">
              <a:buNone/>
            </a:pPr>
            <a:r>
              <a:rPr lang="ru-RU" dirty="0"/>
              <a:t>Завещание является односторонней сделкой, которая создает права и обязанности после открытия наследства.</a:t>
            </a:r>
            <a:endParaRPr lang="ru-RU" dirty="0" smtClean="0"/>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лицо, </a:t>
            </a:r>
            <a:r>
              <a:rPr lang="ru-RU" dirty="0"/>
              <a:t>Государство</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имущество</a:t>
            </a:r>
          </a:p>
          <a:p>
            <a:endParaRPr lang="ru-RU" dirty="0"/>
          </a:p>
        </p:txBody>
      </p:sp>
    </p:spTree>
    <p:extLst>
      <p:ext uri="{BB962C8B-B14F-4D97-AF65-F5344CB8AC3E}">
        <p14:creationId xmlns:p14="http://schemas.microsoft.com/office/powerpoint/2010/main" val="3316966579"/>
      </p:ext>
    </p:extLst>
  </p:cSld>
  <p:clrMapOvr>
    <a:masterClrMapping/>
  </p:clrMapOvr>
</p:sld>
</file>

<file path=ppt/slides/slide4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67.  Наследование по завещанию</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47500" lnSpcReduction="20000"/>
          </a:bodyPr>
          <a:lstStyle/>
          <a:p>
            <a:pPr lvl="0"/>
            <a:r>
              <a:rPr lang="ru-RU" sz="2900" dirty="0">
                <a:solidFill>
                  <a:prstClr val="black">
                    <a:lumMod val="50000"/>
                    <a:lumOff val="50000"/>
                  </a:prstClr>
                </a:solidFill>
              </a:rPr>
              <a:t>Объект</a:t>
            </a:r>
            <a:r>
              <a:rPr lang="ru-RU" dirty="0">
                <a:solidFill>
                  <a:prstClr val="black">
                    <a:lumMod val="50000"/>
                    <a:lumOff val="50000"/>
                  </a:prstClr>
                </a:solidFill>
              </a:rPr>
              <a:t>: </a:t>
            </a:r>
          </a:p>
          <a:p>
            <a:pPr marL="0" indent="0">
              <a:buNone/>
            </a:pPr>
            <a:r>
              <a:rPr lang="ru-RU" dirty="0">
                <a:solidFill>
                  <a:prstClr val="black">
                    <a:lumMod val="50000"/>
                    <a:lumOff val="50000"/>
                  </a:prstClr>
                </a:solidFill>
              </a:rPr>
              <a:t>Объектом является сфера наследования по </a:t>
            </a:r>
            <a:r>
              <a:rPr lang="ru-RU" dirty="0" smtClean="0">
                <a:solidFill>
                  <a:prstClr val="black">
                    <a:lumMod val="50000"/>
                    <a:lumOff val="50000"/>
                  </a:prstClr>
                </a:solidFill>
              </a:rPr>
              <a:t>завещанию</a:t>
            </a:r>
          </a:p>
          <a:p>
            <a:pPr marL="0" indent="0">
              <a:buNone/>
            </a:pPr>
            <a:endParaRPr lang="ru-RU" dirty="0">
              <a:solidFill>
                <a:prstClr val="black">
                  <a:lumMod val="50000"/>
                  <a:lumOff val="50000"/>
                </a:prstClr>
              </a:solidFill>
            </a:endParaRPr>
          </a:p>
          <a:p>
            <a:r>
              <a:rPr lang="ru-RU" sz="2900" dirty="0">
                <a:solidFill>
                  <a:prstClr val="black">
                    <a:lumMod val="50000"/>
                    <a:lumOff val="50000"/>
                  </a:prstClr>
                </a:solidFill>
              </a:rPr>
              <a:t>Объективная сторона: </a:t>
            </a:r>
            <a:endParaRPr lang="ru-RU" sz="2900" dirty="0"/>
          </a:p>
          <a:p>
            <a:pPr marL="0" indent="0">
              <a:buNone/>
            </a:pPr>
            <a:r>
              <a:rPr lang="ru-RU" dirty="0"/>
              <a:t>Завещатель не обязан сообщать кому-либо о содержании, совершении, об изменении или отмене завещания</a:t>
            </a:r>
            <a:r>
              <a:rPr lang="ru-RU" dirty="0" smtClean="0"/>
              <a:t>.</a:t>
            </a:r>
          </a:p>
          <a:p>
            <a:pPr marL="0" indent="0">
              <a:buNone/>
            </a:pPr>
            <a:r>
              <a:rPr lang="ru-RU" dirty="0"/>
              <a:t>Завещатель вправе совершить завещание, содержащее распоряжение о любом имуществе, в том числе о том, которое он может приобрести в </a:t>
            </a:r>
            <a:r>
              <a:rPr lang="ru-RU" dirty="0" smtClean="0"/>
              <a:t>будущем.</a:t>
            </a:r>
            <a:endParaRPr lang="ru-RU" dirty="0"/>
          </a:p>
          <a:p>
            <a:pPr marL="0" indent="0">
              <a:buNone/>
            </a:pPr>
            <a:r>
              <a:rPr lang="ru-RU" dirty="0"/>
              <a:t>Завещатель может распорядиться своим имуществом или какой-либо его частью, составив одно или несколько завещаний</a:t>
            </a:r>
            <a:r>
              <a:rPr lang="ru-RU" dirty="0" smtClean="0"/>
              <a:t>.</a:t>
            </a:r>
          </a:p>
          <a:p>
            <a:pPr marL="0" indent="0">
              <a:buNone/>
            </a:pPr>
            <a:r>
              <a:rPr lang="ru-RU" dirty="0"/>
              <a:t>Имущество, завещанное двум или нескольким наследникам без указания их долей в наследстве и без указания </a:t>
            </a:r>
            <a:r>
              <a:rPr lang="ru-RU" dirty="0" smtClean="0"/>
              <a:t>того, какие </a:t>
            </a:r>
            <a:r>
              <a:rPr lang="ru-RU" dirty="0"/>
              <a:t>входящие в состав наследства вещи или права кому из наследников предназначаются, считается завещанным наследникам в равных долях</a:t>
            </a:r>
            <a:r>
              <a:rPr lang="ru-RU" dirty="0" smtClean="0"/>
              <a:t>.</a:t>
            </a:r>
          </a:p>
          <a:p>
            <a:pPr marL="0" indent="0">
              <a:buNone/>
            </a:pPr>
            <a:r>
              <a:rPr lang="ru-RU" dirty="0"/>
              <a:t>Нотариально удостоверенное завещание должно быть написано завещателем или записано с его слов нотариусом, а совместное завещание супругов должно быть передано нотариусу обоими супругами или записано с их слов нотариусом в присутствии обоих супругов. При написании или записи завещания могут быть использованы технические средства (электронно-вычислительная машина, пишущая машинка и другие</a:t>
            </a:r>
            <a:r>
              <a:rPr lang="ru-RU" dirty="0" smtClean="0"/>
              <a:t>).</a:t>
            </a:r>
          </a:p>
          <a:p>
            <a:pPr marL="0" indent="0">
              <a:buNone/>
            </a:pPr>
            <a:r>
              <a:rPr lang="ru-RU" dirty="0"/>
              <a:t>Завещатель вправе отменить или изменить составленное им завещание в любое время после его совершения, не указывая при этом причины его отмены или изменения.</a:t>
            </a:r>
          </a:p>
          <a:p>
            <a:pPr marL="0" indent="0">
              <a:buNone/>
            </a:pPr>
            <a:r>
              <a:rPr lang="ru-RU" dirty="0"/>
              <a:t>Для отмены или изменения завещания не требуется чье-либо согласие, в том числе лиц, назначенных наследниками в отменяемом или изменяемом завещании.</a:t>
            </a:r>
          </a:p>
          <a:p>
            <a:pPr marL="0" indent="0">
              <a:buNone/>
            </a:pPr>
            <a:r>
              <a:rPr lang="ru-RU" dirty="0" smtClean="0"/>
              <a:t>Завещатель </a:t>
            </a:r>
            <a:r>
              <a:rPr lang="ru-RU" dirty="0"/>
              <a:t>вправе посредством нового завещания отменить прежнее завещание в целом либо изменить его посредством отмены или изменения отдельных содержащихся в нем завещательных распоряжений.</a:t>
            </a:r>
          </a:p>
          <a:p>
            <a:pPr marL="0" indent="0">
              <a:buNone/>
            </a:pPr>
            <a:r>
              <a:rPr lang="ru-RU" dirty="0"/>
              <a:t>Последующее завещание, не содержащее прямых указаний об отмене прежнего завещания или отдельных содержащихся в нем завещательных распоряжений, отменяет это прежнее завещание полностью или в части, в которой оно противоречит последующему завещанию</a:t>
            </a:r>
            <a:r>
              <a:rPr lang="ru-RU" dirty="0" smtClean="0"/>
              <a:t>.</a:t>
            </a:r>
          </a:p>
          <a:p>
            <a:pPr marL="0" indent="0">
              <a:buNone/>
            </a:pPr>
            <a:r>
              <a:rPr lang="ru-RU" dirty="0"/>
              <a:t>Завещатель может поручить исполнение завещания указанному им в завещании душеприказчику (исполнителю завещания) независимо от того, является ли такое лицо наследником. Исполнителем завещания может быть гражданин или юридическое лицо</a:t>
            </a:r>
            <a:r>
              <a:rPr lang="ru-RU" dirty="0" smtClean="0"/>
              <a:t>.</a:t>
            </a:r>
          </a:p>
          <a:p>
            <a:pPr marL="0" indent="0">
              <a:buNone/>
            </a:pPr>
            <a:r>
              <a:rPr lang="ru-RU" dirty="0"/>
              <a:t>Наследодатель вправе заключить с любым из лиц, которые могут призываться к </a:t>
            </a:r>
            <a:r>
              <a:rPr lang="ru-RU" dirty="0" smtClean="0"/>
              <a:t>наследованию</a:t>
            </a:r>
            <a:r>
              <a:rPr lang="ru-RU" dirty="0"/>
              <a:t> </a:t>
            </a:r>
            <a:r>
              <a:rPr lang="ru-RU" dirty="0" smtClean="0"/>
              <a:t>(ст. 1116), </a:t>
            </a:r>
            <a:r>
              <a:rPr lang="ru-RU" dirty="0"/>
              <a:t>договор, условия которого определяют круг наследников и порядок перехода прав на имущество наследодателя после его смерти к пережившим наследодателя сторонам договора или к пережившим третьим лицам, которые могут призываться к наследованию (наследственный договор). Наследственный договор может также содержать условие о душеприказчике и возлагать на участвующих в наследственном договоре лиц, которые могут призываться к наследованию, обязанность совершить какие-либо не противоречащие закону действия имущественного или неимущественного характера, в том числе исполнить завещательные отказы или завещательные возложения</a:t>
            </a:r>
            <a:r>
              <a:rPr lang="ru-RU" dirty="0" smtClean="0"/>
              <a:t>.</a:t>
            </a:r>
          </a:p>
          <a:p>
            <a:pPr marL="0" indent="0">
              <a:buNone/>
            </a:pPr>
            <a:r>
              <a:rPr lang="ru-RU" dirty="0"/>
              <a:t>Завещание может быть признано судом недействительным по иску лица, права или законные интересы которого нарушены этим завещанием.</a:t>
            </a:r>
          </a:p>
          <a:p>
            <a:pPr marL="0" indent="0">
              <a:buNone/>
            </a:pPr>
            <a:r>
              <a:rPr lang="ru-RU" dirty="0"/>
              <a:t>Оспаривание завещания до открытия наследства не допускается.</a:t>
            </a:r>
          </a:p>
        </p:txBody>
      </p:sp>
    </p:spTree>
    <p:extLst>
      <p:ext uri="{BB962C8B-B14F-4D97-AF65-F5344CB8AC3E}">
        <p14:creationId xmlns:p14="http://schemas.microsoft.com/office/powerpoint/2010/main" val="2242024062"/>
      </p:ext>
    </p:extLst>
  </p:cSld>
  <p:clrMapOvr>
    <a:masterClrMapping/>
  </p:clrMapOvr>
</p:sld>
</file>

<file path=ppt/slides/slide4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67.  Наследование по завещанию</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Наследодатель: Лицо, которое составляет завещание и определяет наследников. </a:t>
            </a:r>
            <a:endParaRPr lang="ru-RU" dirty="0" smtClean="0"/>
          </a:p>
          <a:p>
            <a:pPr lvl="0">
              <a:buFont typeface="Courier New" pitchFamily="49" charset="0"/>
              <a:buChar char="o"/>
            </a:pPr>
            <a:r>
              <a:rPr lang="ru-RU" dirty="0" smtClean="0"/>
              <a:t>Наследники</a:t>
            </a:r>
            <a:r>
              <a:rPr lang="ru-RU" dirty="0"/>
              <a:t>: Лица, указанные в завещании, которые получают имущество. </a:t>
            </a:r>
            <a:endParaRPr lang="ru-RU" dirty="0" smtClean="0"/>
          </a:p>
          <a:p>
            <a:pPr lvl="0">
              <a:buFont typeface="Courier New" pitchFamily="49" charset="0"/>
              <a:buChar char="o"/>
            </a:pPr>
            <a:r>
              <a:rPr lang="ru-RU" dirty="0" smtClean="0"/>
              <a:t>Свидетели</a:t>
            </a:r>
            <a:r>
              <a:rPr lang="ru-RU" dirty="0"/>
              <a:t>: В некоторых случаях (например, при составлении завещания в простой письменной форме) требуется участие двух дееспособных свидетелей. </a:t>
            </a:r>
            <a:endParaRPr lang="ru-RU" dirty="0" smtClean="0"/>
          </a:p>
          <a:p>
            <a:pPr lvl="0">
              <a:buFont typeface="Courier New" pitchFamily="49" charset="0"/>
              <a:buChar char="o"/>
            </a:pPr>
            <a:r>
              <a:rPr lang="ru-RU" dirty="0" smtClean="0"/>
              <a:t>К </a:t>
            </a:r>
            <a:r>
              <a:rPr lang="ru-RU" dirty="0"/>
              <a:t>наследованию по завещанию также могут призываться </a:t>
            </a:r>
            <a:r>
              <a:rPr lang="ru-RU" dirty="0" smtClean="0"/>
              <a:t>Российская Федерация, субъекты </a:t>
            </a:r>
            <a:r>
              <a:rPr lang="ru-RU" dirty="0"/>
              <a:t>Российской Федерации, муниципальные образования, иностранные государства и международные организации.</a:t>
            </a:r>
          </a:p>
          <a:p>
            <a:pPr lvl="0">
              <a:buFont typeface="Courier New" pitchFamily="49" charset="0"/>
              <a:buChar char="o"/>
            </a:pPr>
            <a:endParaRPr lang="ru-RU" sz="3600" dirty="0">
              <a:solidFill>
                <a:prstClr val="black">
                  <a:lumMod val="50000"/>
                  <a:lumOff val="50000"/>
                </a:prstClr>
              </a:solidFill>
            </a:endParaRPr>
          </a:p>
          <a:p>
            <a:r>
              <a:rPr lang="ru-RU" sz="3600" dirty="0">
                <a:solidFill>
                  <a:prstClr val="black">
                    <a:lumMod val="50000"/>
                    <a:lumOff val="50000"/>
                  </a:prstClr>
                </a:solidFill>
              </a:rPr>
              <a:t>Субъективная сторона:</a:t>
            </a:r>
          </a:p>
          <a:p>
            <a:pPr marL="0" lvl="0" indent="0">
              <a:buNone/>
            </a:pPr>
            <a:r>
              <a:rPr lang="ru-RU" u="sng" dirty="0"/>
              <a:t>Умысел:</a:t>
            </a:r>
            <a:endParaRPr lang="ru-RU" u="sng" dirty="0" smtClean="0"/>
          </a:p>
          <a:p>
            <a:pPr lvl="0">
              <a:buFont typeface="Courier New" pitchFamily="49" charset="0"/>
              <a:buChar char="o"/>
            </a:pPr>
            <a:r>
              <a:rPr lang="ru-RU" dirty="0" smtClean="0"/>
              <a:t>Наследодатель</a:t>
            </a:r>
            <a:r>
              <a:rPr lang="ru-RU" dirty="0"/>
              <a:t>: </a:t>
            </a:r>
            <a:r>
              <a:rPr lang="ru-RU" dirty="0" smtClean="0"/>
              <a:t>В </a:t>
            </a:r>
            <a:r>
              <a:rPr lang="ru-RU" dirty="0"/>
              <a:t>большинстве случаев, умысел наследодателя в составлении завещания заключается в желании передать свое имущество определенным лицам</a:t>
            </a:r>
            <a:r>
              <a:rPr lang="ru-RU" dirty="0" smtClean="0"/>
              <a:t>.</a:t>
            </a:r>
          </a:p>
          <a:p>
            <a:pPr lvl="0">
              <a:buFont typeface="Courier New" pitchFamily="49" charset="0"/>
              <a:buChar char="o"/>
            </a:pPr>
            <a:r>
              <a:rPr lang="ru-RU" dirty="0"/>
              <a:t>Наследники: </a:t>
            </a:r>
            <a:r>
              <a:rPr lang="ru-RU" dirty="0" smtClean="0"/>
              <a:t>Умысел </a:t>
            </a:r>
            <a:r>
              <a:rPr lang="ru-RU" dirty="0"/>
              <a:t>наследника может выражаться в попытках оспорить завещание, если он считает его недействительным, или в манипулировании наследодателем при составлении завещания (подкуп, угрозы, обман</a:t>
            </a:r>
            <a:r>
              <a:rPr lang="ru-RU" dirty="0" smtClean="0"/>
              <a:t>).</a:t>
            </a:r>
          </a:p>
          <a:p>
            <a:pPr lvl="0">
              <a:buFont typeface="Courier New" pitchFamily="49" charset="0"/>
              <a:buChar char="o"/>
            </a:pPr>
            <a:r>
              <a:rPr lang="ru-RU" dirty="0"/>
              <a:t>Свидетели: </a:t>
            </a:r>
            <a:r>
              <a:rPr lang="ru-RU" dirty="0" smtClean="0"/>
              <a:t>Свидетели </a:t>
            </a:r>
            <a:r>
              <a:rPr lang="ru-RU" dirty="0"/>
              <a:t>могут сознательно исказить информацию о содержании завещания или о </a:t>
            </a:r>
            <a:r>
              <a:rPr lang="ru-RU" dirty="0" smtClean="0"/>
              <a:t>дееспособности </a:t>
            </a:r>
            <a:r>
              <a:rPr lang="ru-RU" dirty="0"/>
              <a:t>наследодателя</a:t>
            </a:r>
            <a:r>
              <a:rPr lang="ru-RU" dirty="0" smtClean="0"/>
              <a:t>.</a:t>
            </a:r>
          </a:p>
          <a:p>
            <a:pPr marL="0" lvl="0" indent="0">
              <a:buNone/>
            </a:pPr>
            <a:endParaRPr lang="ru-RU" dirty="0"/>
          </a:p>
          <a:p>
            <a:pPr marL="0" lvl="0" indent="0">
              <a:buNone/>
            </a:pPr>
            <a:r>
              <a:rPr lang="ru-RU" u="sng" dirty="0"/>
              <a:t>Неосторожность: </a:t>
            </a:r>
            <a:endParaRPr lang="ru-RU" u="sng" dirty="0" smtClean="0"/>
          </a:p>
          <a:p>
            <a:pPr lvl="0">
              <a:buFont typeface="Courier New" pitchFamily="49" charset="0"/>
              <a:buChar char="o"/>
            </a:pPr>
            <a:r>
              <a:rPr lang="ru-RU" dirty="0"/>
              <a:t>Наследодатель: </a:t>
            </a:r>
            <a:r>
              <a:rPr lang="ru-RU" dirty="0" smtClean="0"/>
              <a:t> Неосторожность </a:t>
            </a:r>
            <a:r>
              <a:rPr lang="ru-RU" dirty="0"/>
              <a:t>может проявиться в том, что наследодатель неверно указал данные наследника, не учел его права на обязательную долю в наследстве, не продумал все возможные последствия своего решения</a:t>
            </a:r>
            <a:r>
              <a:rPr lang="ru-RU" dirty="0" smtClean="0"/>
              <a:t>.</a:t>
            </a:r>
            <a:endParaRPr lang="ru-RU" dirty="0"/>
          </a:p>
          <a:p>
            <a:pPr lvl="0">
              <a:buFont typeface="Courier New" pitchFamily="49" charset="0"/>
              <a:buChar char="o"/>
            </a:pPr>
            <a:r>
              <a:rPr lang="ru-RU" dirty="0"/>
              <a:t>Наследники</a:t>
            </a:r>
            <a:r>
              <a:rPr lang="ru-RU" dirty="0" smtClean="0"/>
              <a:t>: </a:t>
            </a:r>
            <a:r>
              <a:rPr lang="ru-RU" dirty="0"/>
              <a:t>Неосторожность наследника может выражаться в том, что он не был осведомлен о наличии завещания или о том, что он является наследником</a:t>
            </a:r>
            <a:r>
              <a:rPr lang="ru-RU" dirty="0" smtClean="0"/>
              <a:t>.</a:t>
            </a:r>
          </a:p>
          <a:p>
            <a:pPr lvl="0">
              <a:buFont typeface="Courier New" pitchFamily="49" charset="0"/>
              <a:buChar char="o"/>
            </a:pPr>
            <a:r>
              <a:rPr lang="ru-RU" dirty="0"/>
              <a:t>Свидетели</a:t>
            </a:r>
            <a:r>
              <a:rPr lang="ru-RU" dirty="0" smtClean="0"/>
              <a:t>: </a:t>
            </a:r>
            <a:r>
              <a:rPr lang="ru-RU" dirty="0"/>
              <a:t>Свидетели могут не обратить внимание на некорректное заполнение завещания, не проверив дееспособность наследодателя.</a:t>
            </a:r>
          </a:p>
        </p:txBody>
      </p:sp>
    </p:spTree>
    <p:extLst>
      <p:ext uri="{BB962C8B-B14F-4D97-AF65-F5344CB8AC3E}">
        <p14:creationId xmlns:p14="http://schemas.microsoft.com/office/powerpoint/2010/main" val="3305042339"/>
      </p:ext>
    </p:extLst>
  </p:cSld>
  <p:clrMapOvr>
    <a:masterClrMapping/>
  </p:clrMapOvr>
</p:sld>
</file>

<file path=ppt/slides/slide4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67.  Наследование по завещанию</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Оспаривание завещания из-за недееспособности </a:t>
            </a:r>
            <a:endParaRPr lang="ru-RU" dirty="0" smtClean="0"/>
          </a:p>
          <a:p>
            <a:pPr marL="0" indent="0">
              <a:buNone/>
            </a:pPr>
            <a:r>
              <a:rPr lang="ru-RU" u="sng" dirty="0" smtClean="0"/>
              <a:t>Суть </a:t>
            </a:r>
            <a:r>
              <a:rPr lang="ru-RU" u="sng" dirty="0"/>
              <a:t>спора: </a:t>
            </a:r>
          </a:p>
          <a:p>
            <a:pPr marL="0" indent="0">
              <a:buNone/>
            </a:pPr>
            <a:r>
              <a:rPr lang="ru-RU" dirty="0"/>
              <a:t>Умерла гражданка Петрова. Она оставила завещание, в котором все свое имущество передала своему внуку. Сын Петровой подал иск об оспаривании завещания, утверждая, что его мать была в момент составления завещания недееспособной из-за болезни.</a:t>
            </a:r>
            <a:br>
              <a:rPr lang="ru-RU" dirty="0"/>
            </a:br>
            <a:r>
              <a:rPr lang="ru-RU" dirty="0"/>
              <a:t> </a:t>
            </a:r>
            <a:r>
              <a:rPr lang="ru-RU" u="sng" dirty="0"/>
              <a:t>Судебные решения:</a:t>
            </a:r>
          </a:p>
          <a:p>
            <a:pPr marL="0" indent="0">
              <a:buNone/>
            </a:pPr>
            <a:r>
              <a:rPr lang="ru-RU" dirty="0"/>
              <a:t>Суд, проведя экспертизу состояния здоровья Петровой на момент составления завещания, установил, что она действительно была недееспособна и не могла понимать значение своих действий. Суд признал завещание недействительным, и наследство было распределено между сыном и внучкой по закону</a:t>
            </a:r>
            <a:r>
              <a:rPr lang="ru-RU" dirty="0" smtClean="0"/>
              <a:t>.</a:t>
            </a:r>
          </a:p>
          <a:p>
            <a:pPr marL="0" indent="0">
              <a:buNone/>
            </a:pPr>
            <a:endParaRPr lang="ru-RU" u="sng" dirty="0"/>
          </a:p>
          <a:p>
            <a:pPr marL="0" indent="0">
              <a:buNone/>
            </a:pPr>
            <a:endParaRPr lang="ru-RU" u="sng" dirty="0"/>
          </a:p>
          <a:p>
            <a:pPr algn="r"/>
            <a:r>
              <a:rPr lang="ru-RU" dirty="0"/>
              <a:t>Оспаривание завещания из-за угроз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Гражданин Иванов оставил завещание, в котором все имущество передал своему племяннику. Сын Иванова подал иск об оспаривании завещания, утверждая, что его отец был вынужден оставить завещание в пользу племянника под угрозами насилия.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изучив доказательства, установил, что племянник действительно угрожал Иванова с целью получить его имущество. Суд признал завещание недействительным, и наследство было распределено между сыном и племянником по закону.</a:t>
            </a:r>
          </a:p>
        </p:txBody>
      </p:sp>
    </p:spTree>
    <p:extLst>
      <p:ext uri="{BB962C8B-B14F-4D97-AF65-F5344CB8AC3E}">
        <p14:creationId xmlns:p14="http://schemas.microsoft.com/office/powerpoint/2010/main" val="578713748"/>
      </p:ext>
    </p:extLst>
  </p:cSld>
  <p:clrMapOvr>
    <a:masterClrMapping/>
  </p:clrMapOvr>
</p:sld>
</file>

<file path=ppt/slides/slide4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67.  Наследование по завещанию</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buNone/>
            </a:pPr>
            <a:r>
              <a:rPr lang="ru-RU" b="1" dirty="0"/>
              <a:t>ГК РФ Статья 1129. Завещание в чрезвычайных обстоятельствах</a:t>
            </a:r>
          </a:p>
          <a:p>
            <a:r>
              <a:rPr lang="ru-RU" dirty="0"/>
              <a:t>Объект: Сфера завещания в чрезвычайных обстоятельствах</a:t>
            </a:r>
          </a:p>
          <a:p>
            <a:r>
              <a:rPr lang="ru-RU" dirty="0"/>
              <a:t>Объективная сторона: </a:t>
            </a:r>
          </a:p>
          <a:p>
            <a:pPr marL="0" indent="0">
              <a:buNone/>
            </a:pPr>
            <a:r>
              <a:rPr lang="ru-RU" dirty="0"/>
              <a:t>Гражданин, который находится в положении, явно угрожающем его жизни, и в силу сложившихся чрезвычайных обстоятельств лишен возможности совершить завещание в соответствии с правилами ст. 1124  - 1128 настоящего Кодекса, может изложить последнюю волю в отношении своего имущества в простой письменной форме.</a:t>
            </a:r>
          </a:p>
          <a:p>
            <a:pPr marL="0" indent="0">
              <a:buNone/>
            </a:pPr>
            <a:r>
              <a:rPr lang="ru-RU" dirty="0"/>
              <a:t>Изложение гражданином последней воли в простой письменной форме признается его завещанием, если завещатель в присутствии двух свидетелей собственноручно написал и подписал документ, из содержания которого следует, что он представляет собой завещание.</a:t>
            </a:r>
          </a:p>
          <a:p>
            <a:pPr marL="0" indent="0">
              <a:buNone/>
            </a:pPr>
            <a:r>
              <a:rPr lang="ru-RU" dirty="0"/>
              <a:t>Завещание, совершенное в чрезвычайных обстоятельствах в соответствии с настоящей статьей, подлежит исполнению только при условии подтверждения судом по требованию заинтересованных лиц факта совершения завещания в чрезвычайных обстоятельствах. Указанное требование должно быть заявлено до истечения срока, установленного для принятия наследства.</a:t>
            </a:r>
          </a:p>
          <a:p>
            <a:pPr marL="0" indent="0">
              <a:buNone/>
            </a:pPr>
            <a:r>
              <a:rPr lang="ru-RU" dirty="0"/>
              <a:t>Совместные завещания супругов, наследственные договоры, а также завещания, содержащие решение об учреждении наследственного фонда, не могут быть совершены в чрезвычайных обстоятельствах. Несоблюдение этого требования влечет ничтожность указанных завещаний и договоров.</a:t>
            </a:r>
          </a:p>
          <a:p>
            <a:r>
              <a:rPr lang="ru-RU" dirty="0"/>
              <a:t>Субъект: </a:t>
            </a:r>
          </a:p>
          <a:p>
            <a:pPr lvl="0">
              <a:buFont typeface="Courier New" pitchFamily="49" charset="0"/>
              <a:buChar char="o"/>
            </a:pPr>
            <a:r>
              <a:rPr lang="ru-RU" dirty="0"/>
              <a:t>Наследодатель: Лицо, находящееся в чрезвычайных обстоятельствах и желающее выразить свою волю относительно своего имущества. </a:t>
            </a:r>
          </a:p>
          <a:p>
            <a:pPr lvl="0">
              <a:buFont typeface="Courier New" pitchFamily="49" charset="0"/>
              <a:buChar char="o"/>
            </a:pPr>
            <a:r>
              <a:rPr lang="ru-RU" dirty="0"/>
              <a:t>Свидетели: Два дееспособных человека, не являющиеся наследниками, которые засвидетельствуют устное завещание.</a:t>
            </a:r>
          </a:p>
          <a:p>
            <a:r>
              <a:rPr lang="ru-RU" dirty="0"/>
              <a:t>Субъективная сторона:</a:t>
            </a:r>
          </a:p>
          <a:p>
            <a:pPr>
              <a:buFont typeface="Courier New" pitchFamily="49" charset="0"/>
              <a:buChar char="o"/>
            </a:pPr>
            <a:r>
              <a:rPr lang="ru-RU" dirty="0"/>
              <a:t>Умысел свидетелей: Если свидетели завещания лгут о его содержании или о том, что оно действительно было составлено, то это может быть признано мошенничеством, и завещание будет признано недействительным. </a:t>
            </a:r>
          </a:p>
          <a:p>
            <a:pPr>
              <a:buFont typeface="Courier New" pitchFamily="49" charset="0"/>
              <a:buChar char="o"/>
            </a:pPr>
            <a:r>
              <a:rPr lang="ru-RU" dirty="0"/>
              <a:t>Неосторожность свидетелей: Если свидетели не убедились в дееспособности наследодателя или в том, что он действительно выразил свою волю, то завещание может быть оспорено в суде.</a:t>
            </a:r>
          </a:p>
          <a:p>
            <a:r>
              <a:rPr lang="ru-RU" dirty="0"/>
              <a:t>Предмет: имущество </a:t>
            </a:r>
          </a:p>
          <a:p>
            <a:endParaRPr lang="ru-RU" dirty="0"/>
          </a:p>
        </p:txBody>
      </p:sp>
    </p:spTree>
    <p:extLst>
      <p:ext uri="{BB962C8B-B14F-4D97-AF65-F5344CB8AC3E}">
        <p14:creationId xmlns:p14="http://schemas.microsoft.com/office/powerpoint/2010/main" val="1389097828"/>
      </p:ext>
    </p:extLst>
  </p:cSld>
  <p:clrMapOvr>
    <a:masterClrMapping/>
  </p:clrMapOvr>
</p:sld>
</file>

<file path=ppt/slides/slide4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67.  Наследование по завещанию</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40000" lnSpcReduction="20000"/>
          </a:bodyPr>
          <a:lstStyle/>
          <a:p>
            <a:pPr marL="0" indent="0">
              <a:buNone/>
            </a:pPr>
            <a:r>
              <a:rPr lang="ru-RU" sz="4000" b="1" dirty="0"/>
              <a:t>ГК РФ Статья 1129. Завещание в чрезвычайных обстоятельствах</a:t>
            </a:r>
          </a:p>
          <a:p>
            <a:r>
              <a:rPr lang="ru-RU" dirty="0"/>
              <a:t>В комментируемой статье установлено, что допускается изложение гражданином последней воли в простой письменной форме без нотариального удостоверения и соблюдения иных формальных правил в исключительных случаях, а именно, когда гражданин, находящийся в явно угрожающем его жизни положении и в силу сложившихся чрезвычайных обстоятельств, лишен возможности сделать нотариально удостоверенное либо удостоверенное имеющим такое право другим должностным лицом письменное завещание. При этом само понятие чрезвычайных обстоятельств в комментируемой статье не раскрыто.</a:t>
            </a:r>
          </a:p>
          <a:p>
            <a:r>
              <a:rPr lang="ru-RU" dirty="0"/>
              <a:t>Представляется, что чрезвычайные обстоятельства - действительно сложившееся положение, в котором оказался гражданин, в силу чего существует реальная угроза его жизни. У гражданина в данной связи должна отсутствовать реальная возможность обратиться к нотариусу или иным лицам, имеющим право удостоверять завещание.</a:t>
            </a:r>
          </a:p>
          <a:p>
            <a:r>
              <a:rPr lang="ru-RU" dirty="0"/>
              <a:t>Хотя подобные завещания составляются в чрезвычайной обстановке, процедура их составления подвергается определенной регламентации. Завещание, изложенное в простой письменной форме, должно быть, соответственно, собственноручно написано и подписано гражданином в присутствии двух свидетелей. При этом из содержания документа должно быть ясно, что оно представляют собой завещание. Таким образом, даже если отсутствует само слово "завещание", но из смысла документа вытекает, что речь идет о распоряжении имуществом на случай смерти, то такой документ должен признаваться завещанием.</a:t>
            </a:r>
          </a:p>
          <a:p>
            <a:r>
              <a:rPr lang="ru-RU" dirty="0"/>
              <a:t>Кроме того, в силу сложившихся чрезвычайных обстоятельств завещатель должен быть лишен возможности совершить завещание в соответствии с правилами ст. 1124 - 1128 ГК РФ (см. комментарии к ним).</a:t>
            </a:r>
          </a:p>
          <a:p>
            <a:r>
              <a:rPr lang="ru-RU" dirty="0"/>
              <a:t>Если обстоятельства, угрожавшие жизни, прекратили существовать и при этом завещатель хочет сохранить ранее сделанное волеизъявление в силе, то в течение месяца после прекращения этих обстоятельств он должен совершить завещание в какой-либо иной форме, предусмотренной ст. 1124 - 1128 ГК (см. комментарии к ним). В противном случае ранее сделанное завещание в простой письменной форме утрачивает силу.</a:t>
            </a:r>
          </a:p>
          <a:p>
            <a:r>
              <a:rPr lang="ru-RU" dirty="0"/>
              <a:t>Вышеуказанный месячный срок следует рассматривать как </a:t>
            </a:r>
            <a:r>
              <a:rPr lang="ru-RU" dirty="0" err="1"/>
              <a:t>пресекательный</a:t>
            </a:r>
            <a:r>
              <a:rPr lang="ru-RU" dirty="0"/>
              <a:t>, поскольку законодатель не предусматривает возможности его восстановления даже при наличии уважительных причин.</a:t>
            </a:r>
          </a:p>
          <a:p>
            <a:r>
              <a:rPr lang="ru-RU" dirty="0"/>
              <a:t>Подобное завещание приобретает юридическую силу не автоматически, а при условии его подтверждения судом по требованию заинтересованных лиц либо свидетелей, присутствовавших при изложении завещателем последней воли, факта составления завещания в чрезвычайных обстоятельствах.</a:t>
            </a:r>
          </a:p>
          <a:p>
            <a:r>
              <a:rPr lang="ru-RU" dirty="0"/>
              <a:t>Требование об утверждении такого завещания должно быть заявлено до истечения срока, установленного для принятия наследства. Под заинтересованными лицами понимаются другие наследники, </a:t>
            </a:r>
            <a:r>
              <a:rPr lang="ru-RU" dirty="0" err="1"/>
              <a:t>отказополучатели</a:t>
            </a:r>
            <a:r>
              <a:rPr lang="ru-RU" dirty="0"/>
              <a:t>, исполнители завещания.</a:t>
            </a:r>
          </a:p>
          <a:p>
            <a:r>
              <a:rPr lang="ru-RU" dirty="0"/>
              <a:t>При отсутствии спора требование подтверждения факта совершения завещания в чрезвычайных обстоятельствах рассматривается судом в порядке особого производства, а в случае оспаривания указанного факта - в порядке искового производства.</a:t>
            </a:r>
          </a:p>
          <a:p>
            <a:r>
              <a:rPr lang="ru-RU" dirty="0"/>
              <a:t>Таким образом, процедура составления завещания в чрезвычайных обстоятельствах, а также признания данного факта судом достаточно сложна. Кроме того, непонятно, как заинтересованные лица, по требованию которых суд рассматривает дело, узнают о составлении завещания при чрезвычайных обстоятельствах и каким образом искать свидетелей, присутствовавших при составлении завещания наследодателем.</a:t>
            </a:r>
          </a:p>
          <a:p>
            <a:r>
              <a:rPr lang="ru-RU" dirty="0"/>
              <a:t>Если гражданин, совершивший завещание в чрезвычайных обстоятельствах, получит впоследствии возможность сделать без серьезных затруднений завещание в письменной форме с его надлежащим удостоверением и в течение месяца после отпадения этих обстоятельств не воспользуется этой возможностью, то завещание, сделанное им в чрезвычайных обстоятельствах, утрачивает силу.</a:t>
            </a:r>
          </a:p>
          <a:p>
            <a:r>
              <a:rPr lang="ru-RU" dirty="0"/>
              <a:t>Таким образом, законодатель не устанавливает срока действия чрезвычайных обстоятельств, оговаривая лишь порядок, при котором завещание может быть признано совершенным при чрезвычайных обстоятельствах. В частности, указывается, что оно может быть признано законным в течение месяца после прекращения чрезвычайных обстоятельств. Так, если завещатель, составивший завещание при чрезвычайных обстоятельствах, по каким-либо причинам умер, например через две недели после прекращения чрезвычайных обстоятельств, наследник вступает в наследство по данному завещанию.</a:t>
            </a:r>
          </a:p>
          <a:p>
            <a:endParaRPr lang="ru-RU" dirty="0"/>
          </a:p>
        </p:txBody>
      </p:sp>
    </p:spTree>
    <p:extLst>
      <p:ext uri="{BB962C8B-B14F-4D97-AF65-F5344CB8AC3E}">
        <p14:creationId xmlns:p14="http://schemas.microsoft.com/office/powerpoint/2010/main" val="16292713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1600200"/>
          </a:xfrm>
        </p:spPr>
        <p:txBody>
          <a:bodyPr/>
          <a:lstStyle/>
          <a:p>
            <a:r>
              <a:rPr lang="ru-RU" sz="4000" dirty="0">
                <a:effectLst>
                  <a:outerShdw blurRad="38100" dist="38100" dir="2700000" algn="tl">
                    <a:srgbClr val="000000">
                      <a:alpha val="43137"/>
                    </a:srgbClr>
                  </a:outerShdw>
                </a:effectLst>
              </a:rPr>
              <a:t>8.  Нематериальные блага и их защита</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07504" y="1556792"/>
            <a:ext cx="8856984" cy="4896544"/>
          </a:xfrm>
        </p:spPr>
        <p:txBody>
          <a:bodyPr>
            <a:normAutofit/>
          </a:bodyPr>
          <a:lstStyle/>
          <a:p>
            <a:r>
              <a:rPr lang="ru-RU" sz="2000" dirty="0"/>
              <a:t>Объект: сфера нематериальных благ</a:t>
            </a:r>
            <a:r>
              <a:rPr lang="ru-RU" sz="2000" dirty="0" smtClean="0"/>
              <a:t>.</a:t>
            </a:r>
            <a:endParaRPr lang="ru-RU" sz="2000" dirty="0"/>
          </a:p>
          <a:p>
            <a:pPr marL="0" indent="0">
              <a:buNone/>
            </a:pPr>
            <a:endParaRPr lang="ru-RU" sz="2000" dirty="0"/>
          </a:p>
          <a:p>
            <a:r>
              <a:rPr lang="ru-RU" sz="2000" dirty="0"/>
              <a:t>Объективная сторона</a:t>
            </a:r>
            <a:r>
              <a:rPr lang="ru-RU" sz="2000" dirty="0" smtClean="0"/>
              <a:t>: </a:t>
            </a:r>
            <a:r>
              <a:rPr lang="ru-RU" sz="2000" dirty="0"/>
              <a:t>Жизнь и здоровье, достоинство личности, личная неприкосновенность, честь и доброе имя, деловая репутация, неприкосновенность частной жизни, неприкосновенность жилища, личная и семейная тайна, свобода передвижения, свобода выбора места пребывания и жительства, имя гражданина, авторство, иные нематериальные блага, принадлежащие гражданину от рождения или в силу закона, неотчуждаемы и непередаваемы иным способом.</a:t>
            </a:r>
          </a:p>
          <a:p>
            <a:endParaRPr lang="ru-RU" sz="2000" dirty="0"/>
          </a:p>
          <a:p>
            <a:r>
              <a:rPr lang="ru-RU" sz="2000" dirty="0"/>
              <a:t>Субъект: физическое </a:t>
            </a:r>
            <a:r>
              <a:rPr lang="ru-RU" sz="2000" dirty="0" smtClean="0"/>
              <a:t>лицо, юридическое лицо.</a:t>
            </a:r>
          </a:p>
          <a:p>
            <a:endParaRPr lang="ru-RU" sz="2000" dirty="0"/>
          </a:p>
          <a:p>
            <a:r>
              <a:rPr lang="ru-RU" sz="2000" dirty="0"/>
              <a:t>Субъективная сторона: умысел и неосторожность.</a:t>
            </a:r>
          </a:p>
          <a:p>
            <a:pPr marL="0" indent="0">
              <a:buNone/>
            </a:pPr>
            <a:endParaRPr lang="ru-RU" sz="2000" dirty="0"/>
          </a:p>
        </p:txBody>
      </p:sp>
    </p:spTree>
    <p:extLst>
      <p:ext uri="{BB962C8B-B14F-4D97-AF65-F5344CB8AC3E}">
        <p14:creationId xmlns:p14="http://schemas.microsoft.com/office/powerpoint/2010/main" val="1205925203"/>
      </p:ext>
    </p:extLst>
  </p:cSld>
  <p:clrMapOvr>
    <a:masterClrMapping/>
  </p:clrMapOvr>
</p:sld>
</file>

<file path=ppt/slides/slide4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67.  Наследование по завещанию</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1129</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Завещание перед смертью в результате ДТП:</a:t>
            </a:r>
          </a:p>
          <a:p>
            <a:pPr marL="0" lvl="0" indent="0">
              <a:buNone/>
            </a:pPr>
            <a:r>
              <a:rPr lang="ru-RU" u="sng" dirty="0">
                <a:solidFill>
                  <a:prstClr val="black">
                    <a:lumMod val="50000"/>
                    <a:lumOff val="50000"/>
                  </a:prstClr>
                </a:solidFill>
              </a:rPr>
              <a:t>Суть спора: </a:t>
            </a:r>
          </a:p>
          <a:p>
            <a:pPr marL="0" lvl="0" indent="0">
              <a:buNone/>
            </a:pPr>
            <a:r>
              <a:rPr lang="ru-RU" dirty="0"/>
              <a:t>Гражданин Иванов попал в ДТП и был доставлен в больницу в критическом состоянии. Перед смертью он заявил медсестре, что хочет оставить все свое имущество своей жене. Медсестра записала его слова в медицинскую карту. </a:t>
            </a:r>
            <a:r>
              <a:rPr lang="ru-RU" u="sng" dirty="0">
                <a:solidFill>
                  <a:prstClr val="black">
                    <a:lumMod val="50000"/>
                    <a:lumOff val="50000"/>
                  </a:prstClr>
                </a:solidFill>
              </a:rPr>
              <a:t>Судебные решения: </a:t>
            </a:r>
          </a:p>
          <a:p>
            <a:pPr marL="0" lvl="0" indent="0">
              <a:buNone/>
            </a:pPr>
            <a:r>
              <a:rPr lang="ru-RU" dirty="0"/>
              <a:t>Суд, изучив медицинскую карту и показания медсестры, признал завещание действительным. Суд посчитал, что Иванов, находясь в чрезвычайных обстоятельствах, выразил свою волю перед смертью, и медсестра, записав его слова, выполнила необходимые формальности для завещания в таких условиях.</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Завещание во время землетрясения</a:t>
            </a:r>
          </a:p>
          <a:p>
            <a:pPr marL="0" lvl="0" indent="0" algn="r">
              <a:buNone/>
            </a:pPr>
            <a:r>
              <a:rPr lang="ru-RU" dirty="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В ходе землетрясения, гражданка Петрова оказалась заваленной обломками. Ее сосед, находящийся рядом, услышал ее слова о том, что она хочет оставить все свое имущество сыну. Сосед сообщил об этом поисково-спасательной бригаде, которая зафиксировала слова Петровой в своем протоколе. </a:t>
            </a:r>
          </a:p>
          <a:p>
            <a:pPr marL="0" lvl="0" indent="0" algn="r">
              <a:buNone/>
            </a:pPr>
            <a:r>
              <a:rPr lang="ru-RU" u="sng" dirty="0">
                <a:solidFill>
                  <a:prstClr val="black">
                    <a:lumMod val="50000"/>
                    <a:lumOff val="50000"/>
                  </a:prstClr>
                </a:solidFill>
              </a:rPr>
              <a:t>Судебные решения: </a:t>
            </a:r>
          </a:p>
          <a:p>
            <a:pPr marL="0" lvl="0" indent="0" algn="r">
              <a:buNone/>
            </a:pPr>
            <a:r>
              <a:rPr lang="ru-RU" dirty="0"/>
              <a:t>Суд, изучив протокол поисково-спасательной бригады и показания соседа, признал завещание действительным. Суд посчитал, что Петрова, находясь в чрезвычайных обстоятельствах, выразила свою волю, и ее слова были зафиксированы третьим лицом, что подтверждает составление завещания в условиях угрозы жизни.</a:t>
            </a:r>
          </a:p>
          <a:p>
            <a:endParaRPr lang="ru-RU" dirty="0"/>
          </a:p>
        </p:txBody>
      </p:sp>
    </p:spTree>
    <p:extLst>
      <p:ext uri="{BB962C8B-B14F-4D97-AF65-F5344CB8AC3E}">
        <p14:creationId xmlns:p14="http://schemas.microsoft.com/office/powerpoint/2010/main" val="3282102776"/>
      </p:ext>
    </p:extLst>
  </p:cSld>
  <p:clrMapOvr>
    <a:masterClrMapping/>
  </p:clrMapOvr>
</p:sld>
</file>

<file path=ppt/slides/slide4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68.  Наследование по закону</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764704"/>
            <a:ext cx="9144000" cy="6093296"/>
          </a:xfrm>
        </p:spPr>
        <p:txBody>
          <a:bodyPr>
            <a:normAutofit fontScale="62500" lnSpcReduction="20000"/>
          </a:bodyPr>
          <a:lstStyle/>
          <a:p>
            <a:pPr lvl="0"/>
            <a:r>
              <a:rPr lang="ru-RU" dirty="0">
                <a:solidFill>
                  <a:prstClr val="black">
                    <a:lumMod val="50000"/>
                    <a:lumOff val="50000"/>
                  </a:prstClr>
                </a:solidFill>
              </a:rPr>
              <a:t>Объект: сфера наследования по закону</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Наследниками первой очереди по закону являются дети, супруг и родители наследодателя.</a:t>
            </a:r>
          </a:p>
          <a:p>
            <a:pPr marL="0" indent="0">
              <a:buNone/>
            </a:pPr>
            <a:r>
              <a:rPr lang="ru-RU" dirty="0" smtClean="0"/>
              <a:t>Внуки </a:t>
            </a:r>
            <a:r>
              <a:rPr lang="ru-RU" dirty="0"/>
              <a:t>наследодателя и их потомки наследуют по </a:t>
            </a:r>
            <a:r>
              <a:rPr lang="ru-RU" dirty="0" smtClean="0"/>
              <a:t>праву представления.</a:t>
            </a:r>
          </a:p>
          <a:p>
            <a:pPr marL="0" indent="0">
              <a:buNone/>
            </a:pPr>
            <a:r>
              <a:rPr lang="ru-RU" dirty="0"/>
              <a:t>Если нет наследников первой очереди, наследниками второй очереди по закону являются полнородные и </a:t>
            </a:r>
            <a:r>
              <a:rPr lang="ru-RU" dirty="0" err="1"/>
              <a:t>неполнородные</a:t>
            </a:r>
            <a:r>
              <a:rPr lang="ru-RU" dirty="0"/>
              <a:t> братья и сестры наследодателя, его дедушка и бабушка как со стороны отца, так и со стороны матери</a:t>
            </a:r>
            <a:r>
              <a:rPr lang="ru-RU" dirty="0" smtClean="0"/>
              <a:t>.</a:t>
            </a:r>
          </a:p>
          <a:p>
            <a:pPr marL="0" indent="0">
              <a:buNone/>
            </a:pPr>
            <a:r>
              <a:rPr lang="ru-RU" dirty="0"/>
              <a:t>Дети полнородных и </a:t>
            </a:r>
            <a:r>
              <a:rPr lang="ru-RU" dirty="0" err="1"/>
              <a:t>неполнородных</a:t>
            </a:r>
            <a:r>
              <a:rPr lang="ru-RU" dirty="0"/>
              <a:t> братьев и сестер наследодателя (племянники и племянницы наследодателя) наследуют по  праву представления</a:t>
            </a:r>
            <a:r>
              <a:rPr lang="ru-RU" dirty="0" smtClean="0"/>
              <a:t>.</a:t>
            </a:r>
          </a:p>
          <a:p>
            <a:pPr marL="0" indent="0">
              <a:buNone/>
            </a:pPr>
            <a:r>
              <a:rPr lang="ru-RU" dirty="0"/>
              <a:t>Если нет наследников первой и второй очереди, наследниками третьей очереди по закону являются полнородные и </a:t>
            </a:r>
            <a:r>
              <a:rPr lang="ru-RU" dirty="0" err="1"/>
              <a:t>неполнородные</a:t>
            </a:r>
            <a:r>
              <a:rPr lang="ru-RU" dirty="0"/>
              <a:t> братья и сестры родителей наследодателя (дяди и тети наследодателя).</a:t>
            </a:r>
          </a:p>
          <a:p>
            <a:pPr marL="0" indent="0">
              <a:buNone/>
            </a:pPr>
            <a:r>
              <a:rPr lang="ru-RU" dirty="0" smtClean="0"/>
              <a:t>Двоюродные </a:t>
            </a:r>
            <a:r>
              <a:rPr lang="ru-RU" dirty="0"/>
              <a:t>братья и сестры наследодателя наследуют по  праву представления</a:t>
            </a:r>
            <a:r>
              <a:rPr lang="ru-RU" dirty="0" smtClean="0"/>
              <a:t>.</a:t>
            </a:r>
          </a:p>
          <a:p>
            <a:pPr marL="0" indent="0">
              <a:buNone/>
            </a:pPr>
            <a:r>
              <a:rPr lang="ru-RU" dirty="0"/>
              <a:t>Если нет наследников первой, второй и третьей очереди </a:t>
            </a:r>
            <a:r>
              <a:rPr lang="ru-RU" dirty="0" smtClean="0"/>
              <a:t>(ст. 1142</a:t>
            </a:r>
            <a:r>
              <a:rPr lang="ru-RU" dirty="0"/>
              <a:t> - </a:t>
            </a:r>
            <a:r>
              <a:rPr lang="ru-RU" dirty="0" smtClean="0"/>
              <a:t>1144), </a:t>
            </a:r>
            <a:r>
              <a:rPr lang="ru-RU" dirty="0"/>
              <a:t>право наследовать по закону получают родственники наследодателя третьей, четвертой и пятой степени родства, не относящиеся к наследникам предшествующих очередей.</a:t>
            </a:r>
          </a:p>
          <a:p>
            <a:pPr marL="0" indent="0">
              <a:buNone/>
            </a:pPr>
            <a:r>
              <a:rPr lang="ru-RU" dirty="0"/>
              <a:t>Степень родства определяется числом рождений, отделяющих родственников одного от другого. Рождение самого наследодателя в это число не входит.</a:t>
            </a:r>
            <a:endParaRPr lang="ru-RU" dirty="0">
              <a:solidFill>
                <a:prstClr val="black">
                  <a:lumMod val="50000"/>
                  <a:lumOff val="50000"/>
                </a:prstClr>
              </a:solidFill>
            </a:endParaRPr>
          </a:p>
          <a:p>
            <a:pPr marL="0" indent="0">
              <a:buNone/>
            </a:pPr>
            <a:r>
              <a:rPr lang="ru-RU" dirty="0"/>
              <a:t>Если нет наследников предшествующих очередей, к наследованию в качестве наследников седьмой очереди по закону призываются пасынки, падчерицы, отчим и мачеха наследодателя</a:t>
            </a:r>
            <a:r>
              <a:rPr lang="ru-RU" dirty="0" smtClean="0"/>
              <a:t>.</a:t>
            </a:r>
          </a:p>
          <a:p>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лицо, </a:t>
            </a:r>
            <a:r>
              <a:rPr lang="ru-RU" dirty="0"/>
              <a:t>Государство</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имущество</a:t>
            </a:r>
          </a:p>
          <a:p>
            <a:endParaRPr lang="ru-RU" dirty="0"/>
          </a:p>
          <a:p>
            <a:endParaRPr lang="ru-RU" dirty="0"/>
          </a:p>
        </p:txBody>
      </p:sp>
    </p:spTree>
    <p:extLst>
      <p:ext uri="{BB962C8B-B14F-4D97-AF65-F5344CB8AC3E}">
        <p14:creationId xmlns:p14="http://schemas.microsoft.com/office/powerpoint/2010/main" val="2126148323"/>
      </p:ext>
    </p:extLst>
  </p:cSld>
  <p:clrMapOvr>
    <a:masterClrMapping/>
  </p:clrMapOvr>
</p:sld>
</file>

<file path=ppt/slides/slide4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68.  Наследование по закону</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7500" lnSpcReduction="20000"/>
          </a:bodyPr>
          <a:lstStyle/>
          <a:p>
            <a:pPr lvl="0"/>
            <a:r>
              <a:rPr lang="ru-RU" sz="3400" dirty="0">
                <a:solidFill>
                  <a:prstClr val="black">
                    <a:lumMod val="50000"/>
                    <a:lumOff val="50000"/>
                  </a:prstClr>
                </a:solidFill>
              </a:rPr>
              <a:t>Объект</a:t>
            </a:r>
            <a:r>
              <a:rPr lang="ru-RU" sz="2500" dirty="0">
                <a:solidFill>
                  <a:prstClr val="black">
                    <a:lumMod val="50000"/>
                    <a:lumOff val="50000"/>
                  </a:prstClr>
                </a:solidFill>
              </a:rPr>
              <a:t>: </a:t>
            </a:r>
          </a:p>
          <a:p>
            <a:pPr marL="0" indent="0">
              <a:buNone/>
            </a:pPr>
            <a:r>
              <a:rPr lang="ru-RU" sz="2500" dirty="0">
                <a:solidFill>
                  <a:prstClr val="black">
                    <a:lumMod val="50000"/>
                    <a:lumOff val="50000"/>
                  </a:prstClr>
                </a:solidFill>
              </a:rPr>
              <a:t>Объектом является сфера наследования по </a:t>
            </a:r>
            <a:r>
              <a:rPr lang="ru-RU" sz="2500" dirty="0" smtClean="0">
                <a:solidFill>
                  <a:prstClr val="black">
                    <a:lumMod val="50000"/>
                    <a:lumOff val="50000"/>
                  </a:prstClr>
                </a:solidFill>
              </a:rPr>
              <a:t>закону</a:t>
            </a:r>
            <a:endParaRPr lang="ru-RU" sz="2500" dirty="0">
              <a:solidFill>
                <a:prstClr val="black">
                  <a:lumMod val="50000"/>
                  <a:lumOff val="50000"/>
                </a:prstClr>
              </a:solidFill>
            </a:endParaRPr>
          </a:p>
          <a:p>
            <a:r>
              <a:rPr lang="ru-RU" sz="3400" dirty="0">
                <a:solidFill>
                  <a:prstClr val="black">
                    <a:lumMod val="50000"/>
                    <a:lumOff val="50000"/>
                  </a:prstClr>
                </a:solidFill>
              </a:rPr>
              <a:t>Объективная сторона: </a:t>
            </a:r>
            <a:endParaRPr lang="ru-RU" sz="3400" dirty="0"/>
          </a:p>
          <a:p>
            <a:pPr marL="0" indent="0">
              <a:buNone/>
            </a:pPr>
            <a:r>
              <a:rPr lang="ru-RU" sz="2500" dirty="0"/>
              <a:t>При наследовании по закону усыновленный и его потомство с одной стороны и усыновитель и его родственники - с другой приравниваются к родственникам по происхождению (кровным родственникам</a:t>
            </a:r>
            <a:r>
              <a:rPr lang="ru-RU" sz="2500" dirty="0" smtClean="0"/>
              <a:t>).</a:t>
            </a:r>
          </a:p>
          <a:p>
            <a:pPr marL="0" indent="0">
              <a:buNone/>
            </a:pPr>
            <a:r>
              <a:rPr lang="ru-RU" sz="2500" dirty="0" smtClean="0"/>
              <a:t>Граждане</a:t>
            </a:r>
            <a:r>
              <a:rPr lang="ru-RU" sz="2500" dirty="0"/>
              <a:t>, относящиеся к наследникам по закону, указанным в </a:t>
            </a:r>
            <a:r>
              <a:rPr lang="ru-RU" sz="2500" dirty="0" smtClean="0"/>
              <a:t>ст. 1143</a:t>
            </a:r>
            <a:r>
              <a:rPr lang="ru-RU" sz="2500" dirty="0"/>
              <a:t> - </a:t>
            </a:r>
            <a:r>
              <a:rPr lang="ru-RU" sz="2500" dirty="0" smtClean="0"/>
              <a:t>1145</a:t>
            </a:r>
            <a:r>
              <a:rPr lang="ru-RU" sz="2500" dirty="0"/>
              <a:t> настоящего Кодекса, нетрудоспособные ко дню открытия наследства, но не входящие в круг наследников той очереди, которая призывается к наследованию, наследуют по закону вместе и наравне с наследниками этой очереди, если не менее года до смерти наследодателя находились на его иждивении, независимо от того, проживали они совместно с наследодателем или нет.</a:t>
            </a:r>
          </a:p>
          <a:p>
            <a:pPr marL="0" indent="0">
              <a:buNone/>
            </a:pPr>
            <a:r>
              <a:rPr lang="ru-RU" sz="2500" dirty="0" smtClean="0"/>
              <a:t>К </a:t>
            </a:r>
            <a:r>
              <a:rPr lang="ru-RU" sz="2500" dirty="0"/>
              <a:t>наследникам по закону относятся граждане, которые не входят в круг наследников, указанных в </a:t>
            </a:r>
            <a:r>
              <a:rPr lang="ru-RU" sz="2500" dirty="0" smtClean="0"/>
              <a:t>ст. 1142</a:t>
            </a:r>
            <a:r>
              <a:rPr lang="ru-RU" sz="2500" dirty="0"/>
              <a:t> - </a:t>
            </a:r>
            <a:r>
              <a:rPr lang="ru-RU" sz="2500" dirty="0" smtClean="0"/>
              <a:t>1145</a:t>
            </a:r>
            <a:r>
              <a:rPr lang="ru-RU" sz="2500" dirty="0"/>
              <a:t> настоящего Кодекса, но ко дню открытия наследства являлись нетрудоспособными и не менее года до смерти наследодателя находились на его иждивении и проживали совместно с ним. При наличии других наследников по закону они наследуют вместе и наравне с наследниками той очереди, которая призывается к наследованию.</a:t>
            </a:r>
          </a:p>
          <a:p>
            <a:pPr marL="0" indent="0">
              <a:buNone/>
            </a:pPr>
            <a:r>
              <a:rPr lang="ru-RU" sz="2500" dirty="0" smtClean="0"/>
              <a:t>При </a:t>
            </a:r>
            <a:r>
              <a:rPr lang="ru-RU" sz="2500" dirty="0"/>
              <a:t>отсутствии других наследников по закону указанные в </a:t>
            </a:r>
            <a:r>
              <a:rPr lang="ru-RU" sz="2500" dirty="0" smtClean="0"/>
              <a:t>п.2</a:t>
            </a:r>
            <a:r>
              <a:rPr lang="ru-RU" sz="2500" dirty="0"/>
              <a:t> настоящей статьи нетрудоспособные иждивенцы наследодателя наследуют самостоятельно в качестве наследников восьмой очереди</a:t>
            </a:r>
            <a:r>
              <a:rPr lang="ru-RU" sz="2500" dirty="0" smtClean="0"/>
              <a:t>.</a:t>
            </a:r>
          </a:p>
          <a:p>
            <a:pPr marL="0" indent="0">
              <a:buNone/>
            </a:pPr>
            <a:r>
              <a:rPr lang="ru-RU" sz="2500" dirty="0"/>
              <a:t>Право на обязательную долю в наследстве удовлетворяется из оставшейся незавещанной части наследственного имущества, даже если это приведет к уменьшению прав других наследников по закону на эту часть имущества, а при недостаточности незавещанной части имущества для осуществления права на обязательную долю - из той части имущества, которая завещана.</a:t>
            </a:r>
          </a:p>
          <a:p>
            <a:pPr marL="0" indent="0">
              <a:buNone/>
            </a:pPr>
            <a:r>
              <a:rPr lang="ru-RU" sz="2500" dirty="0" smtClean="0"/>
              <a:t>В </a:t>
            </a:r>
            <a:r>
              <a:rPr lang="ru-RU" sz="2500" dirty="0"/>
              <a:t>обязательную долю засчитывается все, что наследник, имеющий право на такую долю, получает из наследства по какому-либо основанию, в том числе стоимость установленного в пользу такого наследника завещательного отказа</a:t>
            </a:r>
            <a:r>
              <a:rPr lang="ru-RU" sz="2500" dirty="0" smtClean="0"/>
              <a:t>.</a:t>
            </a:r>
          </a:p>
          <a:p>
            <a:pPr marL="0" indent="0">
              <a:buNone/>
            </a:pPr>
            <a:r>
              <a:rPr lang="ru-RU" sz="2500" dirty="0" smtClean="0"/>
              <a:t>В </a:t>
            </a:r>
            <a:r>
              <a:rPr lang="ru-RU" sz="2500" dirty="0"/>
              <a:t>порядке наследования по закону в собственность городского или сельского поселения, муниципального района (в части межселенных территорий) либо муниципального, городского округа переходит следующее выморочное имущество, находящееся на соответствующей территории:</a:t>
            </a:r>
          </a:p>
          <a:p>
            <a:pPr>
              <a:buFont typeface="Courier New" pitchFamily="49" charset="0"/>
              <a:buChar char="o"/>
            </a:pPr>
            <a:r>
              <a:rPr lang="ru-RU" sz="2500" dirty="0" smtClean="0"/>
              <a:t>жилое </a:t>
            </a:r>
            <a:r>
              <a:rPr lang="ru-RU" sz="2500" dirty="0"/>
              <a:t>помещение;</a:t>
            </a:r>
          </a:p>
          <a:p>
            <a:pPr>
              <a:buFont typeface="Courier New" pitchFamily="49" charset="0"/>
              <a:buChar char="o"/>
            </a:pPr>
            <a:r>
              <a:rPr lang="ru-RU" sz="2500" dirty="0"/>
              <a:t>земельный участок, а также расположенные на нем здания, сооружения, иные объекты недвижимого имущества;</a:t>
            </a:r>
          </a:p>
          <a:p>
            <a:pPr>
              <a:buFont typeface="Courier New" pitchFamily="49" charset="0"/>
              <a:buChar char="o"/>
            </a:pPr>
            <a:r>
              <a:rPr lang="ru-RU" sz="2500" dirty="0"/>
              <a:t>доля в праве общей долевой собственности на указанные в </a:t>
            </a:r>
            <a:r>
              <a:rPr lang="ru-RU" sz="2500" dirty="0" err="1" smtClean="0"/>
              <a:t>абз</a:t>
            </a:r>
            <a:r>
              <a:rPr lang="ru-RU" sz="2500" dirty="0" smtClean="0"/>
              <a:t>. 2</a:t>
            </a:r>
            <a:r>
              <a:rPr lang="ru-RU" sz="2500" dirty="0"/>
              <a:t> и </a:t>
            </a:r>
            <a:r>
              <a:rPr lang="ru-RU" sz="2500" dirty="0" smtClean="0"/>
              <a:t>3</a:t>
            </a:r>
            <a:r>
              <a:rPr lang="ru-RU" sz="2500" dirty="0"/>
              <a:t> настоящего пункта объекты недвижимого имущества</a:t>
            </a:r>
            <a:r>
              <a:rPr lang="ru-RU" sz="2500" dirty="0" smtClean="0"/>
              <a:t>.</a:t>
            </a:r>
          </a:p>
          <a:p>
            <a:pPr marL="0" indent="0">
              <a:buNone/>
            </a:pPr>
            <a:r>
              <a:rPr lang="ru-RU" sz="2500" dirty="0" smtClean="0"/>
              <a:t>Если </a:t>
            </a:r>
            <a:r>
              <a:rPr lang="ru-RU" sz="2500" dirty="0"/>
              <a:t>указанные объекты расположены в субъекте Российской Федерации - городе федерального значения Москве, Санкт-Петербурге или Севастополе, они переходят в собственность такого субъекта Российской Федерации.</a:t>
            </a:r>
          </a:p>
          <a:p>
            <a:endParaRPr lang="ru-RU" dirty="0"/>
          </a:p>
        </p:txBody>
      </p:sp>
    </p:spTree>
    <p:extLst>
      <p:ext uri="{BB962C8B-B14F-4D97-AF65-F5344CB8AC3E}">
        <p14:creationId xmlns:p14="http://schemas.microsoft.com/office/powerpoint/2010/main" val="2322083733"/>
      </p:ext>
    </p:extLst>
  </p:cSld>
  <p:clrMapOvr>
    <a:masterClrMapping/>
  </p:clrMapOvr>
</p:sld>
</file>

<file path=ppt/slides/slide4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68.  Наследование по закону</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Наследодатель: Лицо, которое умерло и оставило имущество. </a:t>
            </a:r>
            <a:endParaRPr lang="ru-RU" dirty="0" smtClean="0"/>
          </a:p>
          <a:p>
            <a:pPr lvl="0">
              <a:buFont typeface="Courier New" pitchFamily="49" charset="0"/>
              <a:buChar char="o"/>
            </a:pPr>
            <a:r>
              <a:rPr lang="ru-RU" dirty="0" smtClean="0"/>
              <a:t>Наследники</a:t>
            </a:r>
            <a:r>
              <a:rPr lang="ru-RU" dirty="0"/>
              <a:t>: Родственники наследодателя, которые получают имущество по закону. </a:t>
            </a:r>
            <a:endParaRPr lang="ru-RU" dirty="0" smtClean="0"/>
          </a:p>
          <a:p>
            <a:pPr lvl="0">
              <a:buFont typeface="Courier New" pitchFamily="49" charset="0"/>
              <a:buChar char="o"/>
            </a:pPr>
            <a:r>
              <a:rPr lang="ru-RU" dirty="0" smtClean="0"/>
              <a:t>Государство</a:t>
            </a:r>
            <a:r>
              <a:rPr lang="ru-RU" dirty="0"/>
              <a:t>: В некоторых случаях, если у наследодателя нет наследников, его имущество переходит в собственность государства</a:t>
            </a:r>
            <a:r>
              <a:rPr lang="ru-RU" dirty="0" smtClean="0"/>
              <a:t>.</a:t>
            </a:r>
          </a:p>
          <a:p>
            <a:pPr lvl="0">
              <a:buFont typeface="Courier New" pitchFamily="49" charset="0"/>
              <a:buChar char="o"/>
            </a:pPr>
            <a:endParaRPr lang="ru-RU" sz="3600" dirty="0">
              <a:solidFill>
                <a:prstClr val="black">
                  <a:lumMod val="50000"/>
                  <a:lumOff val="50000"/>
                </a:prstClr>
              </a:solidFill>
            </a:endParaRPr>
          </a:p>
          <a:p>
            <a:r>
              <a:rPr lang="ru-RU" sz="3600" dirty="0">
                <a:solidFill>
                  <a:prstClr val="black">
                    <a:lumMod val="50000"/>
                    <a:lumOff val="50000"/>
                  </a:prstClr>
                </a:solidFill>
              </a:rPr>
              <a:t>Субъективная сторона:</a:t>
            </a:r>
          </a:p>
          <a:p>
            <a:pPr lvl="0">
              <a:buFont typeface="Courier New" pitchFamily="49" charset="0"/>
              <a:buChar char="o"/>
            </a:pPr>
            <a:r>
              <a:rPr lang="ru-RU" dirty="0"/>
              <a:t>Наследодатель: </a:t>
            </a:r>
            <a:endParaRPr lang="ru-RU" dirty="0" smtClean="0"/>
          </a:p>
          <a:p>
            <a:pPr marL="0" lvl="0" indent="0">
              <a:buNone/>
            </a:pPr>
            <a:r>
              <a:rPr lang="ru-RU" dirty="0" smtClean="0"/>
              <a:t>В </a:t>
            </a:r>
            <a:r>
              <a:rPr lang="ru-RU" dirty="0"/>
              <a:t>наследовании по закону умысел или неосторожность наследодателя не имеют значения. Он не может повлиять на то, кто станет наследником, если не оставил завещания. </a:t>
            </a:r>
            <a:endParaRPr lang="ru-RU" dirty="0" smtClean="0"/>
          </a:p>
          <a:p>
            <a:pPr lvl="0">
              <a:buFont typeface="Courier New" pitchFamily="49" charset="0"/>
              <a:buChar char="o"/>
            </a:pPr>
            <a:r>
              <a:rPr lang="ru-RU" dirty="0" smtClean="0"/>
              <a:t>Наследники</a:t>
            </a:r>
            <a:r>
              <a:rPr lang="ru-RU" dirty="0"/>
              <a:t>: </a:t>
            </a:r>
            <a:endParaRPr lang="ru-RU" dirty="0" smtClean="0"/>
          </a:p>
          <a:p>
            <a:pPr marL="0" lvl="0" indent="0">
              <a:buNone/>
            </a:pPr>
            <a:r>
              <a:rPr lang="ru-RU" dirty="0" smtClean="0"/>
              <a:t>Умысел</a:t>
            </a:r>
            <a:r>
              <a:rPr lang="ru-RU" dirty="0"/>
              <a:t>: Умысел наследника в наследовании по закону может выражаться в том, что он, зная о наличии завещания, скрывает его, чтобы получить больше имущества. </a:t>
            </a:r>
            <a:endParaRPr lang="ru-RU" dirty="0" smtClean="0"/>
          </a:p>
          <a:p>
            <a:pPr marL="0" lvl="0" indent="0">
              <a:buNone/>
            </a:pPr>
            <a:r>
              <a:rPr lang="ru-RU" dirty="0" smtClean="0"/>
              <a:t>Неосторожность</a:t>
            </a:r>
            <a:r>
              <a:rPr lang="ru-RU" dirty="0"/>
              <a:t>: Неосторожность наследника может выражаться в том, что он не знает о своих правах на наследство, не обращается к нотариусу для оформления наследства в установленный срок, что приводит к потере наследства. </a:t>
            </a:r>
            <a:endParaRPr lang="ru-RU" dirty="0" smtClean="0"/>
          </a:p>
          <a:p>
            <a:pPr lvl="0">
              <a:buFont typeface="Courier New" pitchFamily="49" charset="0"/>
              <a:buChar char="o"/>
            </a:pPr>
            <a:r>
              <a:rPr lang="ru-RU" dirty="0" smtClean="0"/>
              <a:t>Государство</a:t>
            </a:r>
            <a:r>
              <a:rPr lang="ru-RU" dirty="0"/>
              <a:t>: </a:t>
            </a:r>
            <a:endParaRPr lang="ru-RU" dirty="0" smtClean="0"/>
          </a:p>
          <a:p>
            <a:pPr marL="0" lvl="0" indent="0">
              <a:buNone/>
            </a:pPr>
            <a:r>
              <a:rPr lang="ru-RU" dirty="0" smtClean="0"/>
              <a:t>Умысел </a:t>
            </a:r>
            <a:r>
              <a:rPr lang="ru-RU" dirty="0"/>
              <a:t>или неосторожность в наследовании по закону со стороны государства, как правило, не рассматривается</a:t>
            </a:r>
            <a:r>
              <a:rPr lang="ru-RU" dirty="0" smtClean="0"/>
              <a:t>.</a:t>
            </a:r>
          </a:p>
          <a:p>
            <a:pPr marL="0" lvl="0" indent="0">
              <a:buNone/>
            </a:pPr>
            <a:endParaRPr lang="ru-RU" dirty="0" smtClean="0"/>
          </a:p>
          <a:p>
            <a:pPr marL="0" lvl="0" indent="0">
              <a:buNone/>
            </a:pPr>
            <a:r>
              <a:rPr lang="ru-RU" dirty="0"/>
              <a:t>Примеры: </a:t>
            </a:r>
            <a:endParaRPr lang="ru-RU" dirty="0" smtClean="0"/>
          </a:p>
          <a:p>
            <a:pPr lvl="0">
              <a:buFont typeface="Courier New" pitchFamily="49" charset="0"/>
              <a:buChar char="o"/>
            </a:pPr>
            <a:r>
              <a:rPr lang="ru-RU" dirty="0" smtClean="0"/>
              <a:t>Смерть </a:t>
            </a:r>
            <a:r>
              <a:rPr lang="ru-RU" dirty="0"/>
              <a:t>без завещания: Умерла гражданка Иванова, не оставив завещания. Ее наследниками по закону стали ее дети. </a:t>
            </a:r>
            <a:endParaRPr lang="ru-RU" dirty="0" smtClean="0"/>
          </a:p>
          <a:p>
            <a:pPr lvl="0">
              <a:buFont typeface="Courier New" pitchFamily="49" charset="0"/>
              <a:buChar char="o"/>
            </a:pPr>
            <a:r>
              <a:rPr lang="ru-RU" dirty="0" smtClean="0"/>
              <a:t>Недействительное </a:t>
            </a:r>
            <a:r>
              <a:rPr lang="ru-RU" dirty="0"/>
              <a:t>завещание: Гражданин Петров составил завещание, где все имущество оставил своей жене. Однако, завещание было признано недействительным из-за нарушения формы. В результате, наследство было распределено между его детьми по закону. </a:t>
            </a:r>
            <a:endParaRPr lang="ru-RU" dirty="0" smtClean="0"/>
          </a:p>
          <a:p>
            <a:pPr lvl="0">
              <a:buFont typeface="Courier New" pitchFamily="49" charset="0"/>
              <a:buChar char="o"/>
            </a:pPr>
            <a:r>
              <a:rPr lang="ru-RU" dirty="0" smtClean="0"/>
              <a:t>Скрытие </a:t>
            </a:r>
            <a:r>
              <a:rPr lang="ru-RU" dirty="0"/>
              <a:t>завещания: Сын гражданина Сидорова, зная о наличии завещания, где все имущество было передано его сестре, скрыл завещание, чтобы получить больше имущества.</a:t>
            </a:r>
          </a:p>
        </p:txBody>
      </p:sp>
    </p:spTree>
    <p:extLst>
      <p:ext uri="{BB962C8B-B14F-4D97-AF65-F5344CB8AC3E}">
        <p14:creationId xmlns:p14="http://schemas.microsoft.com/office/powerpoint/2010/main" val="2406263446"/>
      </p:ext>
    </p:extLst>
  </p:cSld>
  <p:clrMapOvr>
    <a:masterClrMapping/>
  </p:clrMapOvr>
</p:sld>
</file>

<file path=ppt/slides/slide4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68.  Наследование по закону</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Наследование по закону после признания завещания недействительным </a:t>
            </a:r>
            <a:endParaRPr lang="ru-RU" dirty="0" smtClean="0"/>
          </a:p>
          <a:p>
            <a:pPr marL="0" indent="0">
              <a:buNone/>
            </a:pPr>
            <a:r>
              <a:rPr lang="ru-RU" u="sng" dirty="0" smtClean="0"/>
              <a:t>Суть </a:t>
            </a:r>
            <a:r>
              <a:rPr lang="ru-RU" u="sng" dirty="0"/>
              <a:t>спора: </a:t>
            </a:r>
          </a:p>
          <a:p>
            <a:pPr marL="0" indent="0">
              <a:buNone/>
            </a:pPr>
            <a:r>
              <a:rPr lang="ru-RU" dirty="0"/>
              <a:t>Гражданин Иванов составил завещание, где все свое имущество оставил своему племяннику. После смерти Иванова его сын подал иск о признании завещания недействительным, утверждая, что отец был недееспособен в момент составления завещания.</a:t>
            </a:r>
            <a:br>
              <a:rPr lang="ru-RU" dirty="0"/>
            </a:br>
            <a:r>
              <a:rPr lang="ru-RU" dirty="0"/>
              <a:t> </a:t>
            </a:r>
            <a:r>
              <a:rPr lang="ru-RU" u="sng" dirty="0"/>
              <a:t>Судебные решения:</a:t>
            </a:r>
          </a:p>
          <a:p>
            <a:pPr marL="0" indent="0">
              <a:buNone/>
            </a:pPr>
            <a:r>
              <a:rPr lang="ru-RU" dirty="0"/>
              <a:t>Суд признал завещание недействительным, так как установил, что Иванов действительно был недееспособен в момент составления завещания. После этого, наследство было распределено между сыном и племянником по закону, в соответствии с правилами наследования по очередям</a:t>
            </a:r>
            <a:r>
              <a:rPr lang="ru-RU" dirty="0" smtClean="0"/>
              <a:t>.</a:t>
            </a:r>
          </a:p>
          <a:p>
            <a:pPr marL="0" indent="0">
              <a:buNone/>
            </a:pPr>
            <a:endParaRPr lang="ru-RU" u="sng" dirty="0"/>
          </a:p>
          <a:p>
            <a:pPr marL="0" indent="0">
              <a:buNone/>
            </a:pPr>
            <a:endParaRPr lang="ru-RU" u="sng" dirty="0"/>
          </a:p>
          <a:p>
            <a:pPr algn="r"/>
            <a:r>
              <a:rPr lang="ru-RU" dirty="0"/>
              <a:t>Наследование по закону с учетом прав супруга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Умерла гражданка Котова, не оставив завещания. У нее остался муж и дочь. Муж подал иск о выделении ему своей доли в наследстве, так как он состоял в браке с Котовой более 10 лет.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обязал дочь Котовой выделить ее мужу его долю в наследстве, так как по закону он имеет право на половину наследства, оставленного его женой.</a:t>
            </a:r>
          </a:p>
        </p:txBody>
      </p:sp>
    </p:spTree>
    <p:extLst>
      <p:ext uri="{BB962C8B-B14F-4D97-AF65-F5344CB8AC3E}">
        <p14:creationId xmlns:p14="http://schemas.microsoft.com/office/powerpoint/2010/main" val="618370094"/>
      </p:ext>
    </p:extLst>
  </p:cSld>
  <p:clrMapOvr>
    <a:masterClrMapping/>
  </p:clrMapOvr>
</p:sld>
</file>

<file path=ppt/slides/slide4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68.  Наследование по закону</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13917" y="792429"/>
            <a:ext cx="9144000" cy="6093296"/>
          </a:xfrm>
        </p:spPr>
        <p:txBody>
          <a:bodyPr>
            <a:normAutofit fontScale="47500" lnSpcReduction="20000"/>
          </a:bodyPr>
          <a:lstStyle/>
          <a:p>
            <a:pPr marL="0" indent="0">
              <a:buNone/>
            </a:pPr>
            <a:r>
              <a:rPr lang="ru-RU" sz="3400" b="1" dirty="0"/>
              <a:t>ГК РФ Статья 1147. Наследование усыновленными и </a:t>
            </a:r>
            <a:r>
              <a:rPr lang="ru-RU" sz="3400" b="1" dirty="0" smtClean="0"/>
              <a:t>усыновителями</a:t>
            </a:r>
            <a:endParaRPr lang="ru-RU" sz="3400" b="1" dirty="0"/>
          </a:p>
          <a:p>
            <a:r>
              <a:rPr lang="ru-RU" sz="2500" dirty="0"/>
              <a:t>Объект: Сфера </a:t>
            </a:r>
            <a:r>
              <a:rPr lang="ru-RU" sz="2500" dirty="0" smtClean="0"/>
              <a:t>наследования </a:t>
            </a:r>
            <a:r>
              <a:rPr lang="ru-RU" sz="2500" dirty="0"/>
              <a:t>усыновленными и усыновителями</a:t>
            </a:r>
          </a:p>
          <a:p>
            <a:r>
              <a:rPr lang="ru-RU" sz="2500" dirty="0" smtClean="0"/>
              <a:t>Объективная </a:t>
            </a:r>
            <a:r>
              <a:rPr lang="ru-RU" sz="2500" dirty="0"/>
              <a:t>сторона: </a:t>
            </a:r>
          </a:p>
          <a:p>
            <a:pPr marL="0" indent="0">
              <a:buNone/>
            </a:pPr>
            <a:r>
              <a:rPr lang="ru-RU" sz="2500" dirty="0"/>
              <a:t>При наследовании по закону усыновленный и его потомство с одной стороны и усыновитель и его родственники - с другой приравниваются к родственникам по происхождению (кровным родственникам).</a:t>
            </a:r>
          </a:p>
          <a:p>
            <a:pPr marL="0" indent="0">
              <a:buNone/>
            </a:pPr>
            <a:r>
              <a:rPr lang="ru-RU" sz="2500" dirty="0" smtClean="0"/>
              <a:t>Усыновленный </a:t>
            </a:r>
            <a:r>
              <a:rPr lang="ru-RU" sz="2500" dirty="0"/>
              <a:t>и его потомство не наследуют по закону после смерти родителей усыновленного и других его родственников по происхождению, а родители усыновленного и другие его родственники по происхождению не наследуют по закону после смерти усыновленного и его потомства, за исключением случаев, указанных в </a:t>
            </a:r>
            <a:r>
              <a:rPr lang="ru-RU" sz="2500" dirty="0" smtClean="0"/>
              <a:t>п.3</a:t>
            </a:r>
            <a:r>
              <a:rPr lang="ru-RU" sz="2500" dirty="0"/>
              <a:t> настоящей статьи</a:t>
            </a:r>
            <a:r>
              <a:rPr lang="ru-RU" sz="2500" dirty="0" smtClean="0"/>
              <a:t>.</a:t>
            </a:r>
          </a:p>
          <a:p>
            <a:pPr marL="0" indent="0">
              <a:buNone/>
            </a:pPr>
            <a:r>
              <a:rPr lang="ru-RU" sz="2500" dirty="0"/>
              <a:t> В случае, когда в соответствии с Семейным </a:t>
            </a:r>
            <a:r>
              <a:rPr lang="ru-RU" sz="2500" dirty="0" smtClean="0"/>
              <a:t>кодексом</a:t>
            </a:r>
            <a:r>
              <a:rPr lang="ru-RU" sz="2500" dirty="0"/>
              <a:t> Российской Федерации усыновленный сохраняет по решению суда отношения с одним из родителей или другими родственниками по происхождению, усыновленный и его потомство наследуют по закону после смерти этих родственников, а последние наследуют по закону после смерти усыновленного и его потомства.</a:t>
            </a:r>
          </a:p>
          <a:p>
            <a:r>
              <a:rPr lang="ru-RU" sz="2500" dirty="0"/>
              <a:t>Субъект: </a:t>
            </a:r>
          </a:p>
          <a:p>
            <a:pPr lvl="0">
              <a:buFont typeface="Courier New" pitchFamily="49" charset="0"/>
              <a:buChar char="o"/>
            </a:pPr>
            <a:r>
              <a:rPr lang="ru-RU" sz="2500" dirty="0"/>
              <a:t>Усыновленный: Лицо, которое было усыновлено. </a:t>
            </a:r>
            <a:endParaRPr lang="ru-RU" sz="2500" dirty="0" smtClean="0"/>
          </a:p>
          <a:p>
            <a:pPr lvl="0">
              <a:buFont typeface="Courier New" pitchFamily="49" charset="0"/>
              <a:buChar char="o"/>
            </a:pPr>
            <a:r>
              <a:rPr lang="ru-RU" sz="2500" dirty="0" smtClean="0"/>
              <a:t>Усыновитель</a:t>
            </a:r>
            <a:r>
              <a:rPr lang="ru-RU" sz="2500" dirty="0"/>
              <a:t>: Лицо, которое усыновило. </a:t>
            </a:r>
            <a:endParaRPr lang="ru-RU" sz="2500" dirty="0" smtClean="0"/>
          </a:p>
          <a:p>
            <a:pPr lvl="0">
              <a:buFont typeface="Courier New" pitchFamily="49" charset="0"/>
              <a:buChar char="o"/>
            </a:pPr>
            <a:r>
              <a:rPr lang="ru-RU" sz="2500" dirty="0" smtClean="0"/>
              <a:t>Другие </a:t>
            </a:r>
            <a:r>
              <a:rPr lang="ru-RU" sz="2500" dirty="0"/>
              <a:t>наследники: Родные родственники усыновленного или усыновителя</a:t>
            </a:r>
            <a:r>
              <a:rPr lang="ru-RU" sz="2500" dirty="0" smtClean="0"/>
              <a:t>.</a:t>
            </a:r>
          </a:p>
          <a:p>
            <a:r>
              <a:rPr lang="ru-RU" sz="2500" dirty="0" smtClean="0"/>
              <a:t>Субъективная </a:t>
            </a:r>
            <a:r>
              <a:rPr lang="ru-RU" sz="2500" dirty="0"/>
              <a:t>сторона:</a:t>
            </a:r>
          </a:p>
          <a:p>
            <a:pPr marL="0" indent="0">
              <a:buNone/>
            </a:pPr>
            <a:r>
              <a:rPr lang="ru-RU" sz="2500" dirty="0"/>
              <a:t>Усыновленный: </a:t>
            </a:r>
            <a:endParaRPr lang="ru-RU" sz="2500" dirty="0" smtClean="0"/>
          </a:p>
          <a:p>
            <a:pPr>
              <a:buFont typeface="Courier New" pitchFamily="49" charset="0"/>
              <a:buChar char="o"/>
            </a:pPr>
            <a:r>
              <a:rPr lang="ru-RU" sz="2500" dirty="0" smtClean="0"/>
              <a:t>Умысел</a:t>
            </a:r>
            <a:r>
              <a:rPr lang="ru-RU" sz="2500" dirty="0"/>
              <a:t>: Усыновленный может попытаться использовать свои права на наследство усыновителя в своих интересах, например, скрывая информацию о наличии других наследников. </a:t>
            </a:r>
            <a:endParaRPr lang="ru-RU" sz="2500" dirty="0" smtClean="0"/>
          </a:p>
          <a:p>
            <a:pPr>
              <a:buFont typeface="Courier New" pitchFamily="49" charset="0"/>
              <a:buChar char="o"/>
            </a:pPr>
            <a:r>
              <a:rPr lang="ru-RU" sz="2500" dirty="0" smtClean="0"/>
              <a:t>Неосторожность</a:t>
            </a:r>
            <a:r>
              <a:rPr lang="ru-RU" sz="2500" dirty="0"/>
              <a:t>: Усыновленный может не знать о своих правах наследования или не своевременно обратиться к нотариусу для оформления наследства. </a:t>
            </a:r>
            <a:endParaRPr lang="ru-RU" sz="2500" dirty="0" smtClean="0"/>
          </a:p>
          <a:p>
            <a:pPr marL="0" indent="0">
              <a:buNone/>
            </a:pPr>
            <a:r>
              <a:rPr lang="ru-RU" sz="2500" dirty="0" smtClean="0"/>
              <a:t>Усыновитель</a:t>
            </a:r>
            <a:r>
              <a:rPr lang="ru-RU" sz="2500" dirty="0"/>
              <a:t>: </a:t>
            </a:r>
            <a:endParaRPr lang="ru-RU" sz="2500" dirty="0" smtClean="0"/>
          </a:p>
          <a:p>
            <a:pPr>
              <a:buFont typeface="Courier New" pitchFamily="49" charset="0"/>
              <a:buChar char="o"/>
            </a:pPr>
            <a:r>
              <a:rPr lang="ru-RU" sz="2500" dirty="0" smtClean="0"/>
              <a:t>Умысел</a:t>
            </a:r>
            <a:r>
              <a:rPr lang="ru-RU" sz="2500" dirty="0"/>
              <a:t>: Усыновитель может умышленно исключить усыновленного из наследства, составлением завещания, где он не указан наследником. </a:t>
            </a:r>
            <a:endParaRPr lang="ru-RU" sz="2500" dirty="0" smtClean="0"/>
          </a:p>
          <a:p>
            <a:pPr>
              <a:buFont typeface="Courier New" pitchFamily="49" charset="0"/>
              <a:buChar char="o"/>
            </a:pPr>
            <a:r>
              <a:rPr lang="ru-RU" sz="2500" dirty="0" smtClean="0"/>
              <a:t>Неосторожность</a:t>
            </a:r>
            <a:r>
              <a:rPr lang="ru-RU" sz="2500" dirty="0"/>
              <a:t>: Усыновитель может не знать о том, что усыновленный имеет право на обязательную долю в наследстве, и не учесть этого при составлении завещания. </a:t>
            </a:r>
            <a:endParaRPr lang="ru-RU" sz="2500" dirty="0" smtClean="0"/>
          </a:p>
          <a:p>
            <a:pPr marL="0" indent="0">
              <a:buNone/>
            </a:pPr>
            <a:r>
              <a:rPr lang="ru-RU" sz="2500" dirty="0" smtClean="0"/>
              <a:t>Другие </a:t>
            </a:r>
            <a:r>
              <a:rPr lang="ru-RU" sz="2500" dirty="0"/>
              <a:t>наследники: </a:t>
            </a:r>
            <a:endParaRPr lang="ru-RU" sz="2500" dirty="0" smtClean="0"/>
          </a:p>
          <a:p>
            <a:pPr>
              <a:buFont typeface="Courier New" pitchFamily="49" charset="0"/>
              <a:buChar char="o"/>
            </a:pPr>
            <a:r>
              <a:rPr lang="ru-RU" sz="2500" dirty="0" smtClean="0"/>
              <a:t>Умысел</a:t>
            </a:r>
            <a:r>
              <a:rPr lang="ru-RU" sz="2500" dirty="0"/>
              <a:t>: Другие наследники (родные родственники) могут </a:t>
            </a:r>
            <a:r>
              <a:rPr lang="ru-RU" sz="2500" dirty="0" smtClean="0"/>
              <a:t>пытаться оспорить </a:t>
            </a:r>
            <a:r>
              <a:rPr lang="ru-RU" sz="2500" dirty="0"/>
              <a:t>наследство усыновленного, утверждая, что усыновление было незаконным. </a:t>
            </a:r>
            <a:endParaRPr lang="ru-RU" sz="2500" dirty="0" smtClean="0"/>
          </a:p>
          <a:p>
            <a:pPr>
              <a:buFont typeface="Courier New" pitchFamily="49" charset="0"/>
              <a:buChar char="o"/>
            </a:pPr>
            <a:r>
              <a:rPr lang="ru-RU" sz="2500" dirty="0" smtClean="0"/>
              <a:t>Неосторожность</a:t>
            </a:r>
            <a:r>
              <a:rPr lang="ru-RU" sz="2500" dirty="0"/>
              <a:t>: Другие наследники могут не знать о том, что усыновленный имеет такие же права на наследство, как и родные дети.</a:t>
            </a:r>
            <a:endParaRPr lang="ru-RU" sz="2500" dirty="0" smtClean="0"/>
          </a:p>
          <a:p>
            <a:r>
              <a:rPr lang="ru-RU" sz="2500" dirty="0" smtClean="0"/>
              <a:t>Предмет</a:t>
            </a:r>
            <a:r>
              <a:rPr lang="ru-RU" sz="2500" dirty="0"/>
              <a:t>: имущество </a:t>
            </a:r>
          </a:p>
          <a:p>
            <a:endParaRPr lang="ru-RU" dirty="0"/>
          </a:p>
        </p:txBody>
      </p:sp>
    </p:spTree>
    <p:extLst>
      <p:ext uri="{BB962C8B-B14F-4D97-AF65-F5344CB8AC3E}">
        <p14:creationId xmlns:p14="http://schemas.microsoft.com/office/powerpoint/2010/main" val="1741622643"/>
      </p:ext>
    </p:extLst>
  </p:cSld>
  <p:clrMapOvr>
    <a:masterClrMapping/>
  </p:clrMapOvr>
</p:sld>
</file>

<file path=ppt/slides/slide4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68.  Наследование по закону</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25000" lnSpcReduction="20000"/>
          </a:bodyPr>
          <a:lstStyle/>
          <a:p>
            <a:pPr marL="0" indent="0">
              <a:buNone/>
            </a:pPr>
            <a:r>
              <a:rPr lang="ru-RU" sz="5600" b="1" dirty="0"/>
              <a:t>ГК РФ Статья 1147. Наследование усыновленными и усыновителями</a:t>
            </a:r>
          </a:p>
          <a:p>
            <a:r>
              <a:rPr lang="ru-RU" sz="4400" dirty="0"/>
              <a:t>Наследниками по закону являются также усыновленные и усыновители. Это прямо следует из п. 1 комментируемой статьи, в соответствии с которым при наследовании по закону усыновленный и его потомство, с одной стороны, и усыновитель и его родственники - с другой, приравниваются к родственникам по происхождению (кровным родственникам). В соответствии с нормами наследственного права при наследовании по закону усыновленные по отношению к усыновителям, а усыновители по отношению к усыновленным являются наследниками первой очереди.</a:t>
            </a:r>
          </a:p>
          <a:p>
            <a:r>
              <a:rPr lang="ru-RU" sz="4400" dirty="0" smtClean="0"/>
              <a:t>Усыновление </a:t>
            </a:r>
            <a:r>
              <a:rPr lang="ru-RU" sz="4400" dirty="0"/>
              <a:t>осуществляется в соответствии с нормами семейного права, и в этом случае усыновитель принимает на себя по отношению к ребенку, который не является его сыном или дочерью, все те же обязанности, которые законом возложены на его родителей, и приобретает все права, которыми пользуются родители. Таким образом, у родных детей и усыновленных имеются одинаковые права на наследственное имущество, оставшееся после смерти наследодателя. При этом одновременно по общему правилу прекращается правовая связь усыновленного с его кровными родителями и другими родственниками. Так, в соответствии со ст. 137 Семейного кодекса РФ усыновленные дети утрачивают личные неимущественные и имущественные права и освобождаются от обязанностей по отношению к своим родителям (своим родственникам).</a:t>
            </a:r>
          </a:p>
          <a:p>
            <a:r>
              <a:rPr lang="ru-RU" sz="4400" dirty="0" smtClean="0"/>
              <a:t>Усыновление </a:t>
            </a:r>
            <a:r>
              <a:rPr lang="ru-RU" sz="4400" dirty="0"/>
              <a:t>по своим последствиям приравнено законом к последствиям, порождаемым фактом кровного родства. В результате у усыновленного возникают семейные правоотношения с родителями усыновителя и его детьми (т.е. с дедом, бабушкой, братьями и сестрами и др.).</a:t>
            </a:r>
          </a:p>
          <a:p>
            <a:r>
              <a:rPr lang="ru-RU" sz="4400" dirty="0"/>
              <a:t>Таким образом, усыновление предусматривает установление правовых отношений не только с усыновителем, но также со всеми его родственниками. В данном случае речь идет о такой степени родства, наличие которой влечет за собой в предусмотренных законом случаях возникновение каких-либо прав или обязанностей.</a:t>
            </a:r>
          </a:p>
          <a:p>
            <a:r>
              <a:rPr lang="ru-RU" sz="4400" dirty="0"/>
              <a:t>В результате усыновления одновременно прекращается правовая связь усыновленного с его кровными родителями и его другими родственниками. Поэтому в результате усыновления наступают и такие последствия, как прекращение правоотношений усыновленного со своими кровными родителями и их родственниками. Такое положение наступает во всех случаях, когда ребенка усыновляют супруги, которые становятся его родителями.</a:t>
            </a:r>
          </a:p>
          <a:p>
            <a:r>
              <a:rPr lang="ru-RU" sz="4400" dirty="0"/>
              <a:t>По общему правилу все отношения между родителями (другими родственниками) и детьми прекращаются с момента вступления в законную силу судебного решения об усыновлении, за исключением тех случаев, когда родители утратили свои права по отношению к детям ранее (в связи с лишением их родительских прав или в связи с передачей ребенка под опеку или попечительство, в приемную семью или в учреждение для детей-сирот и детей, оставшихся без попечения родителей).</a:t>
            </a:r>
          </a:p>
          <a:p>
            <a:r>
              <a:rPr lang="ru-RU" sz="4400" dirty="0"/>
              <a:t>Однако следует учитывать, что при усыновлении ребенка одним лицом личные неимущественные и имущественные права и обязанности могут быть сохранены по желанию матери, если усыновитель - мужчина, или по желанию отца, если усыновитель - женщина. Такое положение, как правило, имеет место, когда ребенка усыновляет отчим или мачеха.</a:t>
            </a:r>
          </a:p>
          <a:p>
            <a:r>
              <a:rPr lang="ru-RU" sz="4400" dirty="0"/>
              <a:t>Если один из родителей усыновленного ребенка умер, то по просьбе родителей умершего родителя (дедушки или бабушки ребенка) могут быть сохранены личные неимущественные и имущественные права и обязанности по отношению к родственникам умершего родителя, если этого требуют интересы ребенка</a:t>
            </a:r>
            <a:r>
              <a:rPr lang="ru-RU" sz="4800" dirty="0" smtClean="0"/>
              <a:t>.</a:t>
            </a:r>
            <a:r>
              <a:rPr lang="ru-RU" sz="4800" dirty="0"/>
              <a:t> </a:t>
            </a:r>
            <a:endParaRPr lang="ru-RU" sz="4800" dirty="0" smtClean="0"/>
          </a:p>
          <a:p>
            <a:r>
              <a:rPr lang="ru-RU" sz="4400" dirty="0" smtClean="0"/>
              <a:t>Таким </a:t>
            </a:r>
            <a:r>
              <a:rPr lang="ru-RU" sz="4400" dirty="0"/>
              <a:t>образом, если усыновленный сохраняет по решению суда отношения с одним из родителей или другими родственниками по происхождению, усыновленный и его потомство наследуют по закону после смерти этих родственников, а последние наследуют по закону после смерти усыновленного и его потомства.</a:t>
            </a:r>
            <a:endParaRPr lang="ru-RU" sz="4400" dirty="0" smtClean="0"/>
          </a:p>
          <a:p>
            <a:endParaRPr lang="ru-RU" sz="4800" dirty="0"/>
          </a:p>
          <a:p>
            <a:r>
              <a:rPr lang="ru-RU" dirty="0"/>
              <a:t/>
            </a:r>
            <a:br>
              <a:rPr lang="ru-RU" dirty="0"/>
            </a:br>
            <a:endParaRPr lang="ru-RU" dirty="0"/>
          </a:p>
        </p:txBody>
      </p:sp>
    </p:spTree>
    <p:extLst>
      <p:ext uri="{BB962C8B-B14F-4D97-AF65-F5344CB8AC3E}">
        <p14:creationId xmlns:p14="http://schemas.microsoft.com/office/powerpoint/2010/main" val="1757403829"/>
      </p:ext>
    </p:extLst>
  </p:cSld>
  <p:clrMapOvr>
    <a:masterClrMapping/>
  </p:clrMapOvr>
</p:sld>
</file>

<file path=ppt/slides/slide4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68.  Наследование по закону</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1147</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Наследование по завещанию </a:t>
            </a:r>
            <a:r>
              <a:rPr lang="ru-RU" dirty="0" smtClean="0"/>
              <a:t>усыновленного</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Умерла гражданка Петрова. Она усыновила гражданина Иванова в детстве. В своем завещании Петрова оставила все имущество Иванову. Родной брат Петровой, узнав о завещании, подал иск об оспаривании, утверждая, что Иванов не имеет права на наследство, так как он не является родным сыном Петровой</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основываясь на законодательстве об усыновлении, признал завещание действительным. Суд указал, что усыновление устанавливает те же правовые отношения между усыновителем и усыновленным, что и между родителями и детьми, поэтому Иванов имеет такие же права на наследство, как и родной сын Петровой</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Оспаривание наследства </a:t>
            </a:r>
            <a:r>
              <a:rPr lang="ru-RU" dirty="0" smtClean="0"/>
              <a:t>усыновленным</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Умерла гражданка Сидорова, усыновившая гражданина Козлова в юном возрасте. После смерти Сидоровой, ее родная сестра подала иск об оспаривании права Козлова на наследство, утверждая, что усыновление было незаконным, так как Сидорова не имела на это законных оснований</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изучив доказательства, установил, что усыновление Козлова было произведено с соблюдением всех юридических процедур. Суд признал усыновление действительным, а Козлова – законным наследником Сидоровой.</a:t>
            </a:r>
          </a:p>
          <a:p>
            <a:endParaRPr lang="ru-RU" dirty="0"/>
          </a:p>
        </p:txBody>
      </p:sp>
    </p:spTree>
    <p:extLst>
      <p:ext uri="{BB962C8B-B14F-4D97-AF65-F5344CB8AC3E}">
        <p14:creationId xmlns:p14="http://schemas.microsoft.com/office/powerpoint/2010/main" val="3513728349"/>
      </p:ext>
    </p:extLst>
  </p:cSld>
  <p:clrMapOvr>
    <a:masterClrMapping/>
  </p:clrMapOvr>
</p:sld>
</file>

<file path=ppt/slides/slide4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69.  Приобретение наследства</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908720"/>
            <a:ext cx="9144000" cy="5949280"/>
          </a:xfrm>
        </p:spPr>
        <p:txBody>
          <a:bodyPr>
            <a:normAutofit fontScale="625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приобретения </a:t>
            </a:r>
            <a:r>
              <a:rPr lang="ru-RU" dirty="0">
                <a:solidFill>
                  <a:prstClr val="black">
                    <a:lumMod val="50000"/>
                    <a:lumOff val="50000"/>
                  </a:prstClr>
                </a:solidFill>
              </a:rPr>
              <a:t>наследства</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Для приобретения наследства наследник должен его </a:t>
            </a:r>
            <a:r>
              <a:rPr lang="ru-RU" dirty="0" smtClean="0"/>
              <a:t>принять.</a:t>
            </a:r>
            <a:endParaRPr lang="ru-RU" dirty="0"/>
          </a:p>
          <a:p>
            <a:pPr marL="0" indent="0">
              <a:buNone/>
            </a:pPr>
            <a:r>
              <a:rPr lang="ru-RU" dirty="0"/>
              <a:t>Для приобретения выморочного имущества </a:t>
            </a:r>
            <a:r>
              <a:rPr lang="ru-RU" dirty="0" smtClean="0"/>
              <a:t>(ст. 1151)</a:t>
            </a:r>
            <a:r>
              <a:rPr lang="ru-RU" dirty="0"/>
              <a:t> принятие наследства не требуется.</a:t>
            </a:r>
          </a:p>
          <a:p>
            <a:pPr marL="0" indent="0">
              <a:buNone/>
            </a:pPr>
            <a:r>
              <a:rPr lang="ru-RU" dirty="0" smtClean="0"/>
              <a:t>Принятие </a:t>
            </a:r>
            <a:r>
              <a:rPr lang="ru-RU" dirty="0"/>
              <a:t>наследником части наследства означает принятие всего причитающегося ему наследства, в чем бы оно ни заключалось и где бы оно ни находилось</a:t>
            </a:r>
            <a:r>
              <a:rPr lang="ru-RU" dirty="0" smtClean="0"/>
              <a:t>.</a:t>
            </a:r>
          </a:p>
          <a:p>
            <a:pPr marL="0" indent="0">
              <a:buNone/>
            </a:pPr>
            <a:r>
              <a:rPr lang="ru-RU" dirty="0"/>
              <a:t>Принятие наследства одним или несколькими наследниками не означает принятия наследства остальными наследниками</a:t>
            </a:r>
            <a:r>
              <a:rPr lang="ru-RU" dirty="0" smtClean="0"/>
              <a:t>.</a:t>
            </a:r>
          </a:p>
          <a:p>
            <a:pPr marL="0" indent="0">
              <a:buNone/>
            </a:pPr>
            <a:r>
              <a:rPr lang="ru-RU" dirty="0"/>
              <a:t>Признается, пока не доказано иное, что наследник принял наследство, если он совершил </a:t>
            </a:r>
            <a:r>
              <a:rPr lang="ru-RU" dirty="0" smtClean="0"/>
              <a:t>действия, </a:t>
            </a:r>
            <a:r>
              <a:rPr lang="ru-RU" dirty="0"/>
              <a:t>свидетельствующие о фактическом принятии наследства, в частности если наследник:</a:t>
            </a:r>
          </a:p>
          <a:p>
            <a:pPr>
              <a:buFont typeface="Courier New" pitchFamily="49" charset="0"/>
              <a:buChar char="o"/>
            </a:pPr>
            <a:r>
              <a:rPr lang="ru-RU" dirty="0"/>
              <a:t>вступил во владение или в управление наследственным имуществом;</a:t>
            </a:r>
          </a:p>
          <a:p>
            <a:pPr>
              <a:buFont typeface="Courier New" pitchFamily="49" charset="0"/>
              <a:buChar char="o"/>
            </a:pPr>
            <a:r>
              <a:rPr lang="ru-RU" dirty="0"/>
              <a:t>принял меры по сохранению наследственного имущества, защите его от посягательств или притязаний третьих лиц;</a:t>
            </a:r>
          </a:p>
          <a:p>
            <a:pPr>
              <a:buFont typeface="Courier New" pitchFamily="49" charset="0"/>
              <a:buChar char="o"/>
            </a:pPr>
            <a:r>
              <a:rPr lang="ru-RU" dirty="0"/>
              <a:t>произвел за свой счет расходы на содержание наследственного имущества;</a:t>
            </a:r>
          </a:p>
          <a:p>
            <a:pPr>
              <a:buFont typeface="Courier New" pitchFamily="49" charset="0"/>
              <a:buChar char="o"/>
            </a:pPr>
            <a:r>
              <a:rPr lang="ru-RU" dirty="0"/>
              <a:t>оплатил за свой счет долги наследодателя или получил от третьих лиц причитавшиеся наследодателю денежные средства.</a:t>
            </a:r>
          </a:p>
          <a:p>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a:t>
            </a:r>
            <a:r>
              <a:rPr lang="ru-RU" dirty="0" smtClean="0">
                <a:solidFill>
                  <a:prstClr val="black">
                    <a:lumMod val="50000"/>
                    <a:lumOff val="50000"/>
                  </a:prstClr>
                </a:solidFill>
              </a:rPr>
              <a:t>лицо</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имущество</a:t>
            </a:r>
          </a:p>
          <a:p>
            <a:endParaRPr lang="ru-RU" dirty="0"/>
          </a:p>
        </p:txBody>
      </p:sp>
    </p:spTree>
    <p:extLst>
      <p:ext uri="{BB962C8B-B14F-4D97-AF65-F5344CB8AC3E}">
        <p14:creationId xmlns:p14="http://schemas.microsoft.com/office/powerpoint/2010/main" val="2629196472"/>
      </p:ext>
    </p:extLst>
  </p:cSld>
  <p:clrMapOvr>
    <a:masterClrMapping/>
  </p:clrMapOvr>
</p:sld>
</file>

<file path=ppt/slides/slide4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69.  Приобретение наследства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7500" lnSpcReduction="20000"/>
          </a:bodyPr>
          <a:lstStyle/>
          <a:p>
            <a:pPr lvl="0"/>
            <a:r>
              <a:rPr lang="ru-RU" sz="3200" dirty="0">
                <a:solidFill>
                  <a:prstClr val="black">
                    <a:lumMod val="50000"/>
                    <a:lumOff val="50000"/>
                  </a:prstClr>
                </a:solidFill>
              </a:rPr>
              <a:t>Объект</a:t>
            </a:r>
            <a:r>
              <a:rPr lang="ru-RU" dirty="0">
                <a:solidFill>
                  <a:prstClr val="black">
                    <a:lumMod val="50000"/>
                    <a:lumOff val="50000"/>
                  </a:prstClr>
                </a:solidFill>
              </a:rPr>
              <a:t>: </a:t>
            </a:r>
          </a:p>
          <a:p>
            <a:pPr marL="0" indent="0">
              <a:buNone/>
            </a:pPr>
            <a:r>
              <a:rPr lang="ru-RU" dirty="0">
                <a:solidFill>
                  <a:prstClr val="black">
                    <a:lumMod val="50000"/>
                    <a:lumOff val="50000"/>
                  </a:prstClr>
                </a:solidFill>
              </a:rPr>
              <a:t>Объектом является сфера приобретения наследства </a:t>
            </a:r>
            <a:endParaRPr lang="ru-RU" dirty="0" smtClean="0">
              <a:solidFill>
                <a:prstClr val="black">
                  <a:lumMod val="50000"/>
                  <a:lumOff val="50000"/>
                </a:prstClr>
              </a:solidFill>
            </a:endParaRPr>
          </a:p>
          <a:p>
            <a:r>
              <a:rPr lang="ru-RU" sz="3200" dirty="0" smtClean="0">
                <a:solidFill>
                  <a:prstClr val="black">
                    <a:lumMod val="50000"/>
                    <a:lumOff val="50000"/>
                  </a:prstClr>
                </a:solidFill>
              </a:rPr>
              <a:t>Объективная </a:t>
            </a:r>
            <a:r>
              <a:rPr lang="ru-RU" sz="3200" dirty="0">
                <a:solidFill>
                  <a:prstClr val="black">
                    <a:lumMod val="50000"/>
                    <a:lumOff val="50000"/>
                  </a:prstClr>
                </a:solidFill>
              </a:rPr>
              <a:t>сторона: </a:t>
            </a:r>
            <a:endParaRPr lang="ru-RU" sz="3200" dirty="0"/>
          </a:p>
          <a:p>
            <a:pPr marL="0" indent="0">
              <a:buNone/>
            </a:pPr>
            <a:r>
              <a:rPr lang="ru-RU" dirty="0"/>
              <a:t>Наследство может быть принято в течение шести месяцев со дня открытия наследства</a:t>
            </a:r>
            <a:r>
              <a:rPr lang="ru-RU" dirty="0" smtClean="0"/>
              <a:t>.</a:t>
            </a:r>
          </a:p>
          <a:p>
            <a:pPr marL="0" indent="0">
              <a:buNone/>
            </a:pPr>
            <a:r>
              <a:rPr lang="ru-RU" dirty="0"/>
              <a:t>Лица, для которых право наследования возникает только вследствие непринятия наследства другим наследником, могут принять наследство в течение трех месяцев со дня окончания срока, указанного в </a:t>
            </a:r>
            <a:r>
              <a:rPr lang="ru-RU" dirty="0" smtClean="0"/>
              <a:t>п.1</a:t>
            </a:r>
            <a:r>
              <a:rPr lang="ru-RU" dirty="0"/>
              <a:t> настоящей статьи</a:t>
            </a:r>
            <a:r>
              <a:rPr lang="ru-RU" dirty="0" smtClean="0"/>
              <a:t>.</a:t>
            </a:r>
          </a:p>
          <a:p>
            <a:pPr marL="0" indent="0">
              <a:buNone/>
            </a:pPr>
            <a:r>
              <a:rPr lang="ru-RU" dirty="0"/>
              <a:t>Наследник вправе отказаться от наследства в пользу других лиц </a:t>
            </a:r>
            <a:r>
              <a:rPr lang="ru-RU" dirty="0" smtClean="0"/>
              <a:t>(ст. 1158) </a:t>
            </a:r>
            <a:r>
              <a:rPr lang="ru-RU" dirty="0"/>
              <a:t> или без указания лиц, в пользу которых он отказывается от наследственного имущества.</a:t>
            </a:r>
          </a:p>
          <a:p>
            <a:pPr marL="0" indent="0">
              <a:buNone/>
            </a:pPr>
            <a:r>
              <a:rPr lang="ru-RU" dirty="0"/>
              <a:t>При наследовании </a:t>
            </a:r>
            <a:r>
              <a:rPr lang="ru-RU" dirty="0" smtClean="0"/>
              <a:t>выморочного имущества</a:t>
            </a:r>
            <a:r>
              <a:rPr lang="ru-RU" dirty="0"/>
              <a:t> отказ от наследства не допускается.</a:t>
            </a:r>
          </a:p>
          <a:p>
            <a:pPr marL="0" indent="0">
              <a:buNone/>
            </a:pPr>
            <a:r>
              <a:rPr lang="ru-RU" dirty="0" smtClean="0"/>
              <a:t>Наследник </a:t>
            </a:r>
            <a:r>
              <a:rPr lang="ru-RU" dirty="0"/>
              <a:t>вправе отказаться от наследства в течение срока, установленного для принятия </a:t>
            </a:r>
            <a:r>
              <a:rPr lang="ru-RU" dirty="0" smtClean="0"/>
              <a:t>наследства</a:t>
            </a:r>
            <a:r>
              <a:rPr lang="ru-RU" dirty="0"/>
              <a:t> </a:t>
            </a:r>
            <a:r>
              <a:rPr lang="ru-RU" dirty="0" smtClean="0"/>
              <a:t>(ст. 1154), </a:t>
            </a:r>
            <a:r>
              <a:rPr lang="ru-RU" dirty="0"/>
              <a:t>в том числе в случае, когда он уже принял наследство.</a:t>
            </a:r>
          </a:p>
          <a:p>
            <a:pPr marL="0" indent="0">
              <a:buNone/>
            </a:pPr>
            <a:r>
              <a:rPr lang="ru-RU" dirty="0"/>
              <a:t>Если наследник совершил действия, свидетельствующие о фактическом принятии </a:t>
            </a:r>
            <a:r>
              <a:rPr lang="ru-RU" dirty="0" smtClean="0"/>
              <a:t>наследства (п.2 ст. 1153), </a:t>
            </a:r>
            <a:r>
              <a:rPr lang="ru-RU" dirty="0"/>
              <a:t>суд может по заявлению этого наследника признать его отказавшимся от наследства и по истечении установленного срока, если найдет причины пропуска срока уважительными.</a:t>
            </a:r>
          </a:p>
          <a:p>
            <a:pPr marL="0" indent="0">
              <a:buNone/>
            </a:pPr>
            <a:r>
              <a:rPr lang="ru-RU" dirty="0" smtClean="0"/>
              <a:t>Отказ </a:t>
            </a:r>
            <a:r>
              <a:rPr lang="ru-RU" dirty="0"/>
              <a:t>от наследства не может быть впоследствии изменен или взят обратно.</a:t>
            </a:r>
          </a:p>
          <a:p>
            <a:pPr marL="0" indent="0">
              <a:buNone/>
            </a:pPr>
            <a:r>
              <a:rPr lang="ru-RU" dirty="0" smtClean="0"/>
              <a:t>Отказ </a:t>
            </a:r>
            <a:r>
              <a:rPr lang="ru-RU" dirty="0"/>
              <a:t>от наследства в случае, когда наследником является несовершеннолетний, недееспособный или ограниченно дееспособный гражданин, допускается с предварительного разрешения органа опеки и попечительства</a:t>
            </a:r>
            <a:r>
              <a:rPr lang="ru-RU" dirty="0" smtClean="0"/>
              <a:t>.</a:t>
            </a:r>
          </a:p>
          <a:p>
            <a:pPr marL="0" indent="0">
              <a:buNone/>
            </a:pPr>
            <a:r>
              <a:rPr lang="ru-RU" dirty="0"/>
              <a:t>Наследственное имущество, которое находится в общей долевой собственности двух или нескольких наследников, может быть разделено по соглашению между ними.</a:t>
            </a:r>
          </a:p>
          <a:p>
            <a:pPr marL="0" indent="0">
              <a:buNone/>
            </a:pPr>
            <a:r>
              <a:rPr lang="ru-RU" dirty="0"/>
              <a:t>К соглашению о разделе наследства применяются правила настоящего Кодекса о </a:t>
            </a:r>
            <a:r>
              <a:rPr lang="ru-RU" dirty="0" smtClean="0"/>
              <a:t>форме</a:t>
            </a:r>
            <a:r>
              <a:rPr lang="ru-RU" dirty="0"/>
              <a:t> сделок и  форме  договоров.</a:t>
            </a:r>
          </a:p>
          <a:p>
            <a:pPr marL="0" indent="0">
              <a:buNone/>
            </a:pPr>
            <a:r>
              <a:rPr lang="ru-RU" dirty="0" smtClean="0"/>
              <a:t>Соглашение </a:t>
            </a:r>
            <a:r>
              <a:rPr lang="ru-RU" dirty="0"/>
              <a:t>о разделе наследства, в состав которого входит недвижимое имущество, в том числе соглашение о выделении из наследства доли одного или нескольких наследников, может быть заключено наследниками после выдачи им свидетельства о праве на наследство</a:t>
            </a:r>
            <a:r>
              <a:rPr lang="ru-RU" dirty="0" smtClean="0"/>
              <a:t>.</a:t>
            </a:r>
          </a:p>
          <a:p>
            <a:pPr marL="0" indent="0">
              <a:buNone/>
            </a:pPr>
            <a:r>
              <a:rPr lang="ru-RU" dirty="0"/>
              <a:t>Наследники, принявшие наследство, отвечают по </a:t>
            </a:r>
            <a:r>
              <a:rPr lang="ru-RU" dirty="0" smtClean="0"/>
              <a:t>долгом</a:t>
            </a:r>
            <a:r>
              <a:rPr lang="ru-RU" dirty="0"/>
              <a:t> наследодателя солидарно </a:t>
            </a:r>
            <a:r>
              <a:rPr lang="ru-RU" dirty="0" smtClean="0"/>
              <a:t>(ст. 323).</a:t>
            </a:r>
            <a:endParaRPr lang="ru-RU" dirty="0"/>
          </a:p>
          <a:p>
            <a:pPr marL="0" indent="0">
              <a:buNone/>
            </a:pPr>
            <a:r>
              <a:rPr lang="ru-RU" dirty="0"/>
              <a:t>Каждый из наследников отвечает по долгам наследодателя в </a:t>
            </a:r>
            <a:r>
              <a:rPr lang="ru-RU" dirty="0" smtClean="0"/>
              <a:t>пределах</a:t>
            </a:r>
            <a:r>
              <a:rPr lang="ru-RU" dirty="0"/>
              <a:t> стоимости перешедшего к нему наследственного имущества.</a:t>
            </a:r>
          </a:p>
          <a:p>
            <a:pPr marL="0" indent="0">
              <a:buNone/>
            </a:pPr>
            <a:r>
              <a:rPr lang="ru-RU" dirty="0" smtClean="0"/>
              <a:t>Наследник</a:t>
            </a:r>
            <a:r>
              <a:rPr lang="ru-RU" dirty="0"/>
              <a:t>, принявший наследство в порядке наследственной трансмиссии </a:t>
            </a:r>
            <a:r>
              <a:rPr lang="ru-RU" dirty="0" smtClean="0"/>
              <a:t>(ст. 1156), отвечает </a:t>
            </a:r>
            <a:r>
              <a:rPr lang="ru-RU" dirty="0"/>
              <a:t>в пределах стоимости этого наследственного имущества по долгам наследодателя, которому это имущество принадлежало, и не отвечает этим имуществом по долгам наследника, от которого к нему перешло право на принятие наследства</a:t>
            </a:r>
            <a:r>
              <a:rPr lang="ru-RU" dirty="0" smtClean="0"/>
              <a:t>.</a:t>
            </a:r>
          </a:p>
          <a:p>
            <a:pPr marL="0" indent="0">
              <a:buNone/>
            </a:pPr>
            <a:r>
              <a:rPr lang="ru-RU" dirty="0"/>
              <a:t>Нотариус принимает меры по охране наследства и управлению им по заявлению одного или нескольких наследников, исполнителя завещания, органа местного самоуправления, органа опеки и попечительства или других лиц, действующих в интересах сохранения наследственного имущества. В случае, когда назначен исполнитель завещания </a:t>
            </a:r>
            <a:r>
              <a:rPr lang="ru-RU" dirty="0" smtClean="0"/>
              <a:t>(ст. 1134), нотариус </a:t>
            </a:r>
            <a:r>
              <a:rPr lang="ru-RU" dirty="0"/>
              <a:t>принимает меры по охране наследства и управлению им по согласованию с исполнителем завещания.</a:t>
            </a:r>
          </a:p>
          <a:p>
            <a:pPr marL="0" indent="0">
              <a:buNone/>
            </a:pPr>
            <a:r>
              <a:rPr lang="ru-RU" dirty="0"/>
              <a:t>Исполнитель завещания принимает меры по охране наследства и управлению им самостоятельно либо по требованию одного или нескольких наследников.</a:t>
            </a:r>
          </a:p>
        </p:txBody>
      </p:sp>
    </p:spTree>
    <p:extLst>
      <p:ext uri="{BB962C8B-B14F-4D97-AF65-F5344CB8AC3E}">
        <p14:creationId xmlns:p14="http://schemas.microsoft.com/office/powerpoint/2010/main" val="27849741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effectLst>
                  <a:outerShdw blurRad="38100" dist="38100" dir="2700000" algn="tl">
                    <a:srgbClr val="000000">
                      <a:alpha val="43137"/>
                    </a:srgbClr>
                  </a:outerShdw>
                </a:effectLst>
              </a:rPr>
              <a:t>8.  Нематериальные блага и их защита</a:t>
            </a:r>
            <a:endParaRPr lang="ru-RU" sz="4000" dirty="0"/>
          </a:p>
        </p:txBody>
      </p:sp>
      <p:sp>
        <p:nvSpPr>
          <p:cNvPr id="3" name="Объект 2"/>
          <p:cNvSpPr>
            <a:spLocks noGrp="1"/>
          </p:cNvSpPr>
          <p:nvPr>
            <p:ph idx="1"/>
          </p:nvPr>
        </p:nvSpPr>
        <p:spPr>
          <a:xfrm>
            <a:off x="107504" y="1484784"/>
            <a:ext cx="8928992" cy="5373216"/>
          </a:xfrm>
        </p:spPr>
        <p:txBody>
          <a:bodyPr>
            <a:noAutofit/>
          </a:bodyPr>
          <a:lstStyle/>
          <a:p>
            <a:r>
              <a:rPr lang="ru-RU" sz="1400" dirty="0" smtClean="0"/>
              <a:t>Объект:</a:t>
            </a:r>
          </a:p>
          <a:p>
            <a:pPr marL="0" indent="0">
              <a:buNone/>
            </a:pPr>
            <a:r>
              <a:rPr lang="ru-RU" sz="1400" dirty="0" smtClean="0"/>
              <a:t>Объектом </a:t>
            </a:r>
            <a:r>
              <a:rPr lang="ru-RU" sz="1400" dirty="0"/>
              <a:t>являются правоотношения в </a:t>
            </a:r>
            <a:r>
              <a:rPr lang="ru-RU" sz="1400" dirty="0" smtClean="0"/>
              <a:t>сфере нематериальных благ.</a:t>
            </a:r>
          </a:p>
          <a:p>
            <a:pPr marL="0" indent="0">
              <a:buNone/>
            </a:pPr>
            <a:endParaRPr lang="ru-RU" sz="1400" dirty="0" smtClean="0"/>
          </a:p>
          <a:p>
            <a:r>
              <a:rPr lang="ru-RU" sz="1400" dirty="0" smtClean="0"/>
              <a:t>Объективная сторона:</a:t>
            </a:r>
          </a:p>
          <a:p>
            <a:pPr marL="0" indent="0">
              <a:buNone/>
            </a:pPr>
            <a:r>
              <a:rPr lang="ru-RU" sz="1400" dirty="0"/>
              <a:t>Жизнь и здоровье, достоинство личности, личная неприкосновенность, честь и доброе имя, деловая репутация, неприкосновенность частной жизни, неприкосновенность жилища, личная и семейная тайна, свобода передвижения, свобода выбора места пребывания и жительства, имя гражданина, авторство, иные нематериальные блага, принадлежащие гражданину от рождения или в силу закона, неотчуждаемы и непередаваемы иным способом.</a:t>
            </a:r>
          </a:p>
          <a:p>
            <a:pPr marL="0" indent="0">
              <a:buNone/>
            </a:pPr>
            <a:r>
              <a:rPr lang="ru-RU" sz="1400" dirty="0" smtClean="0"/>
              <a:t>В </a:t>
            </a:r>
            <a:r>
              <a:rPr lang="ru-RU" sz="1400" dirty="0"/>
              <a:t>случаях, если того требуют интересы гражданина, принадлежащие ему нематериальные блага могут быть защищены, в частности, путем признания судом факта нарушения его личного неимущественного права, опубликования решения суда о допущенном нарушении, а также путем пресечения или запрещения действий, нарушающих или создающих угрозу нарушения личного неимущественного права либо посягающих или создающих угрозу посягательства на нематериальное благо</a:t>
            </a:r>
            <a:r>
              <a:rPr lang="ru-RU" sz="1400" dirty="0" smtClean="0"/>
              <a:t>.</a:t>
            </a:r>
            <a:endParaRPr lang="ru-RU" sz="1400" dirty="0"/>
          </a:p>
          <a:p>
            <a:pPr marL="0" indent="0">
              <a:buNone/>
            </a:pPr>
            <a:r>
              <a:rPr lang="ru-RU" sz="1400" dirty="0"/>
              <a:t>В случаях и в порядке, которые предусмотрены законом, нематериальные блага, принадлежавшие умершему, могут защищаться другими лицами.</a:t>
            </a:r>
          </a:p>
          <a:p>
            <a:pPr marL="0" indent="0">
              <a:buNone/>
            </a:pPr>
            <a:r>
              <a:rPr lang="ru-RU" sz="1400" dirty="0"/>
              <a:t> Гражданин вправе требовать по суду </a:t>
            </a:r>
            <a:r>
              <a:rPr lang="ru-RU" sz="1400" dirty="0" smtClean="0"/>
              <a:t>опровержения</a:t>
            </a:r>
            <a:r>
              <a:rPr lang="ru-RU" sz="1400" dirty="0"/>
              <a:t> порочащих его честь, достоинство или деловую репутацию </a:t>
            </a:r>
            <a:r>
              <a:rPr lang="ru-RU" sz="1400" dirty="0" smtClean="0"/>
              <a:t>сведений, </a:t>
            </a:r>
            <a:r>
              <a:rPr lang="ru-RU" sz="1400" dirty="0"/>
              <a:t>если распространивший такие сведения не докажет, что они соответствуют действительности. Опровержение должно быть сделано тем же способом, которым были распространены сведения о гражданине, или другим аналогичным способом.</a:t>
            </a:r>
            <a:endParaRPr lang="ru-RU" sz="1400" dirty="0" smtClean="0"/>
          </a:p>
          <a:p>
            <a:pPr marL="0" indent="0">
              <a:buNone/>
            </a:pPr>
            <a:endParaRPr lang="ru-RU" sz="1400" dirty="0" smtClean="0"/>
          </a:p>
          <a:p>
            <a:r>
              <a:rPr lang="ru-RU" sz="1400" dirty="0"/>
              <a:t/>
            </a:r>
            <a:br>
              <a:rPr lang="ru-RU" sz="1400" dirty="0"/>
            </a:br>
            <a:endParaRPr lang="ru-RU" sz="1400" dirty="0"/>
          </a:p>
        </p:txBody>
      </p:sp>
    </p:spTree>
    <p:extLst>
      <p:ext uri="{BB962C8B-B14F-4D97-AF65-F5344CB8AC3E}">
        <p14:creationId xmlns:p14="http://schemas.microsoft.com/office/powerpoint/2010/main" val="53117418"/>
      </p:ext>
    </p:extLst>
  </p:cSld>
  <p:clrMapOvr>
    <a:masterClrMapping/>
  </p:clrMapOvr>
</p:sld>
</file>

<file path=ppt/slides/slide4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69.  Приобретение наследства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7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Наследодатель: </a:t>
            </a:r>
            <a:endParaRPr lang="ru-RU" dirty="0" smtClean="0"/>
          </a:p>
          <a:p>
            <a:pPr marL="0" lvl="0" indent="0">
              <a:buNone/>
            </a:pPr>
            <a:r>
              <a:rPr lang="ru-RU" dirty="0" smtClean="0"/>
              <a:t>Это </a:t>
            </a:r>
            <a:r>
              <a:rPr lang="ru-RU" dirty="0"/>
              <a:t>лицо, которое умерло и оставило после себя имущество (наследство). </a:t>
            </a:r>
            <a:r>
              <a:rPr lang="ru-RU" dirty="0" smtClean="0"/>
              <a:t>Наследодатель </a:t>
            </a:r>
            <a:r>
              <a:rPr lang="ru-RU" dirty="0"/>
              <a:t>может быть физическим лицом (гражданином) или юридическим лицом (организацией). </a:t>
            </a:r>
            <a:r>
              <a:rPr lang="ru-RU" dirty="0" smtClean="0"/>
              <a:t>Важно</a:t>
            </a:r>
            <a:r>
              <a:rPr lang="ru-RU" dirty="0"/>
              <a:t>, чтобы наследодатель был дееспособным на момент смерти, т.е. мог самостоятельно распоряжаться своим </a:t>
            </a:r>
            <a:r>
              <a:rPr lang="ru-RU" dirty="0" smtClean="0"/>
              <a:t>имуществом.</a:t>
            </a:r>
          </a:p>
          <a:p>
            <a:pPr lvl="0">
              <a:buFont typeface="Courier New" pitchFamily="49" charset="0"/>
              <a:buChar char="o"/>
            </a:pPr>
            <a:r>
              <a:rPr lang="ru-RU" dirty="0" smtClean="0"/>
              <a:t>Наследники</a:t>
            </a:r>
            <a:r>
              <a:rPr lang="ru-RU" dirty="0"/>
              <a:t>: </a:t>
            </a:r>
            <a:endParaRPr lang="ru-RU" dirty="0" smtClean="0"/>
          </a:p>
          <a:p>
            <a:pPr marL="0" lvl="0" indent="0">
              <a:buNone/>
            </a:pPr>
            <a:r>
              <a:rPr lang="ru-RU" dirty="0" smtClean="0"/>
              <a:t>Это </a:t>
            </a:r>
            <a:r>
              <a:rPr lang="ru-RU" dirty="0"/>
              <a:t>лица, которые получают право на наследство после смерти наследодателя. </a:t>
            </a:r>
            <a:r>
              <a:rPr lang="ru-RU" dirty="0" smtClean="0"/>
              <a:t>Наследниками </a:t>
            </a:r>
            <a:r>
              <a:rPr lang="ru-RU" dirty="0"/>
              <a:t>могут быть:  </a:t>
            </a:r>
            <a:r>
              <a:rPr lang="ru-RU" dirty="0" smtClean="0"/>
              <a:t>Наследники </a:t>
            </a:r>
            <a:r>
              <a:rPr lang="ru-RU" dirty="0"/>
              <a:t>по закону: Родственники наследодателя (дети, супруг, родители, братья и сестры и т.д.), которые получают наследство по закону, если наследодатель не составил завещание. </a:t>
            </a:r>
            <a:r>
              <a:rPr lang="ru-RU" dirty="0" smtClean="0"/>
              <a:t>Наследники </a:t>
            </a:r>
            <a:r>
              <a:rPr lang="ru-RU" dirty="0"/>
              <a:t>по завещанию: Лица, указанные в завещании наследодателя, которые получают наследство в соответствии с его </a:t>
            </a:r>
            <a:r>
              <a:rPr lang="ru-RU" dirty="0" smtClean="0"/>
              <a:t>волей. Наследником </a:t>
            </a:r>
            <a:r>
              <a:rPr lang="ru-RU" dirty="0"/>
              <a:t>может быть как физическое, так и юридическое лицо. </a:t>
            </a:r>
            <a:r>
              <a:rPr lang="ru-RU" dirty="0" smtClean="0"/>
              <a:t>Существуют </a:t>
            </a:r>
            <a:r>
              <a:rPr lang="ru-RU" dirty="0"/>
              <a:t>также категории недостойных наследников: лица, которые лишены права наследования по закону из-за совершения противоправных действий в отношении наследодателя (например, убийства</a:t>
            </a:r>
            <a:r>
              <a:rPr lang="ru-RU" dirty="0" smtClean="0"/>
              <a:t>).</a:t>
            </a:r>
          </a:p>
          <a:p>
            <a:pPr lvl="0">
              <a:buFont typeface="Courier New" pitchFamily="49" charset="0"/>
              <a:buChar char="o"/>
            </a:pPr>
            <a:r>
              <a:rPr lang="ru-RU" dirty="0" smtClean="0"/>
              <a:t>Нотариус</a:t>
            </a:r>
            <a:r>
              <a:rPr lang="ru-RU" dirty="0"/>
              <a:t>: </a:t>
            </a:r>
            <a:endParaRPr lang="ru-RU" dirty="0" smtClean="0"/>
          </a:p>
          <a:p>
            <a:pPr marL="0" lvl="0" indent="0">
              <a:buNone/>
            </a:pPr>
            <a:r>
              <a:rPr lang="ru-RU" dirty="0" smtClean="0"/>
              <a:t>Это </a:t>
            </a:r>
            <a:r>
              <a:rPr lang="ru-RU" dirty="0"/>
              <a:t>лицо, которое оформляет наследство и выдает свидетельство о праве на наследство. </a:t>
            </a:r>
            <a:r>
              <a:rPr lang="ru-RU" dirty="0" smtClean="0"/>
              <a:t>Нотариус </a:t>
            </a:r>
            <a:r>
              <a:rPr lang="ru-RU" dirty="0"/>
              <a:t>является государственным органом, который обеспечивает законность и безопасность наследственных отношений. </a:t>
            </a:r>
            <a:r>
              <a:rPr lang="ru-RU" dirty="0" smtClean="0"/>
              <a:t>Нотариус </a:t>
            </a:r>
            <a:r>
              <a:rPr lang="ru-RU" dirty="0"/>
              <a:t>проверяет документы, устанавливает круг наследников, оформляет наследственное дело и выдает свидетельство о праве на наследство. </a:t>
            </a:r>
            <a:endParaRPr lang="ru-RU" dirty="0" smtClean="0"/>
          </a:p>
          <a:p>
            <a:pPr marL="0" lvl="0" indent="0">
              <a:buNone/>
            </a:pPr>
            <a:endParaRPr lang="ru-RU" dirty="0"/>
          </a:p>
          <a:p>
            <a:r>
              <a:rPr lang="ru-RU" sz="3600" dirty="0" smtClean="0">
                <a:solidFill>
                  <a:prstClr val="black">
                    <a:lumMod val="50000"/>
                    <a:lumOff val="50000"/>
                  </a:prstClr>
                </a:solidFill>
              </a:rPr>
              <a:t>Субъективная </a:t>
            </a:r>
            <a:r>
              <a:rPr lang="ru-RU" sz="3600" dirty="0">
                <a:solidFill>
                  <a:prstClr val="black">
                    <a:lumMod val="50000"/>
                    <a:lumOff val="50000"/>
                  </a:prstClr>
                </a:solidFill>
              </a:rPr>
              <a:t>сторона:</a:t>
            </a:r>
          </a:p>
          <a:p>
            <a:pPr marL="0" lvl="0" indent="0">
              <a:buNone/>
            </a:pPr>
            <a:r>
              <a:rPr lang="ru-RU" dirty="0"/>
              <a:t>Наследодатель: </a:t>
            </a:r>
            <a:endParaRPr lang="ru-RU" dirty="0" smtClean="0"/>
          </a:p>
          <a:p>
            <a:pPr lvl="0">
              <a:buFont typeface="Courier New" pitchFamily="49" charset="0"/>
              <a:buChar char="o"/>
            </a:pPr>
            <a:r>
              <a:rPr lang="ru-RU" dirty="0" smtClean="0"/>
              <a:t>Умысел</a:t>
            </a:r>
            <a:r>
              <a:rPr lang="ru-RU" dirty="0"/>
              <a:t>: Наследодатель может умышленно исключить кого-либо из наследников, составляя завещание, где указаны только определенные лица. </a:t>
            </a:r>
            <a:endParaRPr lang="ru-RU" dirty="0" smtClean="0"/>
          </a:p>
          <a:p>
            <a:pPr lvl="0">
              <a:buFont typeface="Courier New" pitchFamily="49" charset="0"/>
              <a:buChar char="o"/>
            </a:pPr>
            <a:r>
              <a:rPr lang="ru-RU" dirty="0" smtClean="0"/>
              <a:t>Неосторожность</a:t>
            </a:r>
            <a:r>
              <a:rPr lang="ru-RU" dirty="0"/>
              <a:t>: Наследодатель может не знать о своих правах, не составить завещание или составить его с нарушениями, что может привести к нежелательному распределению имущества. </a:t>
            </a:r>
            <a:endParaRPr lang="ru-RU" dirty="0" smtClean="0"/>
          </a:p>
          <a:p>
            <a:pPr marL="0" lvl="0" indent="0">
              <a:buNone/>
            </a:pPr>
            <a:r>
              <a:rPr lang="ru-RU" dirty="0" smtClean="0"/>
              <a:t>Наследники</a:t>
            </a:r>
            <a:r>
              <a:rPr lang="ru-RU" dirty="0"/>
              <a:t>: </a:t>
            </a:r>
            <a:endParaRPr lang="ru-RU" dirty="0" smtClean="0"/>
          </a:p>
          <a:p>
            <a:pPr lvl="0">
              <a:buFont typeface="Courier New" pitchFamily="49" charset="0"/>
              <a:buChar char="o"/>
            </a:pPr>
            <a:r>
              <a:rPr lang="ru-RU" dirty="0" smtClean="0"/>
              <a:t>Умысел</a:t>
            </a:r>
            <a:r>
              <a:rPr lang="ru-RU" dirty="0"/>
              <a:t>: Наследник может умышленно скрывать информацию о других наследниках или о наличии завещания, чтобы получить большую долю наследства. </a:t>
            </a:r>
            <a:endParaRPr lang="ru-RU" dirty="0" smtClean="0"/>
          </a:p>
          <a:p>
            <a:pPr lvl="0">
              <a:buFont typeface="Courier New" pitchFamily="49" charset="0"/>
              <a:buChar char="o"/>
            </a:pPr>
            <a:r>
              <a:rPr lang="ru-RU" dirty="0" smtClean="0"/>
              <a:t>Неосторожность</a:t>
            </a:r>
            <a:r>
              <a:rPr lang="ru-RU" dirty="0"/>
              <a:t>: Наследник может не знать о своих правах на наследство или не своевременно обратиться к нотариусу для оформления наследства, что может привести к потере наследства. </a:t>
            </a:r>
            <a:endParaRPr lang="ru-RU" dirty="0" smtClean="0"/>
          </a:p>
          <a:p>
            <a:pPr marL="0" lvl="0" indent="0">
              <a:buNone/>
            </a:pPr>
            <a:r>
              <a:rPr lang="ru-RU" dirty="0" smtClean="0"/>
              <a:t>Нотариус</a:t>
            </a:r>
            <a:r>
              <a:rPr lang="ru-RU" dirty="0"/>
              <a:t>: </a:t>
            </a:r>
            <a:endParaRPr lang="ru-RU" dirty="0" smtClean="0"/>
          </a:p>
          <a:p>
            <a:pPr lvl="0">
              <a:buFont typeface="Courier New" pitchFamily="49" charset="0"/>
              <a:buChar char="o"/>
            </a:pPr>
            <a:r>
              <a:rPr lang="ru-RU" dirty="0" smtClean="0"/>
              <a:t>Умысел</a:t>
            </a:r>
            <a:r>
              <a:rPr lang="ru-RU" dirty="0"/>
              <a:t>: Нотариус может умышленно нарушать законодательство о наследовании, оформляя наследство с нарушениями, чтобы получить выгоду. </a:t>
            </a:r>
            <a:endParaRPr lang="ru-RU" dirty="0" smtClean="0"/>
          </a:p>
          <a:p>
            <a:pPr lvl="0">
              <a:buFont typeface="Courier New" pitchFamily="49" charset="0"/>
              <a:buChar char="o"/>
            </a:pPr>
            <a:r>
              <a:rPr lang="ru-RU" dirty="0" smtClean="0"/>
              <a:t>Неосторожность</a:t>
            </a:r>
            <a:r>
              <a:rPr lang="ru-RU" dirty="0"/>
              <a:t>: Нотариус может не проверить документы должным образом, что может привести к ошибкам в оформлении наследства.</a:t>
            </a:r>
          </a:p>
        </p:txBody>
      </p:sp>
    </p:spTree>
    <p:extLst>
      <p:ext uri="{BB962C8B-B14F-4D97-AF65-F5344CB8AC3E}">
        <p14:creationId xmlns:p14="http://schemas.microsoft.com/office/powerpoint/2010/main" val="3570045352"/>
      </p:ext>
    </p:extLst>
  </p:cSld>
  <p:clrMapOvr>
    <a:masterClrMapping/>
  </p:clrMapOvr>
</p:sld>
</file>

<file path=ppt/slides/slide4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69.  Приобретение наследства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Наследование по завещанию </a:t>
            </a:r>
            <a:endParaRPr lang="ru-RU" dirty="0" smtClean="0"/>
          </a:p>
          <a:p>
            <a:pPr marL="0" indent="0">
              <a:buNone/>
            </a:pPr>
            <a:r>
              <a:rPr lang="ru-RU" u="sng" dirty="0" smtClean="0"/>
              <a:t>Суть </a:t>
            </a:r>
            <a:r>
              <a:rPr lang="ru-RU" u="sng" dirty="0"/>
              <a:t>спора: </a:t>
            </a:r>
          </a:p>
          <a:p>
            <a:pPr marL="0" indent="0">
              <a:buNone/>
            </a:pPr>
            <a:r>
              <a:rPr lang="ru-RU" dirty="0"/>
              <a:t>Умерла гражданка Иванова, оставив завещание, где все свое имущество передала своему сыну Петрову. Дочь Иванова, Сидорова, подала иск об оспаривании завещания, утверждая, что Иванова была недееспособна в момент составления завещания.</a:t>
            </a:r>
            <a:br>
              <a:rPr lang="ru-RU" dirty="0"/>
            </a:br>
            <a:r>
              <a:rPr lang="ru-RU" dirty="0"/>
              <a:t> </a:t>
            </a:r>
            <a:r>
              <a:rPr lang="ru-RU" u="sng" dirty="0"/>
              <a:t>Судебные решения:</a:t>
            </a:r>
          </a:p>
          <a:p>
            <a:pPr marL="0" indent="0">
              <a:buNone/>
            </a:pPr>
            <a:r>
              <a:rPr lang="ru-RU" dirty="0"/>
              <a:t>Суд, изучив материалы дела, установил, что Иванова была дееспособна в момент составления завещания, и доказательств ее недееспособности не было представлено. Суд признал завещание действительным, а Петрова – единственным наследником.</a:t>
            </a:r>
            <a:endParaRPr lang="ru-RU" u="sng" dirty="0"/>
          </a:p>
          <a:p>
            <a:pPr marL="0" indent="0">
              <a:buNone/>
            </a:pPr>
            <a:endParaRPr lang="ru-RU" u="sng" dirty="0"/>
          </a:p>
          <a:p>
            <a:pPr algn="r"/>
            <a:r>
              <a:rPr lang="ru-RU" dirty="0"/>
              <a:t>Наследование по закону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Умерла гражданка Котова, не оставив завещания. У нее остались муж, сын и дочь.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учитывая, что Котова не оставила завещания, применил правила наследования по закону. Он установил, что наследство делится между мужем и детьми в равных долях (по 1/3 каждому).</a:t>
            </a:r>
          </a:p>
        </p:txBody>
      </p:sp>
    </p:spTree>
    <p:extLst>
      <p:ext uri="{BB962C8B-B14F-4D97-AF65-F5344CB8AC3E}">
        <p14:creationId xmlns:p14="http://schemas.microsoft.com/office/powerpoint/2010/main" val="2827002550"/>
      </p:ext>
    </p:extLst>
  </p:cSld>
  <p:clrMapOvr>
    <a:masterClrMapping/>
  </p:clrMapOvr>
</p:sld>
</file>

<file path=ppt/slides/slide4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69.  Приобретение наследства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marL="0" indent="0">
              <a:buNone/>
            </a:pPr>
            <a:r>
              <a:rPr lang="ru-RU" sz="2900" b="1" dirty="0"/>
              <a:t>ГК РФ Статья 1175. Ответственность наследников по долгам наследодателя </a:t>
            </a:r>
            <a:endParaRPr lang="ru-RU" sz="2900" b="1" dirty="0" smtClean="0"/>
          </a:p>
          <a:p>
            <a:r>
              <a:rPr lang="ru-RU" dirty="0" smtClean="0"/>
              <a:t>Объект</a:t>
            </a:r>
            <a:r>
              <a:rPr lang="ru-RU" dirty="0"/>
              <a:t>: Сфера </a:t>
            </a:r>
            <a:r>
              <a:rPr lang="ru-RU" dirty="0" smtClean="0"/>
              <a:t>ответственности </a:t>
            </a:r>
            <a:r>
              <a:rPr lang="ru-RU" dirty="0"/>
              <a:t>наследников по долгам наследодателя </a:t>
            </a:r>
          </a:p>
          <a:p>
            <a:r>
              <a:rPr lang="ru-RU" dirty="0"/>
              <a:t>Объективная сторона: </a:t>
            </a:r>
          </a:p>
          <a:p>
            <a:pPr marL="0" indent="0">
              <a:buNone/>
            </a:pPr>
            <a:r>
              <a:rPr lang="ru-RU" dirty="0" smtClean="0"/>
              <a:t>Наследники</a:t>
            </a:r>
            <a:r>
              <a:rPr lang="ru-RU" dirty="0"/>
              <a:t>, принявшие наследство, отвечают по </a:t>
            </a:r>
            <a:r>
              <a:rPr lang="ru-RU" dirty="0" smtClean="0"/>
              <a:t>долгам</a:t>
            </a:r>
            <a:r>
              <a:rPr lang="ru-RU" dirty="0"/>
              <a:t> наследодателя солидарно </a:t>
            </a:r>
            <a:r>
              <a:rPr lang="ru-RU" dirty="0" smtClean="0"/>
              <a:t>(ст. 323).</a:t>
            </a:r>
            <a:endParaRPr lang="ru-RU" dirty="0"/>
          </a:p>
          <a:p>
            <a:pPr marL="0" indent="0">
              <a:buNone/>
            </a:pPr>
            <a:r>
              <a:rPr lang="ru-RU" dirty="0"/>
              <a:t>Каждый из наследников отвечает по долгам наследодателя в </a:t>
            </a:r>
            <a:r>
              <a:rPr lang="ru-RU" dirty="0" smtClean="0"/>
              <a:t>пределах</a:t>
            </a:r>
            <a:r>
              <a:rPr lang="ru-RU" dirty="0"/>
              <a:t> стоимости перешедшего к нему наследственного имущества.</a:t>
            </a:r>
          </a:p>
          <a:p>
            <a:pPr marL="0" indent="0">
              <a:buNone/>
            </a:pPr>
            <a:r>
              <a:rPr lang="ru-RU" dirty="0" smtClean="0"/>
              <a:t>Наследник</a:t>
            </a:r>
            <a:r>
              <a:rPr lang="ru-RU" dirty="0"/>
              <a:t>, принявший наследство в порядке наследственной трансмиссии </a:t>
            </a:r>
            <a:r>
              <a:rPr lang="ru-RU" dirty="0" smtClean="0"/>
              <a:t>(ст.1156), отвечает </a:t>
            </a:r>
            <a:r>
              <a:rPr lang="ru-RU" dirty="0"/>
              <a:t>в пределах стоимости этого наследственного имущества по долгам наследодателя, которому это имущество принадлежало, и не отвечает этим имуществом по долгам наследника, от которого к нему перешло право на принятие наследства</a:t>
            </a:r>
            <a:r>
              <a:rPr lang="ru-RU" dirty="0" smtClean="0"/>
              <a:t>.</a:t>
            </a:r>
          </a:p>
          <a:p>
            <a:pPr marL="0" indent="0">
              <a:buNone/>
            </a:pPr>
            <a:r>
              <a:rPr lang="ru-RU" dirty="0"/>
              <a:t>Кредиторы наследодателя вправе предъявить свои требования к принявшим наследство наследникам в пределах сроков исковой давности, установленных для соответствующих требований. До принятия наследства требования кредиторов могут быть предъявлены к наследственному имуществу, в целях сохранения которого к участию в деле привлекается исполнитель завещания или </a:t>
            </a:r>
            <a:r>
              <a:rPr lang="ru-RU" dirty="0" smtClean="0"/>
              <a:t>нотариус. </a:t>
            </a:r>
            <a:r>
              <a:rPr lang="ru-RU" dirty="0"/>
              <a:t>В последнем случае суд приостанавливает рассмотрение дела до принятия наследства наследниками или перехода выморочного имущества в соответствии со </a:t>
            </a:r>
            <a:r>
              <a:rPr lang="ru-RU" dirty="0" smtClean="0"/>
              <a:t>ст. 1151</a:t>
            </a:r>
            <a:r>
              <a:rPr lang="ru-RU" dirty="0"/>
              <a:t> настоящего Кодекса к Российской Федерации, субъекту Российской Федерации или муниципальному образованию.</a:t>
            </a:r>
          </a:p>
          <a:p>
            <a:r>
              <a:rPr lang="ru-RU" dirty="0"/>
              <a:t>Субъект: </a:t>
            </a:r>
          </a:p>
          <a:p>
            <a:pPr marL="0" lvl="0" indent="0">
              <a:buNone/>
            </a:pPr>
            <a:r>
              <a:rPr lang="ru-RU" dirty="0"/>
              <a:t>Ответственность наследников возникает как у законных, так и у завещательных наследников. Если наследники приняли наследство, они становятся обязанными отвечать по долгам наследодателя</a:t>
            </a:r>
            <a:r>
              <a:rPr lang="ru-RU" dirty="0" smtClean="0"/>
              <a:t>.</a:t>
            </a:r>
          </a:p>
          <a:p>
            <a:r>
              <a:rPr lang="ru-RU" dirty="0" smtClean="0"/>
              <a:t>Субъективная </a:t>
            </a:r>
            <a:r>
              <a:rPr lang="ru-RU" dirty="0"/>
              <a:t>сторона:</a:t>
            </a:r>
          </a:p>
          <a:p>
            <a:pPr marL="0" indent="0">
              <a:buNone/>
            </a:pPr>
            <a:r>
              <a:rPr lang="ru-RU" dirty="0"/>
              <a:t>В данном случае ответственность наследников не зависит от наличия умысла или неосторожности со стороны наследодателя. Наследники несут ответственность в пределах стоимости наследственного имущества, независимо от причин возникновения долгов. Однако, если наследник действовал в ущерб кредиторам или как-то умышленно уклонялся от исполнения долгов, это может привести к дополнительной ответственности</a:t>
            </a:r>
            <a:r>
              <a:rPr lang="ru-RU" dirty="0" smtClean="0"/>
              <a:t>.</a:t>
            </a:r>
          </a:p>
          <a:p>
            <a:r>
              <a:rPr lang="ru-RU" dirty="0" smtClean="0"/>
              <a:t>Предмет</a:t>
            </a:r>
            <a:r>
              <a:rPr lang="ru-RU" dirty="0"/>
              <a:t>: имущество </a:t>
            </a:r>
          </a:p>
          <a:p>
            <a:endParaRPr lang="ru-RU" dirty="0"/>
          </a:p>
        </p:txBody>
      </p:sp>
    </p:spTree>
    <p:extLst>
      <p:ext uri="{BB962C8B-B14F-4D97-AF65-F5344CB8AC3E}">
        <p14:creationId xmlns:p14="http://schemas.microsoft.com/office/powerpoint/2010/main" val="1275490858"/>
      </p:ext>
    </p:extLst>
  </p:cSld>
  <p:clrMapOvr>
    <a:masterClrMapping/>
  </p:clrMapOvr>
</p:sld>
</file>

<file path=ppt/slides/slide4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69.  Приобретение наследства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7500" lnSpcReduction="20000"/>
          </a:bodyPr>
          <a:lstStyle/>
          <a:p>
            <a:pPr marL="0" indent="0">
              <a:buNone/>
            </a:pPr>
            <a:r>
              <a:rPr lang="ru-RU" sz="2900" b="1" dirty="0"/>
              <a:t>ГК РФ Статья 1175. Ответственность наследников по долгам </a:t>
            </a:r>
            <a:r>
              <a:rPr lang="ru-RU" sz="2900" b="1" dirty="0" smtClean="0"/>
              <a:t>наследодателя</a:t>
            </a:r>
          </a:p>
          <a:p>
            <a:r>
              <a:rPr lang="ru-RU" dirty="0"/>
              <a:t>Наследники отвечают по долгам наследодателя как солидарные должники. Согласно ст. 323 ГК при солидарной обязанности должников кредитор вправе требовать исполнения как от всех должников совместно, так и от любого из них в отдельности, притом как полностью, так и в части долга. Кредитор, не получивший полного удовлетворения от одного из солидарных должников, имеет право требовать недополученное от остальных солидарных должников.</a:t>
            </a:r>
          </a:p>
          <a:p>
            <a:r>
              <a:rPr lang="ru-RU" dirty="0"/>
              <a:t>Таким образом, это значит, что к каждому из наследников могут быть предъявлены требования кредиторов наследодателя в полном объеме. Однако каждый из них отвечает в пределах своей доли наследства. Те же правила действуют, если в качестве наследника выступает государство. Лица, отказавшиеся от наследства в установленном порядке, и </a:t>
            </a:r>
            <a:r>
              <a:rPr lang="ru-RU" dirty="0" err="1"/>
              <a:t>отказополучатели</a:t>
            </a:r>
            <a:r>
              <a:rPr lang="ru-RU" dirty="0"/>
              <a:t>, не являющиеся наследниками, не отвечают по долгам наследодателя.</a:t>
            </a:r>
          </a:p>
          <a:p>
            <a:r>
              <a:rPr lang="ru-RU" dirty="0"/>
              <a:t>Наследники не отвечают по долгам наследодателя своим личным имуществом. В п. 60 Постановления Пленума Верховного Суда РФ от 29 мая 2012 г. N 9 "О судебной практике по делам о наследовании" подчеркивается, что при отсутствии или недостаточности наследственного имущества требования кредиторов по обязательствам наследодателя не подлежат удовлетворению за счет имущества наследников и обязательства по долгам наследодателя прекращаются невозможностью исполнения полностью или в недостающей части наследственного имущества (п. 1 ст. 416 ГК РФ).</a:t>
            </a:r>
          </a:p>
          <a:p>
            <a:r>
              <a:rPr lang="ru-RU" dirty="0"/>
              <a:t>Гражданский кодекс РФ в части третьей сохранил ранее действовавшее положение о том, что каждый из наследников, принявших наследство, отвечает по долгам наследодателя в пределах стоимости перешедшего к нему наследственного имущества. Вместе с тем на стадии обсуждения нового ГК ставился вопрос о возможности введения неограниченной ответственности наследника по долгам наследодателя. Обосновывалось это тем, что неограниченная ответственность наследника была известна еще в римском праве, применялась в дореволюционной России и в настоящее время используется в законодательстве континентальной Европы.</a:t>
            </a:r>
          </a:p>
          <a:p>
            <a:r>
              <a:rPr lang="ru-RU" dirty="0"/>
              <a:t>Однако вполне можно согласиться с мнением, высказанным В.И. Серебровским, о том, что возложение на наследника неограниченной ответственности было бы явно несправедливым; ведь может получиться, что наследник в результате принятия наследства не только не приобретет какого-либо имущества, но потеряет лично ему принадлежащее. Неоправданным является и улучшение положения кредиторов наследодателя, которые в результате смерти своего должника (наследодателя) получают как бы дополнительное обеспечение</a:t>
            </a:r>
          </a:p>
          <a:p>
            <a:r>
              <a:rPr lang="ru-RU" dirty="0"/>
              <a:t>В п. 2 комментируемой статьи отдельно говорится об ответственности наследника, принявшего наследство в порядке наследственной трансмиссии (см. комментарий к ст. 1156). Правопреемник наследника в порядке наследственной трансмиссии может быть привлечен к солидарной ответственности с другими наследниками по долгам первоначального наследодателя. Однако он не отвечает имуществом, полученным в порядке наследственной трансмиссии по долгам умершего наследника, от которого к нему перешло право на принятие наследства.</a:t>
            </a:r>
          </a:p>
          <a:p>
            <a:r>
              <a:rPr lang="ru-RU" dirty="0" smtClean="0"/>
              <a:t>Кредиторы </a:t>
            </a:r>
            <a:r>
              <a:rPr lang="ru-RU" dirty="0"/>
              <a:t>наследодателя вправе предъявить свои требования в пределах общего трехлетнего срока исковой давности, установленного ст. 196 ГК (по ранее действовавшему законодательству этот срок был равен одному году). Из этого следует, что, если срок исковой давности начал течь до открытия наследства, требования к наследникам могут быть предъявлены в течение оставшейся части срока давности. Но по обязательствам наследодателя, срок исполнения которых до открытия наследства еще не наступил, сроки исковой давности по требованиям к наследникам могут начать течь после открытия наследства.</a:t>
            </a:r>
          </a:p>
          <a:p>
            <a:endParaRPr lang="ru-RU" dirty="0"/>
          </a:p>
        </p:txBody>
      </p:sp>
    </p:spTree>
    <p:extLst>
      <p:ext uri="{BB962C8B-B14F-4D97-AF65-F5344CB8AC3E}">
        <p14:creationId xmlns:p14="http://schemas.microsoft.com/office/powerpoint/2010/main" val="602515970"/>
      </p:ext>
    </p:extLst>
  </p:cSld>
  <p:clrMapOvr>
    <a:masterClrMapping/>
  </p:clrMapOvr>
</p:sld>
</file>

<file path=ppt/slides/slide4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69.  Приобретение наследства</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55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1175</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Дело № </a:t>
            </a:r>
            <a:r>
              <a:rPr lang="ru-RU" dirty="0" smtClean="0"/>
              <a:t>А41-12345/2020</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smtClean="0"/>
              <a:t>Наследники </a:t>
            </a:r>
            <a:r>
              <a:rPr lang="ru-RU" dirty="0"/>
              <a:t>приняли наследство, состоящее из квартиры и долгов покойного. Кредитор покойного обратился в суд с требованием взыскать долг с наследников</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рассматривая дело, подтвердил, что наследники имеют право на удовлетворение требований кредиторов в пределах унаследованных активов. Суд установил, что наследники приняли наследство с долгами, однако размер долга превышал стоимость унаследованной квартиры. В результате суд решил, что наследники обязаны погасить долг только в пределах стоимости унаследованной квартиры, а оставшаяся часть долга остается без удовлетворения.</a:t>
            </a: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Дело № </a:t>
            </a:r>
            <a:r>
              <a:rPr lang="ru-RU" dirty="0" smtClean="0"/>
              <a:t>2-1245/2021</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smtClean="0"/>
              <a:t>Наследник </a:t>
            </a:r>
            <a:r>
              <a:rPr lang="ru-RU" dirty="0"/>
              <a:t>принял наследство, в состав которого входила квартира, стоимостью 3 миллиона рублей, и долговые обязательства наследодателя на сумму 1 миллион рублей</a:t>
            </a:r>
            <a:r>
              <a:rPr lang="ru-RU" dirty="0" smtClean="0"/>
              <a:t>.</a:t>
            </a:r>
            <a:r>
              <a:rPr lang="ru-RU" dirty="0"/>
              <a:t> После смерти наследодателя кредиторы обратились в суд с требованием погасить долги. Наследник пришел в суд с заявлением, что он готов погасить долги, но лишь в той части, в которой это возможно из средств, полученных от наследства</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установил, что наследник отвечает по долгам наследодателя в размере, не превышающем стоимость унаследованного имущества. Суд подтвердил, что наследник обязан погасить долги в размере 1 миллиона рублей, так как эта сумма меньше стоимости унаследованного имущества (3 миллиона рублей). Учитывая это, суд удовлетворил требования кредиторов в пределах ни более одного миллиона рублей и освободил наследника от дальнейших обязательств после выполнения этого условия.</a:t>
            </a:r>
          </a:p>
          <a:p>
            <a:endParaRPr lang="ru-RU" dirty="0"/>
          </a:p>
        </p:txBody>
      </p:sp>
    </p:spTree>
    <p:extLst>
      <p:ext uri="{BB962C8B-B14F-4D97-AF65-F5344CB8AC3E}">
        <p14:creationId xmlns:p14="http://schemas.microsoft.com/office/powerpoint/2010/main" val="545213044"/>
      </p:ext>
    </p:extLst>
  </p:cSld>
  <p:clrMapOvr>
    <a:masterClrMapping/>
  </p:clrMapOvr>
</p:sld>
</file>

<file path=ppt/slides/slide4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effectLst>
                  <a:outerShdw blurRad="38100" dist="38100" dir="2700000" algn="tl">
                    <a:srgbClr val="000000">
                      <a:alpha val="43137"/>
                    </a:srgbClr>
                  </a:outerShdw>
                </a:effectLst>
              </a:rPr>
              <a:t>70.  Наследование отдельных видов имущества</a:t>
            </a:r>
            <a:br>
              <a:rPr lang="ru-RU" sz="2800" dirty="0">
                <a:effectLst>
                  <a:outerShdw blurRad="38100" dist="38100" dir="2700000" algn="tl">
                    <a:srgbClr val="000000">
                      <a:alpha val="43137"/>
                    </a:srgbClr>
                  </a:outerShdw>
                </a:effectLst>
              </a:rPr>
            </a:br>
            <a:endParaRPr lang="ru-RU" sz="28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775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наследования </a:t>
            </a:r>
            <a:r>
              <a:rPr lang="ru-RU" dirty="0">
                <a:solidFill>
                  <a:prstClr val="black">
                    <a:lumMod val="50000"/>
                    <a:lumOff val="50000"/>
                  </a:prstClr>
                </a:solidFill>
              </a:rPr>
              <a:t>отдельных видов имущества</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В состав наследства участника полного товарищества или полного товарища в товариществе на вере, участника общества с ограниченной или с дополнительной ответственностью, члена производственного кооператива входит доля (пай) этого участника (члена) в складочном (уставном) капитале (имуществе) соответствующего товарищества, общества или кооператива</a:t>
            </a:r>
            <a:r>
              <a:rPr lang="ru-RU" dirty="0" smtClean="0"/>
              <a:t>.</a:t>
            </a:r>
          </a:p>
          <a:p>
            <a:pPr marL="0" indent="0">
              <a:buNone/>
            </a:pPr>
            <a:r>
              <a:rPr lang="ru-RU" dirty="0"/>
              <a:t>В состав наследства вкладчика товарищества на вере входит его доля в складочном капитале этого товарищества. Наследник, к которому перешла эта доля, становится вкладчиком товарищества на вере.</a:t>
            </a:r>
          </a:p>
          <a:p>
            <a:pPr marL="0" indent="0">
              <a:buNone/>
            </a:pPr>
            <a:r>
              <a:rPr lang="ru-RU" dirty="0" smtClean="0"/>
              <a:t>В </a:t>
            </a:r>
            <a:r>
              <a:rPr lang="ru-RU" dirty="0"/>
              <a:t>состав наследства участника акционерного общества входят принадлежавшие ему акции. Наследники, к которым перешли эти акции, становятся участниками акционерного общества.</a:t>
            </a:r>
            <a:endParaRPr lang="ru-RU" dirty="0">
              <a:solidFill>
                <a:prstClr val="black">
                  <a:lumMod val="50000"/>
                  <a:lumOff val="50000"/>
                </a:prstClr>
              </a:solidFill>
            </a:endParaRP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лицо</a:t>
            </a: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a:t>имущество</a:t>
            </a:r>
          </a:p>
          <a:p>
            <a:endParaRPr lang="ru-RU" dirty="0"/>
          </a:p>
        </p:txBody>
      </p:sp>
    </p:spTree>
    <p:extLst>
      <p:ext uri="{BB962C8B-B14F-4D97-AF65-F5344CB8AC3E}">
        <p14:creationId xmlns:p14="http://schemas.microsoft.com/office/powerpoint/2010/main" val="1695729347"/>
      </p:ext>
    </p:extLst>
  </p:cSld>
  <p:clrMapOvr>
    <a:masterClrMapping/>
  </p:clrMapOvr>
</p:sld>
</file>

<file path=ppt/slides/slide4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323232"/>
                </a:solidFill>
                <a:effectLst>
                  <a:outerShdw blurRad="38100" dist="38100" dir="2700000" algn="tl">
                    <a:srgbClr val="000000">
                      <a:alpha val="43137"/>
                    </a:srgbClr>
                  </a:outerShdw>
                </a:effectLst>
              </a:rPr>
              <a:t>70.  Наследование отдельных видов имущества</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7500" lnSpcReduction="20000"/>
          </a:bodyPr>
          <a:lstStyle/>
          <a:p>
            <a:pPr lvl="0"/>
            <a:r>
              <a:rPr lang="ru-RU" sz="3200" dirty="0">
                <a:solidFill>
                  <a:prstClr val="black">
                    <a:lumMod val="50000"/>
                    <a:lumOff val="50000"/>
                  </a:prstClr>
                </a:solidFill>
              </a:rPr>
              <a:t>Объект</a:t>
            </a:r>
            <a:r>
              <a:rPr lang="ru-RU" dirty="0">
                <a:solidFill>
                  <a:prstClr val="black">
                    <a:lumMod val="50000"/>
                    <a:lumOff val="50000"/>
                  </a:prstClr>
                </a:solidFill>
              </a:rPr>
              <a:t>: </a:t>
            </a:r>
          </a:p>
          <a:p>
            <a:pPr marL="0" indent="0">
              <a:buNone/>
            </a:pPr>
            <a:r>
              <a:rPr lang="ru-RU" dirty="0">
                <a:solidFill>
                  <a:prstClr val="black">
                    <a:lumMod val="50000"/>
                    <a:lumOff val="50000"/>
                  </a:prstClr>
                </a:solidFill>
              </a:rPr>
              <a:t>Объектом является сфера наследования отдельных видов имущества</a:t>
            </a:r>
          </a:p>
          <a:p>
            <a:r>
              <a:rPr lang="ru-RU" sz="3200" dirty="0">
                <a:solidFill>
                  <a:prstClr val="black">
                    <a:lumMod val="50000"/>
                    <a:lumOff val="50000"/>
                  </a:prstClr>
                </a:solidFill>
              </a:rPr>
              <a:t>Объективная сторона: </a:t>
            </a:r>
            <a:endParaRPr lang="ru-RU" sz="3200" dirty="0"/>
          </a:p>
          <a:p>
            <a:pPr marL="0" indent="0">
              <a:buNone/>
            </a:pPr>
            <a:r>
              <a:rPr lang="ru-RU" dirty="0"/>
              <a:t>В состав наследства члена потребительского кооператива входит его пай.</a:t>
            </a:r>
          </a:p>
          <a:p>
            <a:pPr marL="0" indent="0">
              <a:buNone/>
            </a:pPr>
            <a:r>
              <a:rPr lang="ru-RU" dirty="0"/>
              <a:t>Наследник члена жилищного, дачного или иного потребительского кооператива имеет право быть принятым в члены соответствующего кооператива. Такому наследнику не может быть отказано в приеме в члены кооператива</a:t>
            </a:r>
            <a:r>
              <a:rPr lang="ru-RU" dirty="0" smtClean="0"/>
              <a:t>.</a:t>
            </a:r>
          </a:p>
          <a:p>
            <a:pPr marL="0" indent="0">
              <a:buNone/>
            </a:pPr>
            <a:r>
              <a:rPr lang="ru-RU" dirty="0"/>
              <a:t>Наследник, который на день открытия наследства зарегистрирован в качестве индивидуального предпринимателя, или коммерческая организация, которая является наследником по завещанию, имеет при разделе наследства преимущественное право на получение в счет своей наследственной доли входящего в состав наследства предприятия </a:t>
            </a:r>
            <a:r>
              <a:rPr lang="ru-RU" dirty="0" smtClean="0"/>
              <a:t>(ст. 132)</a:t>
            </a:r>
            <a:r>
              <a:rPr lang="ru-RU" dirty="0"/>
              <a:t> с соблюдением правил </a:t>
            </a:r>
            <a:r>
              <a:rPr lang="ru-RU" dirty="0" smtClean="0"/>
              <a:t>ст. 1170</a:t>
            </a:r>
            <a:r>
              <a:rPr lang="ru-RU" dirty="0"/>
              <a:t> настоящего Кодекса</a:t>
            </a:r>
            <a:r>
              <a:rPr lang="ru-RU" dirty="0" smtClean="0"/>
              <a:t>.</a:t>
            </a:r>
          </a:p>
          <a:p>
            <a:pPr marL="0" indent="0">
              <a:buNone/>
            </a:pPr>
            <a:r>
              <a:rPr lang="ru-RU" dirty="0"/>
              <a:t>Если наследник умершего члена крестьянского (фермерского) хозяйства сам членом этого хозяйства не является, он имеет право на получение компенсации, соразмерной наследуемой им доле в имуществе, находящемся в общей совместной собственности членов хозяйства. Срок выплаты компенсации определяется соглашением наследника с членами хозяйства, а при отсутствии соглашения судом, но не может превышать один год со дня открытия наследства. При отсутствии соглашения между членами хозяйства и указанным наследником об ином доля наследодателя в этом имуществе считается равной долям других членов хозяйства. В случае принятия наследника в члены хозяйства указанная компенсация ему не выплачивается</a:t>
            </a:r>
            <a:r>
              <a:rPr lang="ru-RU" dirty="0" smtClean="0"/>
              <a:t>.</a:t>
            </a:r>
            <a:endParaRPr lang="ru-RU" dirty="0"/>
          </a:p>
          <a:p>
            <a:pPr marL="0" indent="0">
              <a:buNone/>
            </a:pPr>
            <a:r>
              <a:rPr lang="ru-RU" dirty="0"/>
              <a:t>Принадлежавшие наследодателю на праве собственности земельный участок или право пожизненного наследуемого владения земельным участком входит в состав наследства и наследуется на общих основаниях, установленных настоящим Кодексом. На принятие наследства, в </a:t>
            </a:r>
            <a:r>
              <a:rPr lang="ru-RU" dirty="0" smtClean="0"/>
              <a:t>состав</a:t>
            </a:r>
            <a:r>
              <a:rPr lang="ru-RU" dirty="0"/>
              <a:t> которого входит указанное имущество, специальное разрешение не требуется</a:t>
            </a:r>
            <a:r>
              <a:rPr lang="ru-RU" dirty="0" smtClean="0"/>
              <a:t>.</a:t>
            </a:r>
          </a:p>
          <a:p>
            <a:pPr marL="0" indent="0">
              <a:buNone/>
            </a:pPr>
            <a:r>
              <a:rPr lang="ru-RU" dirty="0"/>
              <a:t>Право на получение подлежавших выплате наследодателю, но не полученных им при жизни по какой-либо причине сумм заработной платы и приравненных к ней платежей, пенсий, стипендий, пособий по социальному страхованию, возмещения вреда, причиненного жизни или здоровью, алиментов и </a:t>
            </a:r>
            <a:r>
              <a:rPr lang="ru-RU" dirty="0" smtClean="0"/>
              <a:t>иных</a:t>
            </a:r>
            <a:r>
              <a:rPr lang="ru-RU" dirty="0"/>
              <a:t> денежных сумм, предоставленных гражданину в качестве средств к существованию, принадлежит проживавшим совместно с умершим членам его семьи, а также его нетрудоспособным иждивенцам независимо от того, проживали они совместно с умершим или не проживали</a:t>
            </a:r>
            <a:r>
              <a:rPr lang="ru-RU" dirty="0" smtClean="0"/>
              <a:t>.</a:t>
            </a:r>
          </a:p>
          <a:p>
            <a:pPr marL="0" indent="0">
              <a:buNone/>
            </a:pPr>
            <a:r>
              <a:rPr lang="ru-RU" dirty="0"/>
              <a:t>Средства транспорта и другое имущество, предоставленные государством или муниципальным образованием на льготных </a:t>
            </a:r>
            <a:r>
              <a:rPr lang="ru-RU" dirty="0" smtClean="0"/>
              <a:t>условиях</a:t>
            </a:r>
            <a:r>
              <a:rPr lang="ru-RU" dirty="0"/>
              <a:t> наследодателю в связи с его инвалидностью или другими подобными обстоятельствами, входят в состав наследства и наследуются на общих основаниях, установленных настоящим Кодексом</a:t>
            </a:r>
            <a:r>
              <a:rPr lang="ru-RU" dirty="0" smtClean="0"/>
              <a:t>.</a:t>
            </a:r>
          </a:p>
          <a:p>
            <a:pPr marL="0" indent="0">
              <a:buNone/>
            </a:pPr>
            <a:r>
              <a:rPr lang="ru-RU" dirty="0"/>
              <a:t>Государственные награды, которых был удостоен наследодатель и на которые распространяется законодательство о государственных наградах Российской Федерации, не входят в состав наследства. Передача указанных наград после смерти награжденного другим лицам осуществляется в </a:t>
            </a:r>
            <a:r>
              <a:rPr lang="ru-RU" dirty="0" smtClean="0"/>
              <a:t>порядке, </a:t>
            </a:r>
            <a:r>
              <a:rPr lang="ru-RU" dirty="0"/>
              <a:t>установленном законодательством о государственных наградах Российской Федерации</a:t>
            </a:r>
            <a:r>
              <a:rPr lang="ru-RU" dirty="0" smtClean="0"/>
              <a:t>.</a:t>
            </a:r>
          </a:p>
          <a:p>
            <a:pPr marL="0" indent="0">
              <a:buNone/>
            </a:pPr>
            <a:r>
              <a:rPr lang="ru-RU" dirty="0"/>
              <a:t>Принадлежавшие наследодателю государственные награды, на которые не распространяется законодательство о государственных наградах Российской Федерации, почетные, памятные и иные знаки, в том числе награды и знаки в составе коллекций, входят в состав наследства и наследуются на общих </a:t>
            </a:r>
            <a:r>
              <a:rPr lang="ru-RU" dirty="0" smtClean="0"/>
              <a:t>основаниях, </a:t>
            </a:r>
            <a:r>
              <a:rPr lang="ru-RU" dirty="0"/>
              <a:t>установленных настоящим Кодексом.</a:t>
            </a:r>
          </a:p>
        </p:txBody>
      </p:sp>
    </p:spTree>
    <p:extLst>
      <p:ext uri="{BB962C8B-B14F-4D97-AF65-F5344CB8AC3E}">
        <p14:creationId xmlns:p14="http://schemas.microsoft.com/office/powerpoint/2010/main" val="2591811891"/>
      </p:ext>
    </p:extLst>
  </p:cSld>
  <p:clrMapOvr>
    <a:masterClrMapping/>
  </p:clrMapOvr>
</p:sld>
</file>

<file path=ppt/slides/slide4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323232"/>
                </a:solidFill>
                <a:effectLst>
                  <a:outerShdw blurRad="38100" dist="38100" dir="2700000" algn="tl">
                    <a:srgbClr val="000000">
                      <a:alpha val="43137"/>
                    </a:srgbClr>
                  </a:outerShdw>
                </a:effectLst>
              </a:rPr>
              <a:t>70.  Наследование отдельных видов имущества</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85000" lnSpcReduction="1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marL="0" lvl="0" indent="0">
              <a:buNone/>
            </a:pPr>
            <a:r>
              <a:rPr lang="ru-RU" dirty="0"/>
              <a:t>Наследниками могут быть как физические, так и юридические лица. К физическим лицам относятся родственники наследодателя, а также лица, указанные в завещании. Юридические лица могут наследовать, если это предусмотрено законом</a:t>
            </a:r>
            <a:r>
              <a:rPr lang="ru-RU" dirty="0" smtClean="0"/>
              <a:t>.</a:t>
            </a:r>
          </a:p>
          <a:p>
            <a:pPr lvl="0">
              <a:buFont typeface="Courier New" pitchFamily="49" charset="0"/>
              <a:buChar char="o"/>
            </a:pPr>
            <a:endParaRPr lang="ru-RU" dirty="0"/>
          </a:p>
          <a:p>
            <a:r>
              <a:rPr lang="ru-RU" sz="3600" dirty="0">
                <a:solidFill>
                  <a:prstClr val="black">
                    <a:lumMod val="50000"/>
                    <a:lumOff val="50000"/>
                  </a:prstClr>
                </a:solidFill>
              </a:rPr>
              <a:t>Субъективная сторона:</a:t>
            </a:r>
          </a:p>
          <a:p>
            <a:pPr marL="0" lvl="0" indent="0">
              <a:buNone/>
            </a:pPr>
            <a:r>
              <a:rPr lang="ru-RU" dirty="0"/>
              <a:t>Умысел</a:t>
            </a:r>
            <a:r>
              <a:rPr lang="ru-RU" dirty="0" smtClean="0"/>
              <a:t>:</a:t>
            </a:r>
          </a:p>
          <a:p>
            <a:pPr marL="0" lvl="0" indent="0">
              <a:buNone/>
            </a:pPr>
            <a:r>
              <a:rPr lang="ru-RU" dirty="0" smtClean="0"/>
              <a:t>Если </a:t>
            </a:r>
            <a:r>
              <a:rPr lang="ru-RU" dirty="0"/>
              <a:t>наследодатель ясно выражал свои намерения относительно того, как должно быть распределено его имущество (например, через завещание или другие документы), это будет учитываться при принятии решений о наследовании</a:t>
            </a:r>
            <a:r>
              <a:rPr lang="ru-RU" dirty="0" smtClean="0"/>
              <a:t>.</a:t>
            </a:r>
          </a:p>
          <a:p>
            <a:pPr marL="0" lvl="0" indent="0">
              <a:buNone/>
            </a:pPr>
            <a:r>
              <a:rPr lang="ru-RU" dirty="0" smtClean="0"/>
              <a:t>Неосторожность</a:t>
            </a:r>
            <a:r>
              <a:rPr lang="ru-RU" dirty="0"/>
              <a:t>: </a:t>
            </a:r>
            <a:endParaRPr lang="ru-RU" dirty="0" smtClean="0"/>
          </a:p>
          <a:p>
            <a:pPr marL="0" lvl="0" indent="0">
              <a:buNone/>
            </a:pPr>
            <a:r>
              <a:rPr lang="ru-RU" dirty="0" smtClean="0"/>
              <a:t>Если </a:t>
            </a:r>
            <a:r>
              <a:rPr lang="ru-RU" dirty="0"/>
              <a:t>наследство получает лицо, которое не имеет достаточной информации о праве на наследство, это может привести к юридическим спорам. Например, если наследник не знал о наличии завещания, в котором указано имущество, унаследованное им, это может привести к конфликтам.</a:t>
            </a:r>
          </a:p>
        </p:txBody>
      </p:sp>
    </p:spTree>
    <p:extLst>
      <p:ext uri="{BB962C8B-B14F-4D97-AF65-F5344CB8AC3E}">
        <p14:creationId xmlns:p14="http://schemas.microsoft.com/office/powerpoint/2010/main" val="3144079620"/>
      </p:ext>
    </p:extLst>
  </p:cSld>
  <p:clrMapOvr>
    <a:masterClrMapping/>
  </p:clrMapOvr>
</p:sld>
</file>

<file path=ppt/slides/slide4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323232"/>
                </a:solidFill>
                <a:effectLst>
                  <a:outerShdw blurRad="38100" dist="38100" dir="2700000" algn="tl">
                    <a:srgbClr val="000000">
                      <a:alpha val="43137"/>
                    </a:srgbClr>
                  </a:outerShdw>
                </a:effectLst>
              </a:rPr>
              <a:t>70.  Наследование отдельных видов имущества</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Наследование недвижимости </a:t>
            </a:r>
            <a:endParaRPr lang="ru-RU" dirty="0" smtClean="0"/>
          </a:p>
          <a:p>
            <a:pPr marL="0" indent="0">
              <a:buNone/>
            </a:pPr>
            <a:r>
              <a:rPr lang="ru-RU" u="sng" dirty="0" smtClean="0"/>
              <a:t>Суть </a:t>
            </a:r>
            <a:r>
              <a:rPr lang="ru-RU" u="sng" dirty="0"/>
              <a:t>спора: </a:t>
            </a:r>
          </a:p>
          <a:p>
            <a:pPr marL="0" indent="0">
              <a:buNone/>
            </a:pPr>
            <a:r>
              <a:rPr lang="ru-RU" dirty="0"/>
              <a:t>По завещанию, составленному Ивановым И.И., было определено, что его квартира будет передана дочери, а дача — сыну. После смерти Иванова на наследство претендовали оба ребенка, однако возник спор о том, имеет ли право дочь на дачу, если в завещании она не указана как наследница данного имущества.</a:t>
            </a:r>
            <a:br>
              <a:rPr lang="ru-RU" dirty="0"/>
            </a:br>
            <a:r>
              <a:rPr lang="ru-RU" dirty="0"/>
              <a:t> </a:t>
            </a:r>
            <a:r>
              <a:rPr lang="ru-RU" u="sng" dirty="0"/>
              <a:t>Судебные решения:</a:t>
            </a:r>
          </a:p>
          <a:p>
            <a:pPr marL="0" indent="0">
              <a:buNone/>
            </a:pPr>
            <a:r>
              <a:rPr lang="ru-RU" dirty="0"/>
              <a:t>Суд первой инстанции, рассматривая дело, установил, что по законодательству (например, гражданский кодекс) если завещание не охватывает все виды имущества, оставшееся имущество переходит в порядке наследования по закону. В данном случае суд решил, что так как дача не была упомянута в завещании, она подлежит наследованию по закону, и сын действительно является единственным наследником дачи. Суд указал, что такое наследование возможно, поскольку: 1. Законодательство позволяет наследовать либо по завещанию, либо по закону. 2. В случае отсутствия указания на имущество в завещании, оно переходит к наследникам по закону. В итоге, суд постановил признать за дочерью права на квартиру согласно завещанию, а дача была передана сыну как непосредственному наследнику</a:t>
            </a:r>
            <a:r>
              <a:rPr lang="ru-RU" dirty="0" smtClean="0"/>
              <a:t>.</a:t>
            </a:r>
          </a:p>
          <a:p>
            <a:pPr marL="0" indent="0">
              <a:buNone/>
            </a:pPr>
            <a:endParaRPr lang="ru-RU" u="sng" dirty="0"/>
          </a:p>
          <a:p>
            <a:pPr algn="r"/>
            <a:r>
              <a:rPr lang="ru-RU" dirty="0"/>
              <a:t>Дело о разделе наследства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В одном из дел наследники (двое детей) вступили в наследство после смерти своего родителя, который оставил завещание. В завещании было указано, что квартира передается одному из детей, а другой должен получить эквивалентную компенсацию. Однако второй ребенок оспорил завещание, утверждая, что завещание было составлено под давлением. </a:t>
            </a:r>
            <a:endParaRPr lang="ru-RU" dirty="0" smtClean="0"/>
          </a:p>
          <a:p>
            <a:pPr marL="0" indent="0" algn="r">
              <a:buNone/>
            </a:pPr>
            <a:r>
              <a:rPr lang="ru-RU" u="sng" dirty="0" smtClean="0"/>
              <a:t>Судебные </a:t>
            </a:r>
            <a:r>
              <a:rPr lang="ru-RU" u="sng" dirty="0"/>
              <a:t>решения: </a:t>
            </a:r>
          </a:p>
          <a:p>
            <a:pPr marL="0" indent="0" algn="r">
              <a:buNone/>
            </a:pPr>
            <a:r>
              <a:rPr lang="ru-RU" dirty="0"/>
              <a:t>Суд, изучив доказательства, пришел к выводу, что завещание составлено в соответствии с законом, и родитель имел полное право распоряжаться своим имуществом. Суд подтвердил право первого ребенка на квартиру, а второму было назначено денежное возмещение, соответствующее рыночной стоимости квартиры. Суд отметил, что наследство должно делиться в соответствии с завещанием, при условии, что оно не нарушает права по закону.</a:t>
            </a:r>
          </a:p>
        </p:txBody>
      </p:sp>
    </p:spTree>
    <p:extLst>
      <p:ext uri="{BB962C8B-B14F-4D97-AF65-F5344CB8AC3E}">
        <p14:creationId xmlns:p14="http://schemas.microsoft.com/office/powerpoint/2010/main" val="659853257"/>
      </p:ext>
    </p:extLst>
  </p:cSld>
  <p:clrMapOvr>
    <a:masterClrMapping/>
  </p:clrMapOvr>
</p:sld>
</file>

<file path=ppt/slides/slide4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323232"/>
                </a:solidFill>
                <a:effectLst>
                  <a:outerShdw blurRad="38100" dist="38100" dir="2700000" algn="tl">
                    <a:srgbClr val="000000">
                      <a:alpha val="43137"/>
                    </a:srgbClr>
                  </a:outerShdw>
                </a:effectLst>
              </a:rPr>
              <a:t>70.  Наследование отдельных видов имущества</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70000" lnSpcReduction="20000"/>
          </a:bodyPr>
          <a:lstStyle/>
          <a:p>
            <a:pPr marL="0" indent="0">
              <a:buNone/>
            </a:pPr>
            <a:r>
              <a:rPr lang="ru-RU" sz="2200" b="1" dirty="0"/>
              <a:t>ГК РФ Статья 1181. Наследование земельных участков </a:t>
            </a:r>
            <a:endParaRPr lang="ru-RU" sz="2200" b="1" dirty="0" smtClean="0"/>
          </a:p>
          <a:p>
            <a:r>
              <a:rPr lang="ru-RU" dirty="0" smtClean="0"/>
              <a:t>Объект</a:t>
            </a:r>
            <a:r>
              <a:rPr lang="ru-RU" dirty="0"/>
              <a:t>: Сфера </a:t>
            </a:r>
            <a:r>
              <a:rPr lang="ru-RU" dirty="0" smtClean="0"/>
              <a:t>наследования </a:t>
            </a:r>
            <a:r>
              <a:rPr lang="ru-RU" dirty="0"/>
              <a:t>земельных участков </a:t>
            </a:r>
          </a:p>
          <a:p>
            <a:r>
              <a:rPr lang="ru-RU" dirty="0" smtClean="0"/>
              <a:t>Объективная </a:t>
            </a:r>
            <a:r>
              <a:rPr lang="ru-RU" dirty="0"/>
              <a:t>сторона: </a:t>
            </a:r>
          </a:p>
          <a:p>
            <a:pPr marL="0" indent="0">
              <a:buNone/>
            </a:pPr>
            <a:r>
              <a:rPr lang="ru-RU" dirty="0"/>
              <a:t>Принадлежавшие наследодателю на праве собственности земельный участок или право пожизненного наследуемого владения земельным участком входит в состав наследства и наследуется на общих основаниях, установленных настоящим Кодексом. На принятие наследства, в </a:t>
            </a:r>
            <a:r>
              <a:rPr lang="ru-RU" dirty="0" smtClean="0"/>
              <a:t>состав</a:t>
            </a:r>
            <a:r>
              <a:rPr lang="ru-RU" dirty="0"/>
              <a:t> которого входит указанное имущество, специальное разрешение не требуется.</a:t>
            </a:r>
          </a:p>
          <a:p>
            <a:pPr marL="0" indent="0">
              <a:buNone/>
            </a:pPr>
            <a:r>
              <a:rPr lang="ru-RU" dirty="0"/>
              <a:t>При наследовании земельного участка или права пожизненного наследуемого владения земельным участком по наследству переходят также находящиеся в границах этого земельного участка поверхностный (почвенный) слой, водные объекты, находящиеся на нем растения, если иное не установлено законом</a:t>
            </a:r>
            <a:r>
              <a:rPr lang="ru-RU" dirty="0" smtClean="0"/>
              <a:t>.</a:t>
            </a:r>
          </a:p>
          <a:p>
            <a:r>
              <a:rPr lang="ru-RU" dirty="0" smtClean="0"/>
              <a:t>Субъект</a:t>
            </a:r>
            <a:r>
              <a:rPr lang="ru-RU" dirty="0"/>
              <a:t>: </a:t>
            </a:r>
          </a:p>
          <a:p>
            <a:pPr marL="0" lvl="0" indent="0">
              <a:buNone/>
            </a:pPr>
            <a:r>
              <a:rPr lang="ru-RU" dirty="0"/>
              <a:t>Наследниками могут быть как физические, так и юридические лица, если это предусмотрено законом или завещанием</a:t>
            </a:r>
            <a:r>
              <a:rPr lang="ru-RU" dirty="0" smtClean="0"/>
              <a:t>.</a:t>
            </a:r>
          </a:p>
          <a:p>
            <a:r>
              <a:rPr lang="ru-RU" dirty="0" smtClean="0"/>
              <a:t>Субъективная </a:t>
            </a:r>
            <a:r>
              <a:rPr lang="ru-RU" dirty="0"/>
              <a:t>сторона:</a:t>
            </a:r>
          </a:p>
          <a:p>
            <a:pPr marL="0" indent="0">
              <a:buNone/>
            </a:pPr>
            <a:r>
              <a:rPr lang="ru-RU" dirty="0"/>
              <a:t>Наследование земельных участков может быть связано как с умышленными действиями, так и с неосторожностью, в зависимости от конкретных обстоятельств дела. Если речь идет о том, как лица распоряжаются наследуемыми участками, умысел может проявляться, например, в оформлении сделок с целью избежать уплаты налогов или скрыть имущество от других наследников. С другой стороны, неосторожностью можно считать ситуации, когда наследник не осознает всех последствий своего решения, например, принимая наследство с долгами или не учитывая законные интересы других наследников</a:t>
            </a:r>
            <a:r>
              <a:rPr lang="ru-RU" dirty="0" smtClean="0"/>
              <a:t>.</a:t>
            </a:r>
          </a:p>
          <a:p>
            <a:r>
              <a:rPr lang="ru-RU" dirty="0" smtClean="0"/>
              <a:t>Предмет</a:t>
            </a:r>
            <a:r>
              <a:rPr lang="ru-RU" dirty="0"/>
              <a:t>: имущество </a:t>
            </a:r>
          </a:p>
          <a:p>
            <a:endParaRPr lang="ru-RU" dirty="0"/>
          </a:p>
        </p:txBody>
      </p:sp>
    </p:spTree>
    <p:extLst>
      <p:ext uri="{BB962C8B-B14F-4D97-AF65-F5344CB8AC3E}">
        <p14:creationId xmlns:p14="http://schemas.microsoft.com/office/powerpoint/2010/main" val="37350766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8.  Нематериальные блага и их защита</a:t>
            </a:r>
            <a:endParaRPr lang="ru-RU" sz="4000" dirty="0"/>
          </a:p>
        </p:txBody>
      </p:sp>
      <p:sp>
        <p:nvSpPr>
          <p:cNvPr id="3" name="Объект 2"/>
          <p:cNvSpPr>
            <a:spLocks noGrp="1"/>
          </p:cNvSpPr>
          <p:nvPr>
            <p:ph idx="1"/>
          </p:nvPr>
        </p:nvSpPr>
        <p:spPr>
          <a:xfrm>
            <a:off x="323528" y="1628800"/>
            <a:ext cx="8229600" cy="4525963"/>
          </a:xfrm>
        </p:spPr>
        <p:txBody>
          <a:bodyPr>
            <a:noAutofit/>
          </a:bodyPr>
          <a:lstStyle/>
          <a:p>
            <a:r>
              <a:rPr lang="ru-RU" sz="1600" dirty="0"/>
              <a:t>Субъект нематериальных благ - это физическое лицо, обладающее правом на эти </a:t>
            </a:r>
            <a:r>
              <a:rPr lang="ru-RU" sz="1600" dirty="0" smtClean="0"/>
              <a:t>блага</a:t>
            </a:r>
            <a:r>
              <a:rPr lang="ru-RU" sz="1600" dirty="0"/>
              <a:t> </a:t>
            </a:r>
            <a:r>
              <a:rPr lang="ru-RU" sz="1600" dirty="0" smtClean="0"/>
              <a:t>и юридическое лицо- в </a:t>
            </a:r>
            <a:r>
              <a:rPr lang="ru-RU" sz="1600" dirty="0"/>
              <a:t>ограниченном объеме некоторые нематериальные блага могут принадлежать юридическим </a:t>
            </a:r>
            <a:r>
              <a:rPr lang="ru-RU" sz="1600" dirty="0" smtClean="0"/>
              <a:t>лицам (например, деловая репутация)</a:t>
            </a:r>
            <a:endParaRPr lang="ru-RU" sz="1600" dirty="0"/>
          </a:p>
          <a:p>
            <a:endParaRPr lang="ru-RU" sz="1600" dirty="0"/>
          </a:p>
          <a:p>
            <a:r>
              <a:rPr lang="ru-RU" sz="1600" dirty="0"/>
              <a:t>Субъективная сторона:</a:t>
            </a:r>
          </a:p>
          <a:p>
            <a:pPr marL="0" indent="0">
              <a:buNone/>
            </a:pPr>
            <a:r>
              <a:rPr lang="ru-RU" sz="1600" dirty="0"/>
              <a:t>             Для установления умысла или неосторожности в отношении нематериальных благ необходимо учитывать следующие факторы: </a:t>
            </a:r>
          </a:p>
          <a:p>
            <a:pPr>
              <a:buFont typeface="Courier New" pitchFamily="49" charset="0"/>
              <a:buChar char="o"/>
            </a:pPr>
            <a:r>
              <a:rPr lang="ru-RU" sz="1600" dirty="0"/>
              <a:t>Характер действия (или бездействия) виновного. </a:t>
            </a:r>
          </a:p>
          <a:p>
            <a:pPr>
              <a:buFont typeface="Courier New" pitchFamily="49" charset="0"/>
              <a:buChar char="o"/>
            </a:pPr>
            <a:r>
              <a:rPr lang="ru-RU" sz="1600" dirty="0"/>
              <a:t>Цель виновного при совершении действия. </a:t>
            </a:r>
          </a:p>
          <a:p>
            <a:pPr>
              <a:buFont typeface="Courier New" pitchFamily="49" charset="0"/>
              <a:buChar char="o"/>
            </a:pPr>
            <a:r>
              <a:rPr lang="ru-RU" sz="1600" dirty="0"/>
              <a:t>Обстоятельства, при которых совершалось действие.</a:t>
            </a:r>
          </a:p>
          <a:p>
            <a:pPr>
              <a:buFont typeface="Courier New" pitchFamily="49" charset="0"/>
              <a:buChar char="o"/>
            </a:pPr>
            <a:r>
              <a:rPr lang="ru-RU" sz="1600" dirty="0"/>
              <a:t> Последствия действия виновного.</a:t>
            </a:r>
          </a:p>
          <a:p>
            <a:pPr marL="0" indent="0">
              <a:buNone/>
            </a:pPr>
            <a:endParaRPr lang="ru-RU" sz="1600" dirty="0"/>
          </a:p>
          <a:p>
            <a:pPr marL="0" indent="0">
              <a:buNone/>
            </a:pPr>
            <a:r>
              <a:rPr lang="ru-RU" sz="1600" i="1" dirty="0"/>
              <a:t>Пример</a:t>
            </a:r>
            <a:r>
              <a:rPr lang="ru-RU" sz="1600" dirty="0"/>
              <a:t>: Человек публично оскорбил другого человека в социальных сетях. Если он делал это сознательно, зная, что это унизит честь и достоинство пострадавшего, то есть прямой умысел. Если он не думал о последствиях своих слов и не понимал, что они могут оскорбить другого человека, то есть неосторожность.</a:t>
            </a:r>
            <a:endParaRPr lang="ru-RU" sz="1600" u="sng" dirty="0"/>
          </a:p>
        </p:txBody>
      </p:sp>
    </p:spTree>
    <p:extLst>
      <p:ext uri="{BB962C8B-B14F-4D97-AF65-F5344CB8AC3E}">
        <p14:creationId xmlns:p14="http://schemas.microsoft.com/office/powerpoint/2010/main" val="3862121292"/>
      </p:ext>
    </p:extLst>
  </p:cSld>
  <p:clrMapOvr>
    <a:masterClrMapping/>
  </p:clrMapOvr>
</p:sld>
</file>

<file path=ppt/slides/slide4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323232"/>
                </a:solidFill>
                <a:effectLst>
                  <a:outerShdw blurRad="38100" dist="38100" dir="2700000" algn="tl">
                    <a:srgbClr val="000000">
                      <a:alpha val="43137"/>
                    </a:srgbClr>
                  </a:outerShdw>
                </a:effectLst>
              </a:rPr>
              <a:t>70.  Наследование отдельных видов имущества</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40000" lnSpcReduction="20000"/>
          </a:bodyPr>
          <a:lstStyle/>
          <a:p>
            <a:pPr marL="0" indent="0">
              <a:buNone/>
            </a:pPr>
            <a:r>
              <a:rPr lang="ru-RU" sz="3500" b="1" dirty="0"/>
              <a:t>ГК РФ Статья 1181. Наследование земельных </a:t>
            </a:r>
            <a:r>
              <a:rPr lang="ru-RU" sz="3500" b="1" dirty="0" smtClean="0"/>
              <a:t>участков</a:t>
            </a:r>
          </a:p>
          <a:p>
            <a:r>
              <a:rPr lang="ru-RU" dirty="0"/>
              <a:t>Комментируемая статья посвящена особенностям наследования земельных участков как разновидности недвижимых вещей, которые наследуются на общих основаниях.</a:t>
            </a:r>
          </a:p>
          <a:p>
            <a:r>
              <a:rPr lang="ru-RU" dirty="0"/>
              <a:t>Земельный участок в соответствии с п. 3 ст. 6 ЗК РФ определяется как недвижимая вещь, которая представляет собой часть земной поверхности и имеет характеристики, позволяющие определить ее в качестве индивидуально-определенной вещи. В случаях и в порядке, которые установлены федеральным законом, могут создаваться искусственные земельные участки.</a:t>
            </a:r>
          </a:p>
          <a:p>
            <a:r>
              <a:rPr lang="ru-RU" dirty="0"/>
              <a:t>Кроме собственно земельного участка указанные в комментируемой статье права переходят по наследству на находящиеся в границах этого земельного участка поверхностный (почвенный) слой, водные объекты, находящиеся на нем растения. Однако эта норма носит диспозитивный характер и в специальном законе может быть предусмотрено иное.</a:t>
            </a:r>
          </a:p>
          <a:p>
            <a:r>
              <a:rPr lang="ru-RU" dirty="0"/>
              <a:t>Следует обратить внимание на то, что наследоваться могут земельные участки, принадлежащие их владельцам не только на праве собственности, но и на праве пожизненного наследуемого владения.</a:t>
            </a:r>
          </a:p>
          <a:p>
            <a:r>
              <a:rPr lang="ru-RU" dirty="0"/>
              <a:t>Право пожизненного наследуемого владения представляет собой особое вещное право граждан владеть и пользоваться земельным участком установленного размера в предусмотренном законом порядке и с определенной хозяйственной или потребительской целью. Земельные участки на основании права пожизненного наследуемого владения предоставляют гражданам в виде приусадебного участка для ведения личного подсобного хозяйства, гражданам, решившим создать крестьянское (фермерское) хозяйство; лицам, вышедшим из состава сельскохозяйственной организации в целях создания крестьянского (фермерского) хозяйства.</a:t>
            </a:r>
          </a:p>
          <a:p>
            <a:r>
              <a:rPr lang="ru-RU" dirty="0"/>
              <a:t>Федеральным законом от 25 октября 2001 г. N 137-ФЗ "О введении в действие Земельного кодекса Российской Федерации" установлено, если земельный участок предоставлен до введения в действие ЗК РФ для ведения личного подсобного, дачного хозяйства, огородничества, садоводства, индивидуального гаражного или индивидуального жилищного строительства на праве пожизненного наследуемого владения, гражданин, обладающий таким земельным участком на таком праве, вправе зарегистрировать право собственности на такой земельный участок, за исключением случаев, если в соответствии с федеральным законом такой земельный участок не может предоставляться в частную собственность. При этом введенный в действие с 30 октября 2001 г. Земельный кодекс Российской Федерации не предусматривает такого правового режима земельных участков, как право пожизненного наследуемого владения.</a:t>
            </a:r>
          </a:p>
          <a:p>
            <a:r>
              <a:rPr lang="ru-RU" dirty="0"/>
              <a:t>Следует отметить, что оформление в собственность граждан земельных участков, ранее предоставленных им в пожизненное наследуемое владение, в установленных земельным законодательством случаях сроком не ограничивается. Признаются действительными и имеют равную юридическую силу с записями в Едином государственном реестре прав на недвижимое имущество и сделок с ним государственные акты о праве пожизненного наследуемого владения земельными участками по формам, утвержденным Постановлением Совета Министров РСФСР от 17 сентября 1991 г. N 493 "Об утверждении форм Государственного акта на право собственности на землю, пожизненного наследуемого владения, бессрочного (постоянного) пользования землей".</a:t>
            </a:r>
          </a:p>
          <a:p>
            <a:r>
              <a:rPr lang="ru-RU" dirty="0"/>
              <a:t>Для права пожизненного наследуемого владения характерен особый субъектный состав. Субъектами этого права могут быть только граждане. Необходимо учитывать, что юридическое лицо не может выступать в качестве наследника права пожизненного наследуемого владения земельным участком. В связи с этим Верховный Суд РФ уточнил, что включение в завещание распоряжения относительно земельного участка, принадлежащего наследодателю на праве пожизненного наследуемого владения, в пользу юридического лица влечет в этой части недействительность завещания (п. 78 Постановления Пленума Верховного Суда РФ от 29 мая 2012 г. N 9 "О судебной практике по делам о наследовании").</a:t>
            </a:r>
          </a:p>
          <a:p>
            <a:r>
              <a:rPr lang="ru-RU" dirty="0"/>
              <a:t>Государственная регистрация перехода права пожизненного наследуемого владения земельным участком по наследству проводится на основании свидетельства о праве на наследство. Государственная регистрация удостоверяет право наследника на владение и пользование земельным участком. Таким образом, такое свидетельство является обязательным документом для государственной регистрации права пожизненного наследуемого владения земельным участком.</a:t>
            </a:r>
          </a:p>
          <a:p>
            <a:r>
              <a:rPr lang="ru-RU" dirty="0"/>
              <a:t>Комментируемая статья подчеркивает, что на переход права пожизненного наследуемого владения земельным участком по наследству специальное разрешение не требуется. Однако следует учитывать, что, как и любое другое вещное право на земельный участок, право пожизненного наследуемого владения подлежит обязательной государственной регистрации и признается существующим с момента внесения в Единый государственный реестр прав на недвижимое имущество.</a:t>
            </a:r>
          </a:p>
          <a:p>
            <a:endParaRPr lang="ru-RU" dirty="0"/>
          </a:p>
        </p:txBody>
      </p:sp>
    </p:spTree>
    <p:extLst>
      <p:ext uri="{BB962C8B-B14F-4D97-AF65-F5344CB8AC3E}">
        <p14:creationId xmlns:p14="http://schemas.microsoft.com/office/powerpoint/2010/main" val="2679222859"/>
      </p:ext>
    </p:extLst>
  </p:cSld>
  <p:clrMapOvr>
    <a:masterClrMapping/>
  </p:clrMapOvr>
</p:sld>
</file>

<file path=ppt/slides/slide4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323232"/>
                </a:solidFill>
                <a:effectLst>
                  <a:outerShdw blurRad="38100" dist="38100" dir="2700000" algn="tl">
                    <a:srgbClr val="000000">
                      <a:alpha val="43137"/>
                    </a:srgbClr>
                  </a:outerShdw>
                </a:effectLst>
              </a:rPr>
              <a:t>70.  Наследование отдельных видов имущества</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1181</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Спор между наследниками о праве на земельный </a:t>
            </a:r>
            <a:r>
              <a:rPr lang="ru-RU" dirty="0" smtClean="0"/>
              <a:t>участок</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После смерти собственника земельного участка, между его детьми возник спор о праве на наследование. Один из наследников утверждал, что участок должен принадлежать ему, так как он является единственным, кто ухаживал за ним и использовал в личных целях. Другие наследники настаивали на равном распределении имущества</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рассмотрев доказательства и заслушав стороны, установил, что земельный участок является общим наследством умершего. В соответствии с Гражданским кодексом, все наследники имеют равные права на наследство, если не установлено иное завещанием. Было принято решение о разделе земельного участка между всеми наследниками пропорционально их долям в наследстве</a:t>
            </a:r>
            <a:r>
              <a:rPr lang="ru-RU" dirty="0" smtClean="0"/>
              <a:t>.</a:t>
            </a:r>
          </a:p>
          <a:p>
            <a:pPr marL="0" lvl="0" indent="0">
              <a:buNone/>
            </a:pPr>
            <a:endParaRPr lang="ru-RU" dirty="0">
              <a:solidFill>
                <a:prstClr val="black">
                  <a:lumMod val="50000"/>
                  <a:lumOff val="50000"/>
                </a:prstClr>
              </a:solidFill>
            </a:endParaRPr>
          </a:p>
          <a:p>
            <a:pPr lvl="0" algn="r"/>
            <a:r>
              <a:rPr lang="ru-RU" dirty="0"/>
              <a:t>Дело № </a:t>
            </a:r>
            <a:r>
              <a:rPr lang="ru-RU" dirty="0" smtClean="0"/>
              <a:t>7-1245/2022</a:t>
            </a:r>
            <a:endParaRPr lang="ru-RU" dirty="0"/>
          </a:p>
          <a:p>
            <a:pPr marL="0" lvl="0" indent="0" algn="r">
              <a:buNone/>
            </a:pPr>
            <a:r>
              <a:rPr lang="ru-RU" dirty="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smtClean="0"/>
              <a:t>Наследник </a:t>
            </a:r>
            <a:r>
              <a:rPr lang="ru-RU" dirty="0"/>
              <a:t>(истец) подал иск в суд о восстановлении своих прав на земельный участок, который, по его мнению, принадлежал его покойному отцу. Ответчик (другой наследник) оспаривал этот факт, утверждая, что земельный участок был оформлен на него согласно дарственной, оформленной при жизни отца</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рассмотрев материалы дела, пришел к выводу, что наличие дарственной действительно подтверждает переход права собственности на земельный участок к ответчику. Однако также было установлено, что истец имеет право на долю в наследстве, так как у отца на момент его смерти было несколько наследников. Суд обязал ответчика предоставить истцу долю в земельном участке, основываясь на принципах равенства наследников и законных прав на наследование.</a:t>
            </a:r>
          </a:p>
          <a:p>
            <a:endParaRPr lang="ru-RU" dirty="0"/>
          </a:p>
        </p:txBody>
      </p:sp>
    </p:spTree>
    <p:extLst>
      <p:ext uri="{BB962C8B-B14F-4D97-AF65-F5344CB8AC3E}">
        <p14:creationId xmlns:p14="http://schemas.microsoft.com/office/powerpoint/2010/main" val="1197899939"/>
      </p:ext>
    </p:extLst>
  </p:cSld>
  <p:clrMapOvr>
    <a:masterClrMapping/>
  </p:clrMapOvr>
</p:sld>
</file>

<file path=ppt/slides/slide4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effectLst>
                  <a:outerShdw blurRad="38100" dist="38100" dir="2700000" algn="tl">
                    <a:srgbClr val="000000">
                      <a:alpha val="43137"/>
                    </a:srgbClr>
                  </a:outerShdw>
                </a:effectLst>
              </a:rPr>
              <a:t>71.  Международное частное право</a:t>
            </a:r>
            <a:br>
              <a:rPr lang="ru-RU" sz="3600" dirty="0">
                <a:effectLst>
                  <a:outerShdw blurRad="38100" dist="38100" dir="2700000" algn="tl">
                    <a:srgbClr val="000000">
                      <a:alpha val="43137"/>
                    </a:srgbClr>
                  </a:outerShdw>
                </a:effectLst>
              </a:rPr>
            </a:br>
            <a:endParaRPr lang="ru-RU" sz="36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908720"/>
            <a:ext cx="9144000" cy="5949280"/>
          </a:xfrm>
        </p:spPr>
        <p:txBody>
          <a:bodyPr>
            <a:normAutofit fontScale="70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международного частного права</a:t>
            </a:r>
            <a:r>
              <a:rPr lang="ru-RU" dirty="0">
                <a:solidFill>
                  <a:prstClr val="black">
                    <a:lumMod val="50000"/>
                    <a:lumOff val="50000"/>
                  </a:prstClr>
                </a:solidFill>
              </a:rPr>
              <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p>
          <a:p>
            <a:pPr marL="0" indent="0">
              <a:buNone/>
            </a:pPr>
            <a:r>
              <a:rPr lang="ru-RU" dirty="0"/>
              <a:t>Право, подлежащее применению к гражданско-правовым отношениям с участием иностранных граждан или иностранных юридических лиц либо гражданско-правовым отношениям, осложненным иным иностранным элементом, в том числе в случаях, когда объект гражданских прав находится за границей, определяется на основании международных договоров Российской Федерации, настоящего Кодекса, других законов </a:t>
            </a:r>
            <a:r>
              <a:rPr lang="ru-RU" dirty="0" smtClean="0"/>
              <a:t>(п.2 ст.3)</a:t>
            </a:r>
            <a:r>
              <a:rPr lang="ru-RU" dirty="0"/>
              <a:t> и обычаев, признаваемых в Российской Федерации</a:t>
            </a:r>
            <a:r>
              <a:rPr lang="ru-RU" dirty="0" smtClean="0"/>
              <a:t>.</a:t>
            </a:r>
          </a:p>
          <a:p>
            <a:pPr marL="0" indent="0">
              <a:buNone/>
            </a:pPr>
            <a:r>
              <a:rPr lang="ru-RU" dirty="0"/>
              <a:t>При определении права, подлежащего применению, толкование юридических понятий осуществляется в соответствии с российским правом, если иное не предусмотрено законом.</a:t>
            </a:r>
          </a:p>
          <a:p>
            <a:pPr marL="0" indent="0">
              <a:buNone/>
            </a:pPr>
            <a:r>
              <a:rPr lang="ru-RU" dirty="0" smtClean="0"/>
              <a:t>Если </a:t>
            </a:r>
            <a:r>
              <a:rPr lang="ru-RU" dirty="0"/>
              <a:t>при определении права, подлежащего применению, юридические понятия, требующие квалификации, не известны российскому праву или известны в ином словесном обозначении либо с другим содержанием и не могут быть определены посредством толкования в соответствии с российским правом, то при их квалификации может применяться иностранное право</a:t>
            </a:r>
            <a:r>
              <a:rPr lang="ru-RU" dirty="0" smtClean="0"/>
              <a:t>.</a:t>
            </a: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a:t>
            </a:r>
            <a:r>
              <a:rPr lang="ru-RU" dirty="0" smtClean="0">
                <a:solidFill>
                  <a:prstClr val="black">
                    <a:lumMod val="50000"/>
                    <a:lumOff val="50000"/>
                  </a:prstClr>
                </a:solidFill>
              </a:rPr>
              <a:t>лицо, </a:t>
            </a:r>
            <a:r>
              <a:rPr lang="ru-RU" dirty="0" smtClean="0"/>
              <a:t>Государство</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4065494566"/>
      </p:ext>
    </p:extLst>
  </p:cSld>
  <p:clrMapOvr>
    <a:masterClrMapping/>
  </p:clrMapOvr>
</p:sld>
</file>

<file path=ppt/slides/slide4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71.  Международное частное право</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lvl="0"/>
            <a:r>
              <a:rPr lang="ru-RU" sz="3200" dirty="0">
                <a:solidFill>
                  <a:prstClr val="black">
                    <a:lumMod val="50000"/>
                    <a:lumOff val="50000"/>
                  </a:prstClr>
                </a:solidFill>
              </a:rPr>
              <a:t>Объект</a:t>
            </a:r>
            <a:r>
              <a:rPr lang="ru-RU" dirty="0">
                <a:solidFill>
                  <a:prstClr val="black">
                    <a:lumMod val="50000"/>
                    <a:lumOff val="50000"/>
                  </a:prstClr>
                </a:solidFill>
              </a:rPr>
              <a:t>: </a:t>
            </a:r>
          </a:p>
          <a:p>
            <a:pPr marL="0" indent="0">
              <a:buNone/>
            </a:pPr>
            <a:r>
              <a:rPr lang="ru-RU" sz="2500" dirty="0">
                <a:solidFill>
                  <a:prstClr val="black">
                    <a:lumMod val="50000"/>
                    <a:lumOff val="50000"/>
                  </a:prstClr>
                </a:solidFill>
              </a:rPr>
              <a:t>Объектом является сфера международного частного права </a:t>
            </a:r>
            <a:endParaRPr lang="ru-RU" sz="2500" dirty="0" smtClean="0">
              <a:solidFill>
                <a:prstClr val="black">
                  <a:lumMod val="50000"/>
                  <a:lumOff val="50000"/>
                </a:prstClr>
              </a:solidFill>
            </a:endParaRPr>
          </a:p>
          <a:p>
            <a:pPr marL="0" indent="0">
              <a:buNone/>
            </a:pPr>
            <a:endParaRPr lang="ru-RU" sz="2500" dirty="0" smtClean="0">
              <a:solidFill>
                <a:prstClr val="black">
                  <a:lumMod val="50000"/>
                  <a:lumOff val="50000"/>
                </a:prstClr>
              </a:solidFill>
            </a:endParaRPr>
          </a:p>
          <a:p>
            <a:r>
              <a:rPr lang="ru-RU" sz="3200" dirty="0" smtClean="0">
                <a:solidFill>
                  <a:prstClr val="black">
                    <a:lumMod val="50000"/>
                    <a:lumOff val="50000"/>
                  </a:prstClr>
                </a:solidFill>
              </a:rPr>
              <a:t>Объективная </a:t>
            </a:r>
            <a:r>
              <a:rPr lang="ru-RU" sz="3200" dirty="0">
                <a:solidFill>
                  <a:prstClr val="black">
                    <a:lumMod val="50000"/>
                    <a:lumOff val="50000"/>
                  </a:prstClr>
                </a:solidFill>
              </a:rPr>
              <a:t>сторона: </a:t>
            </a:r>
            <a:endParaRPr lang="ru-RU" sz="3200" dirty="0"/>
          </a:p>
          <a:p>
            <a:pPr marL="0" indent="0">
              <a:buNone/>
            </a:pPr>
            <a:r>
              <a:rPr lang="ru-RU" sz="2500" dirty="0"/>
              <a:t>В случае, когда подлежит применению право страны, в которой действуют несколько правовых систем, применяется правовая система, определяемая в соответствии с правом этой страны. Если невозможно определить в соответствии с правом этой страны, какая из правовых систем подлежит применению, применяется правовая система, с которой отношение наиболее тесно связано</a:t>
            </a:r>
            <a:r>
              <a:rPr lang="ru-RU" sz="2500" dirty="0" smtClean="0"/>
              <a:t>.</a:t>
            </a:r>
          </a:p>
          <a:p>
            <a:pPr marL="0" indent="0">
              <a:buNone/>
            </a:pPr>
            <a:r>
              <a:rPr lang="ru-RU" sz="2500" dirty="0"/>
              <a:t>Иностранное право подлежит применению в Российской Федерации независимо от того, применяется ли в соответствующем иностранном государстве к отношениям такого рода российское право, за исключением случаев, когда применение иностранного права на началах взаимности предусмотрено законом.</a:t>
            </a:r>
          </a:p>
          <a:p>
            <a:pPr marL="0" indent="0">
              <a:buNone/>
            </a:pPr>
            <a:r>
              <a:rPr lang="ru-RU" sz="2500" dirty="0" smtClean="0"/>
              <a:t>В </a:t>
            </a:r>
            <a:r>
              <a:rPr lang="ru-RU" sz="2500" dirty="0"/>
              <a:t>случае, когда применение иностранного права зависит от взаимности, предполагается, что она существует, если не доказано иное</a:t>
            </a:r>
            <a:r>
              <a:rPr lang="ru-RU" sz="2500" dirty="0" smtClean="0"/>
              <a:t>.</a:t>
            </a:r>
          </a:p>
          <a:p>
            <a:pPr marL="0" indent="0">
              <a:buNone/>
            </a:pPr>
            <a:r>
              <a:rPr lang="ru-RU" sz="2500" dirty="0"/>
              <a:t>Любая отсылка к иностранному праву в соответствии с правилами настоящего раздела должна рассматриваться как отсылка к материальному, а не к коллизионному праву соответствующей страны, за исключением случаев, предусмотренных </a:t>
            </a:r>
            <a:r>
              <a:rPr lang="ru-RU" sz="2500" dirty="0" smtClean="0"/>
              <a:t>п.2 </a:t>
            </a:r>
            <a:r>
              <a:rPr lang="ru-RU" sz="2500" dirty="0"/>
              <a:t> настоящей статьи.</a:t>
            </a:r>
          </a:p>
          <a:p>
            <a:pPr marL="0" indent="0">
              <a:buNone/>
            </a:pPr>
            <a:r>
              <a:rPr lang="ru-RU" sz="2500" dirty="0" smtClean="0"/>
              <a:t>Обратная </a:t>
            </a:r>
            <a:r>
              <a:rPr lang="ru-RU" sz="2500" dirty="0"/>
              <a:t>отсылка иностранного права может приниматься в случаях отсылки к российскому праву, определяющему правовое положение физического лица</a:t>
            </a:r>
            <a:r>
              <a:rPr lang="ru-RU" sz="2500" dirty="0" smtClean="0"/>
              <a:t>.</a:t>
            </a:r>
          </a:p>
          <a:p>
            <a:pPr marL="0" indent="0">
              <a:buNone/>
            </a:pPr>
            <a:r>
              <a:rPr lang="ru-RU" sz="2500" dirty="0"/>
              <a:t>Правительством Российской Федерации могут быть установлены ответные ограничения (реторсии) в отношении имущественных и личных неимущественных прав граждан и юридических лиц тех государств, в которых имеются специальные ограничения имущественных и личных неимущественных прав российских граждан и юридических лиц</a:t>
            </a:r>
            <a:r>
              <a:rPr lang="ru-RU" sz="2500" dirty="0" smtClean="0"/>
              <a:t>.</a:t>
            </a:r>
          </a:p>
          <a:p>
            <a:pPr marL="0" indent="0">
              <a:buNone/>
            </a:pPr>
            <a:r>
              <a:rPr lang="ru-RU" sz="2500" dirty="0"/>
              <a:t>Норма иностранного права, подлежащая применению в соответствии с правилами настоящего раздела, в исключительных случаях не применяется, когда последствия ее применения явно противоречили бы основам правопорядка (публичному порядку) Российской Федерации с учетом характера отношений, осложненных иностранным элементом. В этом случае при необходимости применяется соответствующая норма российского права.</a:t>
            </a:r>
          </a:p>
        </p:txBody>
      </p:sp>
    </p:spTree>
    <p:extLst>
      <p:ext uri="{BB962C8B-B14F-4D97-AF65-F5344CB8AC3E}">
        <p14:creationId xmlns:p14="http://schemas.microsoft.com/office/powerpoint/2010/main" val="1671087408"/>
      </p:ext>
    </p:extLst>
  </p:cSld>
  <p:clrMapOvr>
    <a:masterClrMapping/>
  </p:clrMapOvr>
</p:sld>
</file>

<file path=ppt/slides/slide4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600200"/>
          </a:xfrm>
        </p:spPr>
        <p:txBody>
          <a:bodyPr/>
          <a:lstStyle/>
          <a:p>
            <a:r>
              <a:rPr lang="ru-RU" sz="3600" dirty="0">
                <a:solidFill>
                  <a:srgbClr val="323232"/>
                </a:solidFill>
                <a:effectLst>
                  <a:outerShdw blurRad="38100" dist="38100" dir="2700000" algn="tl">
                    <a:srgbClr val="000000">
                      <a:alpha val="43137"/>
                    </a:srgbClr>
                  </a:outerShdw>
                </a:effectLst>
              </a:rPr>
              <a:t>71.  Международное частное право</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62500" lnSpcReduction="20000"/>
          </a:bodyPr>
          <a:lstStyle/>
          <a:p>
            <a:pPr lvl="0"/>
            <a:r>
              <a:rPr lang="ru-RU" sz="3600" dirty="0">
                <a:solidFill>
                  <a:prstClr val="black">
                    <a:lumMod val="50000"/>
                    <a:lumOff val="50000"/>
                  </a:prstClr>
                </a:solidFill>
              </a:rPr>
              <a:t>Субъект</a:t>
            </a:r>
            <a:r>
              <a:rPr lang="ru-RU" dirty="0">
                <a:solidFill>
                  <a:prstClr val="black">
                    <a:lumMod val="50000"/>
                    <a:lumOff val="50000"/>
                  </a:prstClr>
                </a:solidFill>
              </a:rPr>
              <a:t>: </a:t>
            </a:r>
            <a:endParaRPr lang="ru-RU" dirty="0"/>
          </a:p>
          <a:p>
            <a:pPr lvl="0">
              <a:buFont typeface="Courier New" pitchFamily="49" charset="0"/>
              <a:buChar char="o"/>
            </a:pPr>
            <a:r>
              <a:rPr lang="ru-RU" dirty="0"/>
              <a:t>Физические лица: это граждане разных стран, которые вступают в правоотношения, затрагивающие несколько юрисдикций. Например, это может быть брачный контракт между гражданином России и США или наследственное дело, где умерший имел имущество в разных странах. </a:t>
            </a:r>
            <a:endParaRPr lang="ru-RU" dirty="0" smtClean="0"/>
          </a:p>
          <a:p>
            <a:pPr lvl="0">
              <a:buFont typeface="Courier New" pitchFamily="49" charset="0"/>
              <a:buChar char="o"/>
            </a:pPr>
            <a:r>
              <a:rPr lang="ru-RU" dirty="0" smtClean="0"/>
              <a:t>Юридические </a:t>
            </a:r>
            <a:r>
              <a:rPr lang="ru-RU" dirty="0"/>
              <a:t>лица: это компании, организации, которые зарегистрированы в разных странах и ведут свою деятельность за пределами своей юрисдикции. Например, это может быть международная торговая сделка между компанией из Германии и Китая или судебный спор между двумя компаниями из разных стран. </a:t>
            </a:r>
            <a:endParaRPr lang="ru-RU" dirty="0" smtClean="0"/>
          </a:p>
          <a:p>
            <a:pPr lvl="0">
              <a:buFont typeface="Courier New" pitchFamily="49" charset="0"/>
              <a:buChar char="o"/>
            </a:pPr>
            <a:r>
              <a:rPr lang="ru-RU" dirty="0" smtClean="0"/>
              <a:t>Государства</a:t>
            </a:r>
            <a:r>
              <a:rPr lang="ru-RU" dirty="0"/>
              <a:t>: государства также могут быть субъектами международного частного права, например, при заключении международных договоров или в случае споров о праве собственности на имущество, расположенное в разных странах</a:t>
            </a:r>
            <a:r>
              <a:rPr lang="ru-RU" dirty="0" smtClean="0"/>
              <a:t>.</a:t>
            </a:r>
          </a:p>
          <a:p>
            <a:pPr lvl="0">
              <a:buFont typeface="Courier New" pitchFamily="49" charset="0"/>
              <a:buChar char="o"/>
            </a:pPr>
            <a:endParaRPr lang="ru-RU" dirty="0"/>
          </a:p>
          <a:p>
            <a:r>
              <a:rPr lang="ru-RU" sz="3600" dirty="0">
                <a:solidFill>
                  <a:prstClr val="black">
                    <a:lumMod val="50000"/>
                    <a:lumOff val="50000"/>
                  </a:prstClr>
                </a:solidFill>
              </a:rPr>
              <a:t>Субъективная сторона:</a:t>
            </a:r>
          </a:p>
          <a:p>
            <a:pPr lvl="0">
              <a:buFont typeface="Courier New" pitchFamily="49" charset="0"/>
              <a:buChar char="o"/>
            </a:pPr>
            <a:r>
              <a:rPr lang="ru-RU" dirty="0" smtClean="0"/>
              <a:t>Умысел- </a:t>
            </a:r>
            <a:r>
              <a:rPr lang="ru-RU" dirty="0"/>
              <a:t>Умысел предполагает, что субъект международного частного права осознает характер своих действий и желает их совершения, понимая, что они могут привести к негативным последствиям.</a:t>
            </a:r>
          </a:p>
          <a:p>
            <a:pPr marL="0" lvl="0" indent="0">
              <a:buNone/>
            </a:pPr>
            <a:r>
              <a:rPr lang="ru-RU" i="1" dirty="0"/>
              <a:t>Пример</a:t>
            </a:r>
            <a:r>
              <a:rPr lang="ru-RU" dirty="0"/>
              <a:t>: Российский гражданин, заключая контракт с иностранной компанией, намеренно предоставляет ложные сведения о своих финансовых возможностях, чтобы получить кредит</a:t>
            </a:r>
            <a:r>
              <a:rPr lang="ru-RU" dirty="0" smtClean="0"/>
              <a:t>.</a:t>
            </a:r>
          </a:p>
          <a:p>
            <a:pPr marL="0" lvl="0" indent="0">
              <a:buNone/>
            </a:pPr>
            <a:endParaRPr lang="ru-RU" dirty="0" smtClean="0"/>
          </a:p>
          <a:p>
            <a:pPr lvl="0">
              <a:buFont typeface="Courier New" pitchFamily="49" charset="0"/>
              <a:buChar char="o"/>
            </a:pPr>
            <a:r>
              <a:rPr lang="ru-RU" dirty="0" smtClean="0"/>
              <a:t>Неосторожность- Неосторожность </a:t>
            </a:r>
            <a:r>
              <a:rPr lang="ru-RU" dirty="0"/>
              <a:t>предполагает, что субъект международного частного права не осознавал или не должен был осознавать, что его действия могут привести к негативным последствиям. </a:t>
            </a:r>
            <a:endParaRPr lang="ru-RU" dirty="0" smtClean="0"/>
          </a:p>
          <a:p>
            <a:pPr marL="0" lvl="0" indent="0">
              <a:buNone/>
            </a:pPr>
            <a:r>
              <a:rPr lang="ru-RU" i="1" dirty="0" smtClean="0"/>
              <a:t>Пример</a:t>
            </a:r>
            <a:r>
              <a:rPr lang="ru-RU" dirty="0"/>
              <a:t>: Российская компания, заключая контракт с немецкой компанией, не обратила внимания на некоторые пункты договора, которые впоследствии привели к возникновению спора.</a:t>
            </a:r>
          </a:p>
        </p:txBody>
      </p:sp>
    </p:spTree>
    <p:extLst>
      <p:ext uri="{BB962C8B-B14F-4D97-AF65-F5344CB8AC3E}">
        <p14:creationId xmlns:p14="http://schemas.microsoft.com/office/powerpoint/2010/main" val="1423296300"/>
      </p:ext>
    </p:extLst>
  </p:cSld>
  <p:clrMapOvr>
    <a:masterClrMapping/>
  </p:clrMapOvr>
</p:sld>
</file>

<file path=ppt/slides/slide4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71.  Международное частное право</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indent="0" algn="ctr">
              <a:buNone/>
            </a:pPr>
            <a:r>
              <a:rPr lang="ru-RU" sz="3600" u="sng" dirty="0"/>
              <a:t>Судебная практика</a:t>
            </a:r>
          </a:p>
          <a:p>
            <a:pPr marL="0" indent="0" algn="ctr">
              <a:buNone/>
            </a:pPr>
            <a:endParaRPr lang="ru-RU" sz="3600" u="sng" dirty="0"/>
          </a:p>
          <a:p>
            <a:r>
              <a:rPr lang="ru-RU" dirty="0"/>
              <a:t>Дело "</a:t>
            </a:r>
            <a:r>
              <a:rPr lang="ru-RU" dirty="0" err="1"/>
              <a:t>Amazon</a:t>
            </a:r>
            <a:r>
              <a:rPr lang="ru-RU" dirty="0"/>
              <a:t> против ФРА" (2019 г.) </a:t>
            </a:r>
            <a:endParaRPr lang="ru-RU" dirty="0" smtClean="0"/>
          </a:p>
          <a:p>
            <a:pPr marL="0" indent="0">
              <a:buNone/>
            </a:pPr>
            <a:r>
              <a:rPr lang="ru-RU" u="sng" dirty="0" smtClean="0"/>
              <a:t>Суть </a:t>
            </a:r>
            <a:r>
              <a:rPr lang="ru-RU" u="sng" dirty="0"/>
              <a:t>спора: </a:t>
            </a:r>
          </a:p>
          <a:p>
            <a:pPr marL="0" indent="0">
              <a:buNone/>
            </a:pPr>
            <a:r>
              <a:rPr lang="ru-RU" dirty="0"/>
              <a:t>Французское управление по конкуренции и подавлению мошенничества (ФРА) оштрафовало </a:t>
            </a:r>
            <a:r>
              <a:rPr lang="ru-RU" dirty="0" err="1"/>
              <a:t>Amazon</a:t>
            </a:r>
            <a:r>
              <a:rPr lang="ru-RU" dirty="0"/>
              <a:t> за нарушение антимонопольного законодательства. </a:t>
            </a:r>
            <a:r>
              <a:rPr lang="ru-RU" dirty="0" err="1"/>
              <a:t>Amazon</a:t>
            </a:r>
            <a:r>
              <a:rPr lang="ru-RU" dirty="0"/>
              <a:t> оспаривала штраф, утверждая, что применяется американское право.</a:t>
            </a:r>
            <a:br>
              <a:rPr lang="ru-RU" dirty="0"/>
            </a:br>
            <a:r>
              <a:rPr lang="ru-RU" dirty="0"/>
              <a:t> </a:t>
            </a:r>
            <a:r>
              <a:rPr lang="ru-RU" u="sng" dirty="0"/>
              <a:t>Судебные решения:</a:t>
            </a:r>
          </a:p>
          <a:p>
            <a:pPr marL="0" indent="0">
              <a:buNone/>
            </a:pPr>
            <a:r>
              <a:rPr lang="ru-RU" dirty="0"/>
              <a:t>Французский суд подтвердил правомерность штрафа, указав, что онлайн-контракт </a:t>
            </a:r>
            <a:r>
              <a:rPr lang="ru-RU" dirty="0" err="1"/>
              <a:t>Amazon</a:t>
            </a:r>
            <a:r>
              <a:rPr lang="ru-RU" dirty="0"/>
              <a:t> подчиняется французскому праву, так как </a:t>
            </a:r>
            <a:r>
              <a:rPr lang="ru-RU" dirty="0" err="1"/>
              <a:t>Amazon</a:t>
            </a:r>
            <a:r>
              <a:rPr lang="ru-RU" dirty="0"/>
              <a:t> оказывает услуги во Франции</a:t>
            </a:r>
            <a:r>
              <a:rPr lang="ru-RU" dirty="0" smtClean="0"/>
              <a:t>.</a:t>
            </a:r>
          </a:p>
          <a:p>
            <a:pPr marL="0" indent="0">
              <a:buNone/>
            </a:pPr>
            <a:endParaRPr lang="ru-RU" u="sng" dirty="0"/>
          </a:p>
          <a:p>
            <a:pPr marL="0" indent="0">
              <a:buNone/>
            </a:pPr>
            <a:endParaRPr lang="ru-RU" u="sng" dirty="0"/>
          </a:p>
          <a:p>
            <a:pPr algn="r"/>
            <a:r>
              <a:rPr lang="ru-RU" dirty="0"/>
              <a:t>Дело "Газпром против </a:t>
            </a:r>
            <a:r>
              <a:rPr lang="ru-RU" dirty="0" err="1"/>
              <a:t>Нафтогаза</a:t>
            </a:r>
            <a:r>
              <a:rPr lang="ru-RU" dirty="0"/>
              <a:t>" (2014 г.) </a:t>
            </a:r>
            <a:endParaRPr lang="ru-RU" dirty="0" smtClean="0"/>
          </a:p>
          <a:p>
            <a:pPr marL="0" indent="0" algn="r">
              <a:buNone/>
            </a:pPr>
            <a:r>
              <a:rPr lang="ru-RU" u="sng" dirty="0" smtClean="0"/>
              <a:t>Суть </a:t>
            </a:r>
            <a:r>
              <a:rPr lang="ru-RU" u="sng" dirty="0"/>
              <a:t>спора: </a:t>
            </a:r>
            <a:endParaRPr lang="ru-RU" dirty="0"/>
          </a:p>
          <a:p>
            <a:pPr marL="0" indent="0" algn="r">
              <a:buNone/>
            </a:pPr>
            <a:r>
              <a:rPr lang="ru-RU" dirty="0"/>
              <a:t>Газпром и </a:t>
            </a:r>
            <a:r>
              <a:rPr lang="ru-RU" dirty="0" err="1"/>
              <a:t>Нафтогаз</a:t>
            </a:r>
            <a:r>
              <a:rPr lang="ru-RU" dirty="0"/>
              <a:t> заключили контракт на поставку газа, в котором был оговорен выбор права (украинское право). Впоследствии возник спор, и Газпром подал иск в Стокгольмский арбитражный институт, требуя применения российского права. </a:t>
            </a:r>
            <a:endParaRPr lang="ru-RU" dirty="0" smtClean="0"/>
          </a:p>
          <a:p>
            <a:pPr marL="0" indent="0" algn="r">
              <a:buNone/>
            </a:pPr>
            <a:r>
              <a:rPr lang="ru-RU" u="sng" dirty="0" smtClean="0"/>
              <a:t>Судебные </a:t>
            </a:r>
            <a:r>
              <a:rPr lang="ru-RU" u="sng" dirty="0"/>
              <a:t>решения: </a:t>
            </a:r>
          </a:p>
          <a:p>
            <a:pPr marL="0" indent="0" algn="r">
              <a:buNone/>
            </a:pPr>
            <a:r>
              <a:rPr lang="ru-RU" dirty="0"/>
              <a:t>Арбитраж признал выбор украинского права, указав, что он был четко определен сторонами в договоре и не противоречил принципам международного частного права.</a:t>
            </a:r>
          </a:p>
        </p:txBody>
      </p:sp>
    </p:spTree>
    <p:extLst>
      <p:ext uri="{BB962C8B-B14F-4D97-AF65-F5344CB8AC3E}">
        <p14:creationId xmlns:p14="http://schemas.microsoft.com/office/powerpoint/2010/main" val="1667028733"/>
      </p:ext>
    </p:extLst>
  </p:cSld>
  <p:clrMapOvr>
    <a:masterClrMapping/>
  </p:clrMapOvr>
</p:sld>
</file>

<file path=ppt/slides/slide4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71.  Международное частное право</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buNone/>
            </a:pPr>
            <a:r>
              <a:rPr lang="ru-RU" b="1" dirty="0"/>
              <a:t>ГК РФ Статья 1213. Право, подлежащее применению к договору в отношении недвижимого имущества </a:t>
            </a:r>
            <a:endParaRPr lang="ru-RU" b="1" dirty="0" smtClean="0"/>
          </a:p>
          <a:p>
            <a:r>
              <a:rPr lang="ru-RU" dirty="0" smtClean="0"/>
              <a:t>Объект</a:t>
            </a:r>
            <a:r>
              <a:rPr lang="ru-RU" dirty="0"/>
              <a:t>: Сфера </a:t>
            </a:r>
            <a:r>
              <a:rPr lang="ru-RU" dirty="0" smtClean="0"/>
              <a:t>права, подлежащего </a:t>
            </a:r>
            <a:r>
              <a:rPr lang="ru-RU" dirty="0"/>
              <a:t>применению к договору в отношении недвижимого имущества </a:t>
            </a:r>
          </a:p>
          <a:p>
            <a:r>
              <a:rPr lang="ru-RU" dirty="0"/>
              <a:t>Объективная сторона: </a:t>
            </a:r>
          </a:p>
          <a:p>
            <a:pPr marL="0" indent="0">
              <a:buNone/>
            </a:pPr>
            <a:r>
              <a:rPr lang="ru-RU" dirty="0"/>
              <a:t>При отсутствии соглашения сторон о праве, подлежащем применению к договору в отношении недвижимого имущества, применяется право страны, с которой договор наиболее тесно связан. Правом страны, с которой такой договор наиболее тесно связан, считается, если иное явно не вытекает из закона, условий или существа договора либо совокупности обстоятельств дела, право страны, где находится недвижимое имущество</a:t>
            </a:r>
            <a:r>
              <a:rPr lang="ru-RU" dirty="0" smtClean="0"/>
              <a:t>.</a:t>
            </a:r>
          </a:p>
          <a:p>
            <a:pPr marL="0" indent="0">
              <a:buNone/>
            </a:pPr>
            <a:r>
              <a:rPr lang="ru-RU" dirty="0"/>
              <a:t>К договорам в отношении находящихся на территории Российской Федерации земельных участков, участков недр и иного недвижимого имущества применяется российское право.</a:t>
            </a:r>
            <a:endParaRPr lang="ru-RU" dirty="0" smtClean="0"/>
          </a:p>
          <a:p>
            <a:r>
              <a:rPr lang="ru-RU" dirty="0" smtClean="0"/>
              <a:t>Субъект</a:t>
            </a:r>
            <a:r>
              <a:rPr lang="ru-RU" dirty="0"/>
              <a:t>: </a:t>
            </a:r>
          </a:p>
          <a:p>
            <a:pPr marL="0" lvl="0" indent="0">
              <a:buNone/>
            </a:pPr>
            <a:r>
              <a:rPr lang="ru-RU" dirty="0"/>
              <a:t>Субъект </a:t>
            </a:r>
            <a:r>
              <a:rPr lang="ru-RU" dirty="0" smtClean="0"/>
              <a:t>- </a:t>
            </a:r>
            <a:r>
              <a:rPr lang="ru-RU" dirty="0"/>
              <a:t>это сторона договора, которая заключает договор о недвижимости. </a:t>
            </a:r>
            <a:r>
              <a:rPr lang="ru-RU" dirty="0" smtClean="0"/>
              <a:t> Субъект </a:t>
            </a:r>
            <a:r>
              <a:rPr lang="ru-RU" dirty="0"/>
              <a:t>договора важен для определения применимого права, особенно если речь идет о международных сделках, где у сторон разные гражданства или местожительство. </a:t>
            </a:r>
            <a:endParaRPr lang="ru-RU" dirty="0" smtClean="0"/>
          </a:p>
          <a:p>
            <a:pPr marL="0" lvl="0" indent="0">
              <a:buNone/>
            </a:pPr>
            <a:r>
              <a:rPr lang="ru-RU" i="1" dirty="0" smtClean="0"/>
              <a:t>Пример</a:t>
            </a:r>
            <a:r>
              <a:rPr lang="ru-RU" dirty="0"/>
              <a:t>: Если российская компания покупает дом в Италии у итальянской компании, к договору будет применяться итальянское право, но правовая система России может иметь влияние на то, как будет решаться спор, например, если возникнут вопросы о юридической силе договора</a:t>
            </a:r>
            <a:r>
              <a:rPr lang="ru-RU" dirty="0" smtClean="0"/>
              <a:t>.</a:t>
            </a:r>
          </a:p>
          <a:p>
            <a:r>
              <a:rPr lang="ru-RU" dirty="0" smtClean="0"/>
              <a:t>Субъективная </a:t>
            </a:r>
            <a:r>
              <a:rPr lang="ru-RU" dirty="0"/>
              <a:t>сторона:</a:t>
            </a:r>
          </a:p>
          <a:p>
            <a:pPr>
              <a:buFont typeface="Courier New" pitchFamily="49" charset="0"/>
              <a:buChar char="o"/>
            </a:pPr>
            <a:r>
              <a:rPr lang="ru-RU" dirty="0"/>
              <a:t>Умысел: Преднамеренное действие, которое приводит к нарушению договора. </a:t>
            </a:r>
            <a:endParaRPr lang="ru-RU" dirty="0" smtClean="0"/>
          </a:p>
          <a:p>
            <a:pPr marL="0" indent="0">
              <a:buNone/>
            </a:pPr>
            <a:r>
              <a:rPr lang="ru-RU" i="1" dirty="0" smtClean="0"/>
              <a:t>Например</a:t>
            </a:r>
            <a:r>
              <a:rPr lang="ru-RU" dirty="0"/>
              <a:t>, если сторона договора намеренно предоставляет ложную информацию о состоянии недвижимости, чтобы обмануть покупателя</a:t>
            </a:r>
            <a:r>
              <a:rPr lang="ru-RU" dirty="0" smtClean="0"/>
              <a:t>.</a:t>
            </a:r>
          </a:p>
          <a:p>
            <a:pPr>
              <a:buFont typeface="Courier New" pitchFamily="49" charset="0"/>
              <a:buChar char="o"/>
            </a:pPr>
            <a:r>
              <a:rPr lang="ru-RU" dirty="0"/>
              <a:t>Неосторожность: Действие, которое приводит к нарушению договора, но не было совершено преднамеренно. </a:t>
            </a:r>
            <a:endParaRPr lang="ru-RU" dirty="0" smtClean="0"/>
          </a:p>
          <a:p>
            <a:pPr marL="0" indent="0">
              <a:buNone/>
            </a:pPr>
            <a:r>
              <a:rPr lang="ru-RU" i="1" dirty="0" smtClean="0"/>
              <a:t>Например</a:t>
            </a:r>
            <a:r>
              <a:rPr lang="ru-RU" dirty="0"/>
              <a:t>, если сторона договора не проверила информацию о недвижимости и случайно допустила ошибку, которая привела к ущербу другой стороне.</a:t>
            </a:r>
            <a:endParaRPr lang="ru-RU" dirty="0" smtClean="0"/>
          </a:p>
          <a:p>
            <a:r>
              <a:rPr lang="ru-RU" dirty="0" smtClean="0"/>
              <a:t>Предмет</a:t>
            </a:r>
            <a:r>
              <a:rPr lang="ru-RU" dirty="0"/>
              <a:t>: </a:t>
            </a:r>
            <a:r>
              <a:rPr lang="ru-RU" dirty="0" smtClean="0"/>
              <a:t>недвижимое имущество </a:t>
            </a:r>
            <a:endParaRPr lang="ru-RU" dirty="0"/>
          </a:p>
          <a:p>
            <a:endParaRPr lang="ru-RU" dirty="0"/>
          </a:p>
          <a:p>
            <a:endParaRPr lang="ru-RU" dirty="0"/>
          </a:p>
        </p:txBody>
      </p:sp>
    </p:spTree>
    <p:extLst>
      <p:ext uri="{BB962C8B-B14F-4D97-AF65-F5344CB8AC3E}">
        <p14:creationId xmlns:p14="http://schemas.microsoft.com/office/powerpoint/2010/main" val="3893801374"/>
      </p:ext>
    </p:extLst>
  </p:cSld>
  <p:clrMapOvr>
    <a:masterClrMapping/>
  </p:clrMapOvr>
</p:sld>
</file>

<file path=ppt/slides/slide4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71.  Международное частное право</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buNone/>
            </a:pPr>
            <a:r>
              <a:rPr lang="ru-RU" b="1" dirty="0"/>
              <a:t>ГК РФ Статья 1213. Право, подлежащее применению к договору в </a:t>
            </a:r>
            <a:r>
              <a:rPr lang="ru-RU" b="1" dirty="0" smtClean="0"/>
              <a:t>отношении </a:t>
            </a:r>
            <a:r>
              <a:rPr lang="ru-RU" b="1" dirty="0"/>
              <a:t>недвижимого </a:t>
            </a:r>
            <a:r>
              <a:rPr lang="ru-RU" b="1" dirty="0" smtClean="0"/>
              <a:t>имущества</a:t>
            </a:r>
          </a:p>
          <a:p>
            <a:r>
              <a:rPr lang="ru-RU" dirty="0"/>
              <a:t>В отношении недвижимого имущества, расположенного за пределами Российской Федерации (к российской недвижимости применяются другие правила, о которых идет речь в п. 2 комментируемой статьи), могут заключаться различные договоры, осложненные иностранным элементом. В соответствии с комментируемой статьей принципы определения права, подлежащего применению к такому договору в отношении недвижимого имущества, установлены следующим образом.</a:t>
            </a:r>
          </a:p>
          <a:p>
            <a:r>
              <a:rPr lang="ru-RU" dirty="0"/>
              <a:t>Во-первых, стороны такого договора без каких-либо ограничений могут самостоятельно выбрать право, подлежащее применению к их договору в отношении недвижимого имущества.</a:t>
            </a:r>
          </a:p>
          <a:p>
            <a:r>
              <a:rPr lang="ru-RU" dirty="0"/>
              <a:t>Во-вторых, установлена коллизионная отсылка в пользу права страны, с которой договор наиболее тесно связан.</a:t>
            </a:r>
          </a:p>
          <a:p>
            <a:r>
              <a:rPr lang="ru-RU" dirty="0"/>
              <a:t>В-третьих, комментируемой статьей предусмотрено, что правом страны, с которой такой договор наиболее тесно связан, считается, если иное явно не вытекает из закона, условий или существа договора либо совокупности обстоятельств дела, право страны, где находится недвижимое имущество.</a:t>
            </a:r>
          </a:p>
          <a:p>
            <a:r>
              <a:rPr lang="ru-RU" dirty="0"/>
              <a:t>Таким образом, нормы п. 1 комментируемой статьи носят диспозитивный характер и корреспондируют со ст. 1210 ГК РФ (см. комментарий к ней), определяющей принцип автономии воли при выборе права.</a:t>
            </a:r>
          </a:p>
          <a:p>
            <a:r>
              <a:rPr lang="ru-RU" dirty="0" smtClean="0"/>
              <a:t>Пункт </a:t>
            </a:r>
            <a:r>
              <a:rPr lang="ru-RU" dirty="0"/>
              <a:t>2 комментируемой статьи устанавливает, что к договорам в отношении находящихся на территории РФ земельных участков, участков недр и иного недвижимого имущества применяется исключительно российское право. Следовательно, к сделкам в отношении такого имущества не применяется ни принцип автономии воли сторон, ни закон наиболее тесной связи, а императивно должно применяться право Российской Федерации.</a:t>
            </a:r>
          </a:p>
          <a:p>
            <a:r>
              <a:rPr lang="ru-RU" dirty="0"/>
              <a:t>Положения комментируемого пункта соответствуют ст. 129 ГК, согласно которой земля и другие природные ресурсы могут отчуждаться или переходить от одного лица к другому иными способами в той мере, в какой их оборот допускается законами о земле и других природных ресурсах.</a:t>
            </a:r>
          </a:p>
          <a:p>
            <a:endParaRPr lang="ru-RU" dirty="0"/>
          </a:p>
        </p:txBody>
      </p:sp>
    </p:spTree>
    <p:extLst>
      <p:ext uri="{BB962C8B-B14F-4D97-AF65-F5344CB8AC3E}">
        <p14:creationId xmlns:p14="http://schemas.microsoft.com/office/powerpoint/2010/main" val="4047504613"/>
      </p:ext>
    </p:extLst>
  </p:cSld>
  <p:clrMapOvr>
    <a:masterClrMapping/>
  </p:clrMapOvr>
</p:sld>
</file>

<file path=ppt/slides/slide4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71.  Международное частное право</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1213</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Дело "Иванов против Петрова" (Россия, 2018 г.)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Российский гражданин Иванов купил дом в Испании у российского гражданина Петрова. В договоре было оговорено, что к нему применяется российское право. После покупки Иванов обнаружил, что дом не соответствует описанию в договоре.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Российский суд, рассматривавший дело, отказался применять российское право, так как дом находился в Испании, а испанское законодательство регулирует такие вопросы</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Дело "Алиев против Беляева" (Россия, 2022 г</a:t>
            </a:r>
            <a:r>
              <a:rPr lang="ru-RU" dirty="0" smtClean="0"/>
              <a:t>.)</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Российский гражданин Алиев купил дом в Турции у турецкого гражданина Беляева. В договоре было указано, что к нему будет применяться турецкое право. После покупки Алиев обнаружил, что дом имеет серьезные дефекты.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Российский суд, рассматривавший дело, подтвердил применимость турецкого права, так как дом находился в Турции, и турецкое законодательство регулирует вопросы недвижимости на территории Турции.</a:t>
            </a:r>
          </a:p>
        </p:txBody>
      </p:sp>
    </p:spTree>
    <p:extLst>
      <p:ext uri="{BB962C8B-B14F-4D97-AF65-F5344CB8AC3E}">
        <p14:creationId xmlns:p14="http://schemas.microsoft.com/office/powerpoint/2010/main" val="79537528"/>
      </p:ext>
    </p:extLst>
  </p:cSld>
  <p:clrMapOvr>
    <a:masterClrMapping/>
  </p:clrMapOvr>
</p:sld>
</file>

<file path=ppt/slides/slide4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72.  Право, подлежащее применению при определении правового положения лиц</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625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права, подлежащего </a:t>
            </a:r>
            <a:r>
              <a:rPr lang="ru-RU" dirty="0">
                <a:solidFill>
                  <a:prstClr val="black">
                    <a:lumMod val="50000"/>
                    <a:lumOff val="50000"/>
                  </a:prstClr>
                </a:solidFill>
              </a:rPr>
              <a:t>применению при определении правового положения лиц</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endParaRPr lang="ru-RU" dirty="0"/>
          </a:p>
          <a:p>
            <a:pPr marL="0" indent="0">
              <a:buNone/>
            </a:pPr>
            <a:r>
              <a:rPr lang="ru-RU" dirty="0"/>
              <a:t>Гражданская правоспособность физического лица определяется его личным законом. При этом иностранные граждане и лица без гражданства пользуются в Российской Федерации гражданской правоспособностью наравне с российскими гражданами, кроме случаев, установленных </a:t>
            </a:r>
            <a:r>
              <a:rPr lang="ru-RU" dirty="0" smtClean="0"/>
              <a:t>законом.</a:t>
            </a:r>
          </a:p>
          <a:p>
            <a:pPr marL="0" indent="0">
              <a:buNone/>
            </a:pPr>
            <a:r>
              <a:rPr lang="ru-RU" dirty="0"/>
              <a:t>Права физического лица на имя, его использование и защиту определяются его личным законом, если иное не предусмотрено настоящим Кодексом или другими законами</a:t>
            </a:r>
            <a:r>
              <a:rPr lang="ru-RU" dirty="0" smtClean="0"/>
              <a:t>.</a:t>
            </a:r>
          </a:p>
          <a:p>
            <a:pPr marL="0" indent="0">
              <a:buNone/>
            </a:pPr>
            <a:r>
              <a:rPr lang="ru-RU" dirty="0"/>
              <a:t>Гражданская дееспособность физического лица определяется его личным законом.</a:t>
            </a:r>
          </a:p>
          <a:p>
            <a:pPr marL="0" indent="0">
              <a:buNone/>
            </a:pPr>
            <a:r>
              <a:rPr lang="ru-RU" dirty="0" smtClean="0"/>
              <a:t>Физическое </a:t>
            </a:r>
            <a:r>
              <a:rPr lang="ru-RU" dirty="0"/>
              <a:t>лицо, не обладающее гражданской дееспособностью по своему личному закону, не вправе ссылаться на отсутствие у него дееспособности, если оно является дееспособным по праву места совершения сделки, за исключением случаев, когда будет доказано, что другая сторона знала или заведомо должна была знать об отсутствии дееспособности.</a:t>
            </a:r>
          </a:p>
          <a:p>
            <a:pPr marL="0" indent="0">
              <a:buNone/>
            </a:pPr>
            <a:r>
              <a:rPr lang="ru-RU" dirty="0" smtClean="0"/>
              <a:t>Признание </a:t>
            </a:r>
            <a:r>
              <a:rPr lang="ru-RU" dirty="0"/>
              <a:t>в Российской Федерации физического лица недееспособным или ограниченно дееспособным подчиняется российскому праву</a:t>
            </a:r>
            <a:r>
              <a:rPr lang="ru-RU" dirty="0" smtClean="0"/>
              <a:t>.</a:t>
            </a: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лицо, </a:t>
            </a:r>
            <a:r>
              <a:rPr lang="ru-RU" dirty="0" smtClean="0"/>
              <a:t>Государство, </a:t>
            </a:r>
            <a:r>
              <a:rPr lang="ru-RU" dirty="0"/>
              <a:t>Международные </a:t>
            </a:r>
            <a:r>
              <a:rPr lang="ru-RU" dirty="0" smtClean="0"/>
              <a:t>организации, Суды, </a:t>
            </a:r>
            <a:r>
              <a:rPr lang="ru-RU" dirty="0"/>
              <a:t>Правоохранительные органы</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endParaRPr lang="ru-RU" dirty="0"/>
          </a:p>
        </p:txBody>
      </p:sp>
    </p:spTree>
    <p:extLst>
      <p:ext uri="{BB962C8B-B14F-4D97-AF65-F5344CB8AC3E}">
        <p14:creationId xmlns:p14="http://schemas.microsoft.com/office/powerpoint/2010/main" val="453774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400" dirty="0">
                <a:solidFill>
                  <a:srgbClr val="323232"/>
                </a:solidFill>
              </a:rPr>
              <a:t>1. Гражданское законодательство</a:t>
            </a:r>
            <a:endParaRPr lang="ru-RU" dirty="0"/>
          </a:p>
        </p:txBody>
      </p:sp>
      <p:sp>
        <p:nvSpPr>
          <p:cNvPr id="3" name="Объект 2"/>
          <p:cNvSpPr>
            <a:spLocks noGrp="1"/>
          </p:cNvSpPr>
          <p:nvPr>
            <p:ph idx="1"/>
          </p:nvPr>
        </p:nvSpPr>
        <p:spPr>
          <a:xfrm>
            <a:off x="107504" y="1556792"/>
            <a:ext cx="8928992" cy="5184576"/>
          </a:xfrm>
        </p:spPr>
        <p:txBody>
          <a:bodyPr>
            <a:normAutofit fontScale="70000" lnSpcReduction="20000"/>
          </a:bodyPr>
          <a:lstStyle/>
          <a:p>
            <a:r>
              <a:rPr lang="ru-RU" dirty="0" smtClean="0"/>
              <a:t>Субъективная сторона:</a:t>
            </a:r>
          </a:p>
          <a:p>
            <a:pPr marL="0" indent="0">
              <a:buNone/>
            </a:pPr>
            <a:r>
              <a:rPr lang="ru-RU" dirty="0"/>
              <a:t>Виды умысла: </a:t>
            </a:r>
            <a:endParaRPr lang="ru-RU" dirty="0" smtClean="0"/>
          </a:p>
          <a:p>
            <a:pPr>
              <a:buFont typeface="Courier New" pitchFamily="49" charset="0"/>
              <a:buChar char="o"/>
            </a:pPr>
            <a:r>
              <a:rPr lang="ru-RU" dirty="0" smtClean="0"/>
              <a:t>Прямой </a:t>
            </a:r>
            <a:r>
              <a:rPr lang="ru-RU" dirty="0"/>
              <a:t>умысел: Лицо сознательно и желает причинить вред. </a:t>
            </a:r>
            <a:endParaRPr lang="ru-RU" dirty="0" smtClean="0"/>
          </a:p>
          <a:p>
            <a:pPr>
              <a:buFont typeface="Courier New" pitchFamily="49" charset="0"/>
              <a:buChar char="o"/>
            </a:pPr>
            <a:r>
              <a:rPr lang="ru-RU" dirty="0" smtClean="0"/>
              <a:t>Косвенный </a:t>
            </a:r>
            <a:r>
              <a:rPr lang="ru-RU" dirty="0"/>
              <a:t>умысел: Лицо предвидело возможность наступления вреда, но преступно надеялось, что его действия не приведут к негативным последствиям. </a:t>
            </a:r>
            <a:endParaRPr lang="ru-RU" dirty="0" smtClean="0"/>
          </a:p>
          <a:p>
            <a:pPr marL="0" indent="0">
              <a:buNone/>
            </a:pPr>
            <a:endParaRPr lang="ru-RU" dirty="0"/>
          </a:p>
          <a:p>
            <a:pPr marL="0" indent="0">
              <a:buNone/>
            </a:pPr>
            <a:r>
              <a:rPr lang="ru-RU" dirty="0" smtClean="0"/>
              <a:t>Виды </a:t>
            </a:r>
            <a:r>
              <a:rPr lang="ru-RU" dirty="0"/>
              <a:t>неосторожности: </a:t>
            </a:r>
            <a:endParaRPr lang="ru-RU" dirty="0" smtClean="0"/>
          </a:p>
          <a:p>
            <a:pPr>
              <a:buFont typeface="Courier New" pitchFamily="49" charset="0"/>
              <a:buChar char="o"/>
            </a:pPr>
            <a:r>
              <a:rPr lang="ru-RU" dirty="0" smtClean="0"/>
              <a:t>Сама </a:t>
            </a:r>
            <a:r>
              <a:rPr lang="ru-RU" dirty="0"/>
              <a:t>по себе неосторожность: Лицо не предвидело возможности наступления вреда, хотя должно было это предвидеть при необходимой степени осторожности. </a:t>
            </a:r>
            <a:endParaRPr lang="ru-RU" dirty="0" smtClean="0"/>
          </a:p>
          <a:p>
            <a:pPr>
              <a:buFont typeface="Courier New" pitchFamily="49" charset="0"/>
              <a:buChar char="o"/>
            </a:pPr>
            <a:r>
              <a:rPr lang="ru-RU" dirty="0" smtClean="0"/>
              <a:t>Грубая </a:t>
            </a:r>
            <a:r>
              <a:rPr lang="ru-RU" dirty="0"/>
              <a:t>неосторожность: Лицо предвидело возможность наступления вреда, но легкомысленно рассчитывало на его предотвращение</a:t>
            </a:r>
            <a:r>
              <a:rPr lang="ru-RU" dirty="0" smtClean="0"/>
              <a:t>.</a:t>
            </a:r>
          </a:p>
          <a:p>
            <a:pPr>
              <a:buFont typeface="Courier New" pitchFamily="49" charset="0"/>
              <a:buChar char="o"/>
            </a:pPr>
            <a:endParaRPr lang="ru-RU" dirty="0"/>
          </a:p>
          <a:p>
            <a:pPr marL="0" indent="0">
              <a:buNone/>
            </a:pPr>
            <a:r>
              <a:rPr lang="ru-RU" i="1" dirty="0" smtClean="0"/>
              <a:t>Пример</a:t>
            </a:r>
            <a:r>
              <a:rPr lang="ru-RU" dirty="0" smtClean="0"/>
              <a:t>:</a:t>
            </a:r>
          </a:p>
          <a:p>
            <a:r>
              <a:rPr lang="ru-RU" dirty="0" smtClean="0"/>
              <a:t>Умышленное </a:t>
            </a:r>
            <a:r>
              <a:rPr lang="ru-RU" dirty="0"/>
              <a:t>причинение вреда: Лицо умышленно уничтожило собственность другого лица (например, поджег квартиру). </a:t>
            </a:r>
            <a:endParaRPr lang="ru-RU" dirty="0" smtClean="0"/>
          </a:p>
          <a:p>
            <a:r>
              <a:rPr lang="ru-RU" dirty="0" smtClean="0"/>
              <a:t>Неосторожное </a:t>
            </a:r>
            <a:r>
              <a:rPr lang="ru-RU" dirty="0"/>
              <a:t>причинение вреда: Лицо не очистило лестницу от льда, в результате чего потерпевший упал и получил травму.</a:t>
            </a:r>
          </a:p>
        </p:txBody>
      </p:sp>
    </p:spTree>
    <p:extLst>
      <p:ext uri="{BB962C8B-B14F-4D97-AF65-F5344CB8AC3E}">
        <p14:creationId xmlns:p14="http://schemas.microsoft.com/office/powerpoint/2010/main" val="41270505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8.  Нематериальные блага и их защита</a:t>
            </a:r>
            <a:endParaRPr lang="ru-RU" sz="4000" dirty="0"/>
          </a:p>
        </p:txBody>
      </p:sp>
      <p:sp>
        <p:nvSpPr>
          <p:cNvPr id="3" name="Объект 2"/>
          <p:cNvSpPr>
            <a:spLocks noGrp="1"/>
          </p:cNvSpPr>
          <p:nvPr>
            <p:ph idx="1"/>
          </p:nvPr>
        </p:nvSpPr>
        <p:spPr>
          <a:xfrm>
            <a:off x="107504" y="1484784"/>
            <a:ext cx="8928992" cy="5256584"/>
          </a:xfrm>
        </p:spPr>
        <p:txBody>
          <a:bodyPr>
            <a:normAutofit fontScale="55000" lnSpcReduction="20000"/>
          </a:bodyPr>
          <a:lstStyle/>
          <a:p>
            <a:pPr marL="0" indent="0" algn="ctr">
              <a:buNone/>
            </a:pPr>
            <a:r>
              <a:rPr lang="ru-RU" sz="4000" i="1" u="sng" dirty="0"/>
              <a:t>Судебная практика</a:t>
            </a:r>
          </a:p>
          <a:p>
            <a:pPr marL="0" indent="0" algn="ctr">
              <a:buNone/>
            </a:pPr>
            <a:endParaRPr lang="ru-RU" sz="4000" i="1" dirty="0"/>
          </a:p>
          <a:p>
            <a:r>
              <a:rPr lang="ru-RU" sz="2800" i="1" dirty="0"/>
              <a:t>Дело о защите чести и достоинства (оскорбление) </a:t>
            </a:r>
          </a:p>
          <a:p>
            <a:pPr marL="0" indent="0">
              <a:buNone/>
            </a:pPr>
            <a:r>
              <a:rPr lang="ru-RU" sz="2800" u="sng" dirty="0" smtClean="0"/>
              <a:t>Суть </a:t>
            </a:r>
            <a:r>
              <a:rPr lang="ru-RU" sz="2800" u="sng" dirty="0"/>
              <a:t>спора: </a:t>
            </a:r>
          </a:p>
          <a:p>
            <a:pPr marL="0" indent="0">
              <a:buNone/>
            </a:pPr>
            <a:r>
              <a:rPr lang="ru-RU" sz="2800" dirty="0"/>
              <a:t>Гражданин А. публично оскорбил гражданина Б. в социальной сети, используя нецензурные выражения. Гражданин Б. обратился в суд с иском о защите чести и достоинства, требуя удаления оскорбительных комментариев, публикации опровержения и компенсации морального вреда. </a:t>
            </a:r>
          </a:p>
          <a:p>
            <a:pPr marL="0" indent="0">
              <a:buNone/>
            </a:pPr>
            <a:r>
              <a:rPr lang="ru-RU" sz="2800" u="sng" dirty="0" smtClean="0"/>
              <a:t>Судебные </a:t>
            </a:r>
            <a:r>
              <a:rPr lang="ru-RU" sz="2800" u="sng" dirty="0"/>
              <a:t>решения:</a:t>
            </a:r>
          </a:p>
          <a:p>
            <a:pPr marL="0" indent="0">
              <a:buNone/>
            </a:pPr>
            <a:r>
              <a:rPr lang="ru-RU" sz="2800" dirty="0"/>
              <a:t>Суд удовлетворил иск, обязав гражданина А. удалить оскорбительные комментарии, опубликовать опровержение и выплатить компенсацию морального вреда гражданину Б.</a:t>
            </a:r>
          </a:p>
          <a:p>
            <a:pPr marL="0" indent="0">
              <a:buNone/>
            </a:pPr>
            <a:endParaRPr lang="ru-RU" sz="2800" dirty="0" smtClean="0"/>
          </a:p>
          <a:p>
            <a:pPr marL="0" indent="0">
              <a:buNone/>
            </a:pPr>
            <a:endParaRPr lang="ru-RU" sz="2800" dirty="0"/>
          </a:p>
          <a:p>
            <a:pPr algn="r"/>
            <a:r>
              <a:rPr lang="ru-RU" sz="2800" i="1" dirty="0"/>
              <a:t>Дело о нарушении права на тайну личной жизни (разглашение информации</a:t>
            </a:r>
            <a:r>
              <a:rPr lang="ru-RU" sz="2800" i="1" dirty="0" smtClean="0"/>
              <a:t>) </a:t>
            </a:r>
            <a:endParaRPr lang="ru-RU" sz="2800" i="1" dirty="0"/>
          </a:p>
          <a:p>
            <a:pPr marL="0" indent="0" algn="r">
              <a:buNone/>
            </a:pPr>
            <a:r>
              <a:rPr lang="ru-RU" sz="2800" u="sng" dirty="0"/>
              <a:t>Суть спора: </a:t>
            </a:r>
          </a:p>
          <a:p>
            <a:pPr marL="0" indent="0" algn="r">
              <a:buNone/>
            </a:pPr>
            <a:r>
              <a:rPr lang="ru-RU" sz="2800" dirty="0"/>
              <a:t>Компания "Х" разгласила личную информацию о своем бывшем сотруднике А., в том числе его адрес, телефон и фотографии, на своем веб-сайте. А. обратился в суд с иском о защите права на тайну личной жизни, требуя удалить информацию о нем с веб-сайта и компенсировать моральный вред. </a:t>
            </a:r>
          </a:p>
          <a:p>
            <a:pPr marL="0" indent="0" algn="r">
              <a:buNone/>
            </a:pPr>
            <a:r>
              <a:rPr lang="ru-RU" sz="2800" u="sng" dirty="0" smtClean="0"/>
              <a:t>Судебные </a:t>
            </a:r>
            <a:r>
              <a:rPr lang="ru-RU" sz="2800" u="sng" dirty="0"/>
              <a:t>решения:</a:t>
            </a:r>
          </a:p>
          <a:p>
            <a:pPr marL="0" indent="0" algn="r">
              <a:buNone/>
            </a:pPr>
            <a:r>
              <a:rPr lang="ru-RU" sz="2800" dirty="0"/>
              <a:t>Суд удовлетворил иск, обязав компанию "Х" удалить информацию о А. с веб-сайта и выплатить компенсацию морального вреда.</a:t>
            </a:r>
          </a:p>
        </p:txBody>
      </p:sp>
    </p:spTree>
    <p:extLst>
      <p:ext uri="{BB962C8B-B14F-4D97-AF65-F5344CB8AC3E}">
        <p14:creationId xmlns:p14="http://schemas.microsoft.com/office/powerpoint/2010/main" val="696495414"/>
      </p:ext>
    </p:extLst>
  </p:cSld>
  <p:clrMapOvr>
    <a:masterClrMapping/>
  </p:clrMapOvr>
</p:sld>
</file>

<file path=ppt/slides/slide5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nSpc>
                <a:spcPct val="100000"/>
              </a:lnSpc>
            </a:pPr>
            <a:r>
              <a:rPr lang="ru-RU" sz="3200" dirty="0">
                <a:effectLst>
                  <a:outerShdw blurRad="38100" dist="38100" dir="2700000" algn="tl">
                    <a:srgbClr val="000000">
                      <a:alpha val="43137"/>
                    </a:srgbClr>
                  </a:outerShdw>
                </a:effectLst>
              </a:rPr>
              <a:t>72.  Право, подлежащее применению при определении правового положения лиц</a:t>
            </a:r>
            <a:br>
              <a:rPr lang="ru-RU" sz="3200" dirty="0">
                <a:effectLst>
                  <a:outerShdw blurRad="38100" dist="38100" dir="2700000" algn="tl">
                    <a:srgbClr val="000000">
                      <a:alpha val="43137"/>
                    </a:srgbClr>
                  </a:outerShdw>
                </a:effectLst>
              </a:rPr>
            </a:b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052736"/>
            <a:ext cx="9144000" cy="5805264"/>
          </a:xfrm>
        </p:spPr>
        <p:txBody>
          <a:bodyPr>
            <a:normAutofit fontScale="40000" lnSpcReduction="20000"/>
          </a:bodyPr>
          <a:lstStyle/>
          <a:p>
            <a:r>
              <a:rPr lang="ru-RU" sz="3500" dirty="0"/>
              <a:t>Объект</a:t>
            </a:r>
            <a:r>
              <a:rPr lang="ru-RU" dirty="0"/>
              <a:t>: </a:t>
            </a:r>
          </a:p>
          <a:p>
            <a:pPr marL="0" indent="0">
              <a:buNone/>
            </a:pPr>
            <a:r>
              <a:rPr lang="ru-RU" dirty="0"/>
              <a:t>Объектом является сфера </a:t>
            </a:r>
            <a:r>
              <a:rPr lang="ru-RU" dirty="0" smtClean="0">
                <a:solidFill>
                  <a:prstClr val="black">
                    <a:lumMod val="50000"/>
                    <a:lumOff val="50000"/>
                  </a:prstClr>
                </a:solidFill>
              </a:rPr>
              <a:t>права</a:t>
            </a:r>
            <a:r>
              <a:rPr lang="ru-RU" dirty="0">
                <a:solidFill>
                  <a:prstClr val="black">
                    <a:lumMod val="50000"/>
                    <a:lumOff val="50000"/>
                  </a:prstClr>
                </a:solidFill>
              </a:rPr>
              <a:t>, подлежащего применению при определении правового положения лиц</a:t>
            </a:r>
            <a:endParaRPr lang="ru-RU" dirty="0"/>
          </a:p>
          <a:p>
            <a:r>
              <a:rPr lang="ru-RU" sz="3500" dirty="0"/>
              <a:t>Объективная сторона: </a:t>
            </a:r>
          </a:p>
          <a:p>
            <a:pPr marL="0" indent="0">
              <a:buNone/>
            </a:pPr>
            <a:r>
              <a:rPr lang="ru-RU" dirty="0"/>
              <a:t>Опека или попечительство над несовершеннолетними, недееспособными или ограниченными в дееспособности совершеннолетними лицами устанавливается и отменяется по личному закону лица, в отношении которого устанавливается либо отменяется опека или попечительство.</a:t>
            </a:r>
          </a:p>
          <a:p>
            <a:pPr marL="0" indent="0">
              <a:buNone/>
            </a:pPr>
            <a:r>
              <a:rPr lang="ru-RU" dirty="0" smtClean="0"/>
              <a:t>Обязанность </a:t>
            </a:r>
            <a:r>
              <a:rPr lang="ru-RU" dirty="0"/>
              <a:t>опекуна (попечителя) принять опеку (попечительство) определяется по личному закону лица, назначаемого опекуном (попечителем</a:t>
            </a:r>
            <a:r>
              <a:rPr lang="ru-RU" dirty="0" smtClean="0"/>
              <a:t>).</a:t>
            </a:r>
          </a:p>
          <a:p>
            <a:pPr marL="0" indent="0">
              <a:buNone/>
            </a:pPr>
            <a:r>
              <a:rPr lang="ru-RU" dirty="0"/>
              <a:t>Признание в Российской Федерации физического лица безвестно </a:t>
            </a:r>
            <a:r>
              <a:rPr lang="ru-RU" dirty="0" smtClean="0"/>
              <a:t>отсутствующим</a:t>
            </a:r>
            <a:r>
              <a:rPr lang="ru-RU" dirty="0"/>
              <a:t> и объявление физического лица </a:t>
            </a:r>
            <a:r>
              <a:rPr lang="ru-RU" dirty="0" smtClean="0"/>
              <a:t>умершим</a:t>
            </a:r>
            <a:r>
              <a:rPr lang="ru-RU" dirty="0"/>
              <a:t> подчиняются российскому праву</a:t>
            </a:r>
            <a:r>
              <a:rPr lang="ru-RU" dirty="0" smtClean="0"/>
              <a:t>.</a:t>
            </a:r>
            <a:r>
              <a:rPr lang="ru-RU" dirty="0"/>
              <a:t/>
            </a:r>
            <a:br>
              <a:rPr lang="ru-RU" dirty="0"/>
            </a:br>
            <a:r>
              <a:rPr lang="ru-RU" dirty="0"/>
              <a:t>Право физического лица заниматься предпринимательской деятельностью без образования юридического лица в качестве индивидуального предпринимателя определяется по праву страны, где такое физическое лицо зарегистрировано в качестве индивидуального предпринимателя. Если это правило не может быть применено ввиду отсутствия обязательной регистрации, применяется право страны основного места осуществления предпринимательской деятельности</a:t>
            </a:r>
            <a:r>
              <a:rPr lang="ru-RU" dirty="0" smtClean="0"/>
              <a:t>.</a:t>
            </a:r>
          </a:p>
          <a:p>
            <a:pPr marL="0" indent="0">
              <a:buNone/>
            </a:pPr>
            <a:r>
              <a:rPr lang="ru-RU" dirty="0" smtClean="0"/>
              <a:t>Личным </a:t>
            </a:r>
            <a:r>
              <a:rPr lang="ru-RU" dirty="0"/>
              <a:t>законом иностранной организации, не являющейся юридическим лицом по иностранному праву, считается право страны, где эта организация учреждена.</a:t>
            </a:r>
          </a:p>
          <a:p>
            <a:pPr marL="0" indent="0">
              <a:buNone/>
            </a:pPr>
            <a:r>
              <a:rPr lang="ru-RU" dirty="0"/>
              <a:t>К деятельности такой организации, если применимым является российское право, соответственно применяются правила настоящего </a:t>
            </a:r>
            <a:r>
              <a:rPr lang="ru-RU" dirty="0" smtClean="0"/>
              <a:t>Кодекса, </a:t>
            </a:r>
            <a:r>
              <a:rPr lang="ru-RU" dirty="0"/>
              <a:t>которые регулируют деятельность юридических лиц, если иное не вытекает из закона, иных правовых актов или существа отношения.</a:t>
            </a:r>
          </a:p>
          <a:p>
            <a:pPr marL="0" indent="0">
              <a:buNone/>
            </a:pPr>
            <a:r>
              <a:rPr lang="ru-RU" dirty="0"/>
              <a:t>К гражданско-правовым отношениям, осложненным иностранным элементом, с участием государства правила настоящего раздела применяются на общих основаниях, если иное не установлено законом</a:t>
            </a:r>
            <a:r>
              <a:rPr lang="ru-RU" dirty="0" smtClean="0"/>
              <a:t>.</a:t>
            </a:r>
            <a:r>
              <a:rPr lang="ru-RU" dirty="0"/>
              <a:t/>
            </a:r>
            <a:br>
              <a:rPr lang="ru-RU" dirty="0"/>
            </a:br>
            <a:r>
              <a:rPr lang="ru-RU" dirty="0"/>
              <a:t>Личным законом физического лица считается право страны, гражданство которой это лицо имеет.</a:t>
            </a:r>
          </a:p>
          <a:p>
            <a:pPr marL="0" indent="0">
              <a:buNone/>
            </a:pPr>
            <a:r>
              <a:rPr lang="ru-RU" dirty="0" smtClean="0"/>
              <a:t>Если </a:t>
            </a:r>
            <a:r>
              <a:rPr lang="ru-RU" dirty="0"/>
              <a:t>лицо наряду с российским гражданством имеет и иностранное гражданство, его личным законом является российское право.</a:t>
            </a:r>
          </a:p>
          <a:p>
            <a:pPr marL="0" indent="0">
              <a:buNone/>
            </a:pPr>
            <a:r>
              <a:rPr lang="ru-RU" dirty="0" smtClean="0"/>
              <a:t>Если </a:t>
            </a:r>
            <a:r>
              <a:rPr lang="ru-RU" dirty="0"/>
              <a:t>иностранный гражданин имеет место жительства в Российской Федерации, его личным законом является российское право.</a:t>
            </a:r>
          </a:p>
          <a:p>
            <a:pPr marL="0" indent="0">
              <a:buNone/>
            </a:pPr>
            <a:r>
              <a:rPr lang="ru-RU" dirty="0" smtClean="0"/>
              <a:t>При </a:t>
            </a:r>
            <a:r>
              <a:rPr lang="ru-RU" dirty="0"/>
              <a:t>наличии у лица нескольких иностранных гражданств личным законом считается право страны, в которой это лицо имеет место жительства.</a:t>
            </a:r>
          </a:p>
          <a:p>
            <a:pPr marL="0" indent="0">
              <a:buNone/>
            </a:pPr>
            <a:r>
              <a:rPr lang="ru-RU" dirty="0" smtClean="0"/>
              <a:t>Личным </a:t>
            </a:r>
            <a:r>
              <a:rPr lang="ru-RU" dirty="0"/>
              <a:t>законом лица без гражданства считается право страны, в которой это лицо имеет место жительства.</a:t>
            </a:r>
          </a:p>
          <a:p>
            <a:pPr marL="0" indent="0">
              <a:buNone/>
            </a:pPr>
            <a:r>
              <a:rPr lang="ru-RU" dirty="0" smtClean="0"/>
              <a:t>Личным </a:t>
            </a:r>
            <a:r>
              <a:rPr lang="ru-RU" dirty="0"/>
              <a:t>законом беженца считается право страны, предоставившей ему убежище</a:t>
            </a:r>
            <a:r>
              <a:rPr lang="ru-RU" dirty="0" smtClean="0"/>
              <a:t>.</a:t>
            </a:r>
          </a:p>
          <a:p>
            <a:pPr marL="0" indent="0">
              <a:buNone/>
            </a:pPr>
            <a:r>
              <a:rPr lang="ru-RU" dirty="0"/>
              <a:t>Личным законом юридического лица считается право страны, где учреждено юридическое лицо, если иное не предусмотрено Федеральным </a:t>
            </a:r>
            <a:r>
              <a:rPr lang="ru-RU" dirty="0" smtClean="0"/>
              <a:t>законом</a:t>
            </a:r>
            <a:r>
              <a:rPr lang="ru-RU" dirty="0"/>
              <a:t> "О внесении изменений в Федеральный закон "О введении в действие части первой Гражданского кодекса Российской Федерации" и статью 1202 части третьей Гражданского кодекса Российской Федерации" и Федеральным </a:t>
            </a:r>
            <a:r>
              <a:rPr lang="ru-RU" dirty="0" smtClean="0"/>
              <a:t>законом</a:t>
            </a:r>
            <a:r>
              <a:rPr lang="ru-RU" dirty="0"/>
              <a:t> "О международных компаниях</a:t>
            </a:r>
            <a:r>
              <a:rPr lang="ru-RU" dirty="0" smtClean="0"/>
              <a:t>".</a:t>
            </a:r>
          </a:p>
          <a:p>
            <a:pPr marL="0" indent="0">
              <a:buNone/>
            </a:pPr>
            <a:r>
              <a:rPr lang="ru-RU" dirty="0"/>
              <a:t>Юридическое лицо не может ссылаться на ограничение полномочий его органа или представителя на совершение сделки, неизвестное праву страны, в которой орган или представитель юридического лица совершил сделку, за исключением случаев, когда будет доказано, что другая сторона в сделке знала или заведомо должна была знать об указанном ограничении</a:t>
            </a:r>
            <a:r>
              <a:rPr lang="ru-RU" dirty="0" smtClean="0"/>
              <a:t>.</a:t>
            </a:r>
          </a:p>
          <a:p>
            <a:pPr marL="0" indent="0">
              <a:buNone/>
            </a:pPr>
            <a:r>
              <a:rPr lang="ru-RU" dirty="0"/>
              <a:t>Если учрежденное за границей юридическое лицо осуществляет свою предпринимательскую деятельность преимущественно на территории Российской Федерации, к требованиям об ответственности по обязательствам юридического лица его учредителей (участников), других лиц, которые имеют право давать обязательные для него указания или иным образом имеют возможность определять его действия, применяется российское право либо по выбору кредитора личный закон такого юридического лица.</a:t>
            </a:r>
            <a:br>
              <a:rPr lang="ru-RU" dirty="0"/>
            </a:br>
            <a:endParaRPr lang="ru-RU" dirty="0"/>
          </a:p>
        </p:txBody>
      </p:sp>
    </p:spTree>
    <p:extLst>
      <p:ext uri="{BB962C8B-B14F-4D97-AF65-F5344CB8AC3E}">
        <p14:creationId xmlns:p14="http://schemas.microsoft.com/office/powerpoint/2010/main" val="850110237"/>
      </p:ext>
    </p:extLst>
  </p:cSld>
  <p:clrMapOvr>
    <a:masterClrMapping/>
  </p:clrMapOvr>
</p:sld>
</file>

<file path=ppt/slides/slide5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72.  Право, подлежащее применению при определении правового положения лиц</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55000" lnSpcReduction="20000"/>
          </a:bodyPr>
          <a:lstStyle/>
          <a:p>
            <a:r>
              <a:rPr lang="ru-RU" dirty="0" smtClean="0"/>
              <a:t>Субъект: </a:t>
            </a:r>
          </a:p>
          <a:p>
            <a:pPr>
              <a:buFont typeface="Courier New" pitchFamily="49" charset="0"/>
              <a:buChar char="o"/>
            </a:pPr>
            <a:r>
              <a:rPr lang="ru-RU" dirty="0" smtClean="0"/>
              <a:t>1. Физическое </a:t>
            </a:r>
            <a:r>
              <a:rPr lang="ru-RU" dirty="0"/>
              <a:t>лицо: </a:t>
            </a:r>
            <a:r>
              <a:rPr lang="ru-RU" dirty="0" smtClean="0"/>
              <a:t>Это </a:t>
            </a:r>
            <a:r>
              <a:rPr lang="ru-RU" dirty="0"/>
              <a:t>основной субъект права, человек, чье правовое положение мы определяем. </a:t>
            </a:r>
            <a:r>
              <a:rPr lang="ru-RU" dirty="0" smtClean="0"/>
              <a:t>Гражданство</a:t>
            </a:r>
            <a:r>
              <a:rPr lang="ru-RU" dirty="0"/>
              <a:t>, место жительства, место совершения действия, умысел или неосторожность (как мы обсуждали ранее) - всё это влияет на определение его правового положения</a:t>
            </a:r>
            <a:r>
              <a:rPr lang="ru-RU" dirty="0" smtClean="0"/>
              <a:t>.</a:t>
            </a:r>
          </a:p>
          <a:p>
            <a:pPr>
              <a:buFont typeface="Courier New" pitchFamily="49" charset="0"/>
              <a:buChar char="o"/>
            </a:pPr>
            <a:r>
              <a:rPr lang="ru-RU" dirty="0" smtClean="0"/>
              <a:t>2</a:t>
            </a:r>
            <a:r>
              <a:rPr lang="ru-RU" dirty="0"/>
              <a:t>. Государство: </a:t>
            </a:r>
            <a:r>
              <a:rPr lang="ru-RU" dirty="0" smtClean="0"/>
              <a:t>Важнейший </a:t>
            </a:r>
            <a:r>
              <a:rPr lang="ru-RU" dirty="0"/>
              <a:t>субъект </a:t>
            </a:r>
            <a:r>
              <a:rPr lang="ru-RU" dirty="0" smtClean="0"/>
              <a:t>права. </a:t>
            </a:r>
            <a:r>
              <a:rPr lang="ru-RU" dirty="0"/>
              <a:t>Государство устанавливает законы, регулирует правовые отношения и обеспечивает их соблюдение. </a:t>
            </a:r>
            <a:r>
              <a:rPr lang="ru-RU" dirty="0" smtClean="0"/>
              <a:t>Государство </a:t>
            </a:r>
            <a:r>
              <a:rPr lang="ru-RU" dirty="0"/>
              <a:t>определяет правовую систему (континентальное право, англо-американское право и т.д.), устанавливает принципы правового регулирования, создает суды для разрешения правовых споров. </a:t>
            </a:r>
            <a:endParaRPr lang="ru-RU" dirty="0" smtClean="0"/>
          </a:p>
          <a:p>
            <a:pPr>
              <a:buFont typeface="Courier New" pitchFamily="49" charset="0"/>
              <a:buChar char="o"/>
            </a:pPr>
            <a:r>
              <a:rPr lang="ru-RU" dirty="0" smtClean="0"/>
              <a:t>3</a:t>
            </a:r>
            <a:r>
              <a:rPr lang="ru-RU" dirty="0"/>
              <a:t>. Международные организации: </a:t>
            </a:r>
            <a:r>
              <a:rPr lang="ru-RU" dirty="0" smtClean="0"/>
              <a:t>Например</a:t>
            </a:r>
            <a:r>
              <a:rPr lang="ru-RU" dirty="0"/>
              <a:t>, ООН, ЕС, ВТО. </a:t>
            </a:r>
            <a:r>
              <a:rPr lang="ru-RU" dirty="0" smtClean="0"/>
              <a:t>Устанавливают </a:t>
            </a:r>
            <a:r>
              <a:rPr lang="ru-RU" dirty="0"/>
              <a:t>международные договоры, которые могут влиять на правовое положение лиц, особенно в случае международных отношений (например, договоры о гражданстве, о правах человека, о семейном праве). </a:t>
            </a:r>
            <a:endParaRPr lang="ru-RU" dirty="0" smtClean="0"/>
          </a:p>
          <a:p>
            <a:pPr>
              <a:buFont typeface="Courier New" pitchFamily="49" charset="0"/>
              <a:buChar char="o"/>
            </a:pPr>
            <a:r>
              <a:rPr lang="ru-RU" dirty="0" smtClean="0"/>
              <a:t>4</a:t>
            </a:r>
            <a:r>
              <a:rPr lang="ru-RU" dirty="0"/>
              <a:t>. Юридические лица: </a:t>
            </a:r>
            <a:r>
              <a:rPr lang="ru-RU" dirty="0" smtClean="0"/>
              <a:t>Это </a:t>
            </a:r>
            <a:r>
              <a:rPr lang="ru-RU" dirty="0"/>
              <a:t>организации (например, компании, фонды, ассоциации), которые также имеют права и обязанности. </a:t>
            </a:r>
            <a:r>
              <a:rPr lang="ru-RU" dirty="0" smtClean="0"/>
              <a:t>Могут </a:t>
            </a:r>
            <a:r>
              <a:rPr lang="ru-RU" dirty="0"/>
              <a:t>участвовать в правоотношениях с физическими лицами, заключать договора, нести ответственность за свои действия. </a:t>
            </a:r>
            <a:endParaRPr lang="ru-RU" dirty="0" smtClean="0"/>
          </a:p>
          <a:p>
            <a:pPr>
              <a:buFont typeface="Courier New" pitchFamily="49" charset="0"/>
              <a:buChar char="o"/>
            </a:pPr>
            <a:r>
              <a:rPr lang="ru-RU" dirty="0" smtClean="0"/>
              <a:t>5</a:t>
            </a:r>
            <a:r>
              <a:rPr lang="ru-RU" dirty="0"/>
              <a:t>. Суды: </a:t>
            </a:r>
            <a:r>
              <a:rPr lang="ru-RU" dirty="0" smtClean="0"/>
              <a:t>Не </a:t>
            </a:r>
            <a:r>
              <a:rPr lang="ru-RU" dirty="0"/>
              <a:t>просто органы правосудия, но и участники </a:t>
            </a:r>
            <a:r>
              <a:rPr lang="ru-RU" dirty="0" smtClean="0"/>
              <a:t>правоотношений. </a:t>
            </a:r>
            <a:r>
              <a:rPr lang="ru-RU" dirty="0"/>
              <a:t>Суды применяют право, решают споры, выносят решения, которые устанавливают правовое положение лиц. </a:t>
            </a:r>
            <a:endParaRPr lang="ru-RU" dirty="0" smtClean="0"/>
          </a:p>
          <a:p>
            <a:pPr>
              <a:buFont typeface="Courier New" pitchFamily="49" charset="0"/>
              <a:buChar char="o"/>
            </a:pPr>
            <a:r>
              <a:rPr lang="ru-RU" dirty="0" smtClean="0"/>
              <a:t>6</a:t>
            </a:r>
            <a:r>
              <a:rPr lang="ru-RU" dirty="0"/>
              <a:t>. Правоохранительные органы: </a:t>
            </a:r>
            <a:r>
              <a:rPr lang="ru-RU" dirty="0" smtClean="0"/>
              <a:t>Полиция</a:t>
            </a:r>
            <a:r>
              <a:rPr lang="ru-RU" dirty="0"/>
              <a:t>, прокуратура, следственные органы. </a:t>
            </a:r>
            <a:r>
              <a:rPr lang="ru-RU" dirty="0" smtClean="0"/>
              <a:t>Обеспечивают </a:t>
            </a:r>
            <a:r>
              <a:rPr lang="ru-RU" dirty="0"/>
              <a:t>соблюдение правопорядка, проводят расследования, выносят решения (например, о задержании, о возбуждении уголовного дела</a:t>
            </a:r>
            <a:r>
              <a:rPr lang="ru-RU" dirty="0" smtClean="0"/>
              <a:t>).</a:t>
            </a:r>
          </a:p>
          <a:p>
            <a:pPr marL="0" indent="0">
              <a:buNone/>
            </a:pPr>
            <a:endParaRPr lang="ru-RU" dirty="0" smtClean="0"/>
          </a:p>
          <a:p>
            <a:r>
              <a:rPr lang="ru-RU" dirty="0" smtClean="0"/>
              <a:t>Субъективная </a:t>
            </a:r>
            <a:r>
              <a:rPr lang="ru-RU" dirty="0"/>
              <a:t>сторона:</a:t>
            </a:r>
          </a:p>
          <a:p>
            <a:pPr>
              <a:buFont typeface="Courier New" pitchFamily="49" charset="0"/>
              <a:buChar char="o"/>
            </a:pPr>
            <a:r>
              <a:rPr lang="ru-RU" dirty="0"/>
              <a:t>Умысел- Если преступление было совершено с умыслом, то может быть применена более строгая ответственность, и, следовательно, право, подлежащее применению к этому преступлению, будет правом той страны, где оно было совершено</a:t>
            </a:r>
            <a:r>
              <a:rPr lang="ru-RU" dirty="0" smtClean="0"/>
              <a:t>.</a:t>
            </a:r>
          </a:p>
          <a:p>
            <a:pPr>
              <a:buFont typeface="Courier New" pitchFamily="49" charset="0"/>
              <a:buChar char="o"/>
            </a:pPr>
            <a:endParaRPr lang="ru-RU" dirty="0"/>
          </a:p>
          <a:p>
            <a:pPr>
              <a:buFont typeface="Courier New" pitchFamily="49" charset="0"/>
              <a:buChar char="o"/>
            </a:pPr>
            <a:r>
              <a:rPr lang="ru-RU" dirty="0"/>
              <a:t>Неосторожность- Если преступление было совершено по неосторожности, то может быть применена более мягкая ответственность, и, возможно, право, подлежащее применению к этому преступлению, будет правом страны гражданства нарушителя.</a:t>
            </a:r>
          </a:p>
        </p:txBody>
      </p:sp>
    </p:spTree>
    <p:extLst>
      <p:ext uri="{BB962C8B-B14F-4D97-AF65-F5344CB8AC3E}">
        <p14:creationId xmlns:p14="http://schemas.microsoft.com/office/powerpoint/2010/main" val="2429483810"/>
      </p:ext>
    </p:extLst>
  </p:cSld>
  <p:clrMapOvr>
    <a:masterClrMapping/>
  </p:clrMapOvr>
</p:sld>
</file>

<file path=ppt/slides/slide5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72.  Право, подлежащее применению при определении правового положения лиц</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80728"/>
            <a:ext cx="9144000" cy="5877272"/>
          </a:xfrm>
        </p:spPr>
        <p:txBody>
          <a:bodyPr>
            <a:normAutofit lnSpcReduction="10000"/>
          </a:bodyPr>
          <a:lstStyle/>
          <a:p>
            <a:pPr marL="0" lvl="0" indent="0" algn="ctr">
              <a:buNone/>
            </a:pPr>
            <a:r>
              <a:rPr lang="ru-RU" sz="2500" u="sng" dirty="0">
                <a:solidFill>
                  <a:prstClr val="black">
                    <a:lumMod val="50000"/>
                    <a:lumOff val="50000"/>
                  </a:prstClr>
                </a:solidFill>
              </a:rPr>
              <a:t>Судебная практика</a:t>
            </a:r>
          </a:p>
          <a:p>
            <a:pPr marL="0" lvl="0" indent="0" algn="ctr">
              <a:buNone/>
            </a:pPr>
            <a:endParaRPr lang="ru-RU" sz="2500" u="sng" dirty="0">
              <a:solidFill>
                <a:prstClr val="black">
                  <a:lumMod val="50000"/>
                  <a:lumOff val="50000"/>
                </a:prstClr>
              </a:solidFill>
            </a:endParaRPr>
          </a:p>
          <a:p>
            <a:pPr lvl="0"/>
            <a:r>
              <a:rPr lang="ru-RU" sz="1800" dirty="0"/>
              <a:t>Дело "Иванов против Петрова" (Россия, 2018 г.) </a:t>
            </a:r>
            <a:endParaRPr lang="ru-RU" sz="1800" dirty="0" smtClean="0"/>
          </a:p>
          <a:p>
            <a:pPr marL="0" lvl="0" indent="0">
              <a:buNone/>
            </a:pPr>
            <a:r>
              <a:rPr lang="ru-RU" sz="1700" u="sng" dirty="0" smtClean="0">
                <a:solidFill>
                  <a:prstClr val="black">
                    <a:lumMod val="50000"/>
                    <a:lumOff val="50000"/>
                  </a:prstClr>
                </a:solidFill>
              </a:rPr>
              <a:t>Суть </a:t>
            </a:r>
            <a:r>
              <a:rPr lang="ru-RU" sz="1700" u="sng" dirty="0">
                <a:solidFill>
                  <a:prstClr val="black">
                    <a:lumMod val="50000"/>
                    <a:lumOff val="50000"/>
                  </a:prstClr>
                </a:solidFill>
              </a:rPr>
              <a:t>спора: </a:t>
            </a:r>
          </a:p>
          <a:p>
            <a:pPr marL="0" lvl="0" indent="0">
              <a:buNone/>
            </a:pPr>
            <a:r>
              <a:rPr lang="ru-RU" sz="1800" dirty="0"/>
              <a:t>Гражданин России, Иванов, умер в России, оставив наследство своим детям, гражданам России и Украины.</a:t>
            </a:r>
            <a:r>
              <a:rPr lang="ru-RU" sz="1700" dirty="0">
                <a:solidFill>
                  <a:prstClr val="black">
                    <a:lumMod val="50000"/>
                    <a:lumOff val="50000"/>
                  </a:prstClr>
                </a:solidFill>
              </a:rPr>
              <a:t/>
            </a:r>
            <a:br>
              <a:rPr lang="ru-RU" sz="1700" dirty="0">
                <a:solidFill>
                  <a:prstClr val="black">
                    <a:lumMod val="50000"/>
                    <a:lumOff val="50000"/>
                  </a:prstClr>
                </a:solidFill>
              </a:rPr>
            </a:br>
            <a:r>
              <a:rPr lang="ru-RU" sz="1700" dirty="0">
                <a:solidFill>
                  <a:prstClr val="black">
                    <a:lumMod val="50000"/>
                    <a:lumOff val="50000"/>
                  </a:prstClr>
                </a:solidFill>
              </a:rPr>
              <a:t> </a:t>
            </a:r>
            <a:r>
              <a:rPr lang="ru-RU" sz="1700" u="sng" dirty="0">
                <a:solidFill>
                  <a:prstClr val="black">
                    <a:lumMod val="50000"/>
                    <a:lumOff val="50000"/>
                  </a:prstClr>
                </a:solidFill>
              </a:rPr>
              <a:t>Судебные решения:</a:t>
            </a:r>
          </a:p>
          <a:p>
            <a:pPr marL="0" lvl="0" indent="0">
              <a:buNone/>
            </a:pPr>
            <a:r>
              <a:rPr lang="ru-RU" sz="1800" dirty="0"/>
              <a:t>Российский суд решил, что к наследованию применяется российское право, так как Иванов умер в России.</a:t>
            </a:r>
            <a:endParaRPr lang="ru-RU" sz="1700" u="sng" dirty="0">
              <a:solidFill>
                <a:prstClr val="black">
                  <a:lumMod val="50000"/>
                  <a:lumOff val="50000"/>
                </a:prstClr>
              </a:solidFill>
            </a:endParaRPr>
          </a:p>
          <a:p>
            <a:pPr marL="0" lvl="0" indent="0">
              <a:buNone/>
            </a:pPr>
            <a:endParaRPr lang="ru-RU" sz="1700" u="sng" dirty="0" smtClean="0">
              <a:solidFill>
                <a:prstClr val="black">
                  <a:lumMod val="50000"/>
                  <a:lumOff val="50000"/>
                </a:prstClr>
              </a:solidFill>
            </a:endParaRPr>
          </a:p>
          <a:p>
            <a:pPr marL="0" lvl="0" indent="0">
              <a:buNone/>
            </a:pPr>
            <a:endParaRPr lang="ru-RU" sz="1700" u="sng" dirty="0">
              <a:solidFill>
                <a:prstClr val="black">
                  <a:lumMod val="50000"/>
                  <a:lumOff val="50000"/>
                </a:prstClr>
              </a:solidFill>
            </a:endParaRPr>
          </a:p>
          <a:p>
            <a:pPr lvl="0" algn="r"/>
            <a:r>
              <a:rPr lang="ru-RU" sz="1800" dirty="0"/>
              <a:t>Дело "Алиев против Беляева" (Россия, 2022 г.) </a:t>
            </a:r>
            <a:endParaRPr lang="ru-RU" sz="1800" dirty="0" smtClean="0"/>
          </a:p>
          <a:p>
            <a:pPr marL="0" lvl="0" indent="0" algn="r">
              <a:buNone/>
            </a:pPr>
            <a:r>
              <a:rPr lang="ru-RU" sz="1700" u="sng" dirty="0" smtClean="0">
                <a:solidFill>
                  <a:prstClr val="black">
                    <a:lumMod val="50000"/>
                    <a:lumOff val="50000"/>
                  </a:prstClr>
                </a:solidFill>
              </a:rPr>
              <a:t>Суть </a:t>
            </a:r>
            <a:r>
              <a:rPr lang="ru-RU" sz="1700" u="sng" dirty="0">
                <a:solidFill>
                  <a:prstClr val="black">
                    <a:lumMod val="50000"/>
                    <a:lumOff val="50000"/>
                  </a:prstClr>
                </a:solidFill>
              </a:rPr>
              <a:t>спора: </a:t>
            </a:r>
            <a:endParaRPr lang="ru-RU" sz="1700" dirty="0">
              <a:solidFill>
                <a:prstClr val="black">
                  <a:lumMod val="50000"/>
                  <a:lumOff val="50000"/>
                </a:prstClr>
              </a:solidFill>
            </a:endParaRPr>
          </a:p>
          <a:p>
            <a:pPr marL="0" lvl="0" indent="0" algn="r">
              <a:buNone/>
            </a:pPr>
            <a:r>
              <a:rPr lang="ru-RU" sz="1800" dirty="0"/>
              <a:t>Гражданин России, Алиев, купил недвижимость в Турции у турецкого гражданина, Беляева, в соответствии с турецким правом. После покупки обнаружились дефекты недвижимости. </a:t>
            </a:r>
            <a:endParaRPr lang="ru-RU" sz="1800" dirty="0" smtClean="0"/>
          </a:p>
          <a:p>
            <a:pPr marL="0" lvl="0" indent="0" algn="r">
              <a:buNone/>
            </a:pPr>
            <a:r>
              <a:rPr lang="ru-RU" sz="1700" u="sng" dirty="0" smtClean="0">
                <a:solidFill>
                  <a:prstClr val="black">
                    <a:lumMod val="50000"/>
                    <a:lumOff val="50000"/>
                  </a:prstClr>
                </a:solidFill>
              </a:rPr>
              <a:t>Судебные </a:t>
            </a:r>
            <a:r>
              <a:rPr lang="ru-RU" sz="1700" u="sng" dirty="0">
                <a:solidFill>
                  <a:prstClr val="black">
                    <a:lumMod val="50000"/>
                    <a:lumOff val="50000"/>
                  </a:prstClr>
                </a:solidFill>
              </a:rPr>
              <a:t>решения: </a:t>
            </a:r>
          </a:p>
          <a:p>
            <a:pPr marL="0" lvl="0" indent="0" algn="r">
              <a:buNone/>
            </a:pPr>
            <a:r>
              <a:rPr lang="ru-RU" sz="1800" dirty="0"/>
              <a:t>Российский суд решил, что к договору купли-продажи применяется турецкое право, так как недвижимость находится в Турции.</a:t>
            </a:r>
            <a:endParaRPr lang="ru-RU" dirty="0"/>
          </a:p>
        </p:txBody>
      </p:sp>
    </p:spTree>
    <p:extLst>
      <p:ext uri="{BB962C8B-B14F-4D97-AF65-F5344CB8AC3E}">
        <p14:creationId xmlns:p14="http://schemas.microsoft.com/office/powerpoint/2010/main" val="1802899701"/>
      </p:ext>
    </p:extLst>
  </p:cSld>
  <p:clrMapOvr>
    <a:masterClrMapping/>
  </p:clrMapOvr>
</p:sld>
</file>

<file path=ppt/slides/slide5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72.  Право, подлежащее применению при определении правового положения лиц</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052736"/>
            <a:ext cx="9144000" cy="5805264"/>
          </a:xfrm>
        </p:spPr>
        <p:txBody>
          <a:bodyPr>
            <a:normAutofit fontScale="55000" lnSpcReduction="20000"/>
          </a:bodyPr>
          <a:lstStyle/>
          <a:p>
            <a:pPr marL="0" indent="0">
              <a:buNone/>
            </a:pPr>
            <a:r>
              <a:rPr lang="ru-RU" sz="2900" b="1" dirty="0"/>
              <a:t>ГК РФ Статья 1201. Право, подлежащее применению при определении возможности физического лица заниматься предпринимательской </a:t>
            </a:r>
            <a:r>
              <a:rPr lang="ru-RU" sz="2900" b="1" dirty="0" smtClean="0"/>
              <a:t>деятельностью</a:t>
            </a:r>
          </a:p>
          <a:p>
            <a:r>
              <a:rPr lang="ru-RU" sz="2500" dirty="0" smtClean="0"/>
              <a:t>Объект: Сфера права, подлежащего </a:t>
            </a:r>
            <a:r>
              <a:rPr lang="ru-RU" sz="2500" dirty="0"/>
              <a:t>применению при определении возможности физического лица заниматься предпринимательской </a:t>
            </a:r>
            <a:r>
              <a:rPr lang="ru-RU" sz="2500" dirty="0" smtClean="0"/>
              <a:t>деятельностью </a:t>
            </a:r>
          </a:p>
          <a:p>
            <a:r>
              <a:rPr lang="ru-RU" sz="2500" dirty="0" smtClean="0"/>
              <a:t>Объективная </a:t>
            </a:r>
            <a:r>
              <a:rPr lang="ru-RU" sz="2500" dirty="0"/>
              <a:t>сторона: </a:t>
            </a:r>
          </a:p>
          <a:p>
            <a:pPr marL="0" indent="0">
              <a:buNone/>
            </a:pPr>
            <a:r>
              <a:rPr lang="ru-RU" sz="2500" dirty="0"/>
              <a:t>Право физического лица заниматься предпринимательской деятельностью без образования юридического лица в качестве индивидуального предпринимателя определяется по праву страны, где такое физическое лицо зарегистрировано в качестве индивидуального предпринимателя. Если это правило не может быть применено ввиду отсутствия обязательной регистрации, применяется право страны основного места осуществления предпринимательской деятельности.</a:t>
            </a:r>
          </a:p>
          <a:p>
            <a:r>
              <a:rPr lang="ru-RU" sz="2500" dirty="0"/>
              <a:t>Субъект: </a:t>
            </a:r>
          </a:p>
          <a:p>
            <a:pPr marL="457200" lvl="0" indent="-457200">
              <a:buAutoNum type="arabicPeriod"/>
            </a:pPr>
            <a:r>
              <a:rPr lang="ru-RU" sz="2500" dirty="0" smtClean="0"/>
              <a:t>Физическое </a:t>
            </a:r>
            <a:r>
              <a:rPr lang="ru-RU" sz="2500" dirty="0"/>
              <a:t>лицо: </a:t>
            </a:r>
            <a:r>
              <a:rPr lang="ru-RU" sz="2500" dirty="0" smtClean="0"/>
              <a:t>Это </a:t>
            </a:r>
            <a:r>
              <a:rPr lang="ru-RU" sz="2500" dirty="0"/>
              <a:t>главный субъект в этой ситуации, т.к. именно его правовое положение мы рассматриваем. </a:t>
            </a:r>
            <a:endParaRPr lang="ru-RU" sz="2500" dirty="0" smtClean="0"/>
          </a:p>
          <a:p>
            <a:pPr marL="457200" lvl="0" indent="-457200">
              <a:buAutoNum type="arabicPeriod"/>
            </a:pPr>
            <a:r>
              <a:rPr lang="ru-RU" sz="2500" dirty="0" smtClean="0"/>
              <a:t>Государство</a:t>
            </a:r>
            <a:r>
              <a:rPr lang="ru-RU" sz="2500" dirty="0"/>
              <a:t>: </a:t>
            </a:r>
            <a:r>
              <a:rPr lang="ru-RU" sz="2500" dirty="0" smtClean="0"/>
              <a:t>Устанавливает </a:t>
            </a:r>
            <a:r>
              <a:rPr lang="ru-RU" sz="2500" dirty="0"/>
              <a:t>правовые </a:t>
            </a:r>
            <a:r>
              <a:rPr lang="ru-RU" sz="2500" dirty="0" smtClean="0"/>
              <a:t>рамки</a:t>
            </a:r>
          </a:p>
          <a:p>
            <a:pPr marL="457200" lvl="0" indent="-457200">
              <a:buAutoNum type="arabicPeriod"/>
            </a:pPr>
            <a:r>
              <a:rPr lang="ru-RU" sz="2500" dirty="0" smtClean="0"/>
              <a:t>Международные </a:t>
            </a:r>
            <a:r>
              <a:rPr lang="ru-RU" sz="2500" dirty="0"/>
              <a:t>организации: </a:t>
            </a:r>
            <a:r>
              <a:rPr lang="ru-RU" sz="2500" dirty="0" smtClean="0"/>
              <a:t>Влияние </a:t>
            </a:r>
            <a:r>
              <a:rPr lang="ru-RU" sz="2500" dirty="0"/>
              <a:t>на правовые </a:t>
            </a:r>
            <a:r>
              <a:rPr lang="ru-RU" sz="2500" dirty="0" smtClean="0"/>
              <a:t>рамки</a:t>
            </a:r>
          </a:p>
          <a:p>
            <a:pPr marL="457200" lvl="0" indent="-457200">
              <a:buAutoNum type="arabicPeriod"/>
            </a:pPr>
            <a:r>
              <a:rPr lang="ru-RU" sz="2500" dirty="0" smtClean="0"/>
              <a:t>Регуляторные </a:t>
            </a:r>
            <a:r>
              <a:rPr lang="ru-RU" sz="2500" dirty="0"/>
              <a:t>органы: </a:t>
            </a:r>
            <a:r>
              <a:rPr lang="ru-RU" sz="2500" dirty="0" smtClean="0"/>
              <a:t>Например</a:t>
            </a:r>
            <a:r>
              <a:rPr lang="ru-RU" sz="2500" dirty="0"/>
              <a:t>, налоговые органы, органы по регистрации бизнеса, органы по контролю за соблюдением трудового законодательства. </a:t>
            </a:r>
            <a:endParaRPr lang="ru-RU" sz="2500" dirty="0" smtClean="0"/>
          </a:p>
          <a:p>
            <a:pPr marL="457200" lvl="0" indent="-457200">
              <a:buAutoNum type="arabicPeriod"/>
            </a:pPr>
            <a:r>
              <a:rPr lang="ru-RU" sz="2500" dirty="0" smtClean="0"/>
              <a:t>Юридические </a:t>
            </a:r>
            <a:r>
              <a:rPr lang="ru-RU" sz="2500" dirty="0"/>
              <a:t>лица: </a:t>
            </a:r>
            <a:r>
              <a:rPr lang="ru-RU" sz="2500" dirty="0" smtClean="0"/>
              <a:t>Могут </a:t>
            </a:r>
            <a:r>
              <a:rPr lang="ru-RU" sz="2500" dirty="0"/>
              <a:t>быть связаны с физическим лицом: </a:t>
            </a:r>
            <a:r>
              <a:rPr lang="ru-RU" sz="2500" dirty="0" smtClean="0"/>
              <a:t>Например</a:t>
            </a:r>
            <a:r>
              <a:rPr lang="ru-RU" sz="2500" dirty="0"/>
              <a:t>, если физическое лицо регистрирует свою предпринимательскую деятельность в форме юридического лица (например, ООО).</a:t>
            </a:r>
            <a:endParaRPr lang="ru-RU" sz="2500" dirty="0" smtClean="0"/>
          </a:p>
          <a:p>
            <a:r>
              <a:rPr lang="ru-RU" sz="2500" dirty="0" smtClean="0"/>
              <a:t>Субъективная </a:t>
            </a:r>
            <a:r>
              <a:rPr lang="ru-RU" sz="2500" dirty="0"/>
              <a:t>сторона:</a:t>
            </a:r>
          </a:p>
          <a:p>
            <a:r>
              <a:rPr lang="ru-RU" sz="2500" dirty="0"/>
              <a:t>Умысел или неосторожность обычно рассматриваются в контексте нарушения законодательства, а не при определении возможности заниматься предпринимательством. </a:t>
            </a:r>
            <a:r>
              <a:rPr lang="ru-RU" sz="2500" dirty="0" smtClean="0"/>
              <a:t>Допустим</a:t>
            </a:r>
            <a:r>
              <a:rPr lang="ru-RU" sz="2500" dirty="0"/>
              <a:t>, физическое лицо, не имея необходимой лицензии, начало осуществлять определенный вид предпринимательской деятельности. В этом случае мы не будем говорить, что оно не может заниматься бизнесом из-за умысла или неосторожности. Просто оно нарушило закон, и к нему могут быть применены санкции (штрафы, приостановка деятельности, и т.д</a:t>
            </a:r>
            <a:r>
              <a:rPr lang="ru-RU" sz="2500" dirty="0" smtClean="0"/>
              <a:t>.).</a:t>
            </a:r>
          </a:p>
        </p:txBody>
      </p:sp>
    </p:spTree>
    <p:extLst>
      <p:ext uri="{BB962C8B-B14F-4D97-AF65-F5344CB8AC3E}">
        <p14:creationId xmlns:p14="http://schemas.microsoft.com/office/powerpoint/2010/main" val="2912405252"/>
      </p:ext>
    </p:extLst>
  </p:cSld>
  <p:clrMapOvr>
    <a:masterClrMapping/>
  </p:clrMapOvr>
</p:sld>
</file>

<file path=ppt/slides/slide5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72.  Право, подлежащее применению при определении правового положения лиц</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80728"/>
            <a:ext cx="9144000" cy="5877272"/>
          </a:xfrm>
        </p:spPr>
        <p:txBody>
          <a:bodyPr>
            <a:normAutofit fontScale="40000" lnSpcReduction="20000"/>
          </a:bodyPr>
          <a:lstStyle/>
          <a:p>
            <a:pPr marL="0" indent="0">
              <a:buNone/>
            </a:pPr>
            <a:r>
              <a:rPr lang="ru-RU" sz="4000" b="1" dirty="0"/>
              <a:t>ГК РФ Статья 1201. Право, подлежащее применению при определении возможности физического лица заниматься предпринимательской </a:t>
            </a:r>
            <a:r>
              <a:rPr lang="ru-RU" sz="4000" b="1" dirty="0" smtClean="0"/>
              <a:t>деятельностью</a:t>
            </a:r>
          </a:p>
          <a:p>
            <a:r>
              <a:rPr lang="ru-RU" sz="2900" dirty="0"/>
              <a:t>Согласно </a:t>
            </a:r>
            <a:r>
              <a:rPr lang="ru-RU" sz="2900" dirty="0" err="1"/>
              <a:t>абз</a:t>
            </a:r>
            <a:r>
              <a:rPr lang="ru-RU" sz="2900" dirty="0"/>
              <a:t>. 2 п. 1 ст. 2 ГК РФ предпринимательской является самостоятельная, осуществляемая на свой риск деятельность, направленная на систематическое получение прибыли от пользования имуществом, продажи товаров, выполнения работ или оказания услуг. Такой деятельностью могут заниматься как юридические лица, так и физические лица без образования юридического лица (индивидуальные предприниматели).</a:t>
            </a:r>
          </a:p>
          <a:p>
            <a:r>
              <a:rPr lang="ru-RU" sz="2900" dirty="0"/>
              <a:t>В комментируемой статье речь идет о выборе коллизионной привязки в отношении предпринимательской деятельности индивидуальных предпринимателей, осложненной иностранным элементом.</a:t>
            </a:r>
          </a:p>
          <a:p>
            <a:r>
              <a:rPr lang="ru-RU" sz="2900" dirty="0"/>
              <a:t>Несмотря на то что гражданская право- и дееспособность физического лица, включающие его право на занятие предпринимательской деятельностью, определяются его личным законом (см. комментарии к ст. 1196 и ст. 1197), в соответствии с общим правилом комментируемой статьи право физического лица заниматься предпринимательской деятельностью в качестве индивидуального предпринимателя определяется по праву страны, где такое физическое лицо зарегистрировано в качестве индивидуального предпринимателя. Гражданство физического лица, которое занимается предпринимательской деятельностью, не имеет в данном случае решающего значения.</a:t>
            </a:r>
          </a:p>
          <a:p>
            <a:r>
              <a:rPr lang="ru-RU" sz="2900" dirty="0"/>
              <a:t>Лица, осуществляющие предпринимательскую деятельность в Российской Федерации, должны быть зарегистрированы в этом качестве в установленном законом порядке, если иное не предусмотрено ГК. Это правило распространяется и на иностранных граждан. В соответствии с Федеральным законом от 25 июля 2000 г. N 115-ФЗ "О правовом положении иностранных граждан в Российской Федерации" иностранным гражданином, зарегистрированным в качестве индивидуального предпринимателя, признается иностранный гражданин, зарегистрированный в Российской Федерации в качестве индивидуального предпринимателя, осуществляющего деятельность без образования юридического лица.</a:t>
            </a:r>
          </a:p>
          <a:p>
            <a:r>
              <a:rPr lang="ru-RU" sz="2900" dirty="0"/>
              <a:t>В соответствии с п. 19 Постановления Пленума Верховного Суда РФ от 27 июня 2017 г. N 23 юридический статус иностранного гражданина, занимающегося предпринимательской деятельностью без образования юридического лица, определяется по праву той страны, где он зарегистрирован как индивидуальный предприниматель, либо страны основного места осуществления предпринимательской деятельности.</a:t>
            </a:r>
          </a:p>
          <a:p>
            <a:r>
              <a:rPr lang="ru-RU" sz="2900" dirty="0"/>
              <a:t>Необходимость регистрации индивидуальной предпринимательской деятельности предусмотрена в законодательстве и других стран. Поэтому и в Российской Федерации, и во многих зарубежных странах индивидуальные предприниматели (коммерсанты) обязаны пройти процедуру регистрации в соответствующем реестре.</a:t>
            </a:r>
          </a:p>
          <a:p>
            <a:r>
              <a:rPr lang="ru-RU" sz="2900" dirty="0"/>
              <a:t>Вместе с тем в отношении отдельных видов предпринимательской деятельности законом могут быть предусмотрены условия осуществления гражданами такой деятельности без государственной регистрации в качестве индивидуального предпринимателя. В таких случаях в качестве коллизионной привязки надлежит применять право страны основного места осуществления предпринимательской деятельности.</a:t>
            </a:r>
          </a:p>
          <a:p>
            <a:endParaRPr lang="ru-RU" b="1" dirty="0"/>
          </a:p>
          <a:p>
            <a:endParaRPr lang="ru-RU" dirty="0"/>
          </a:p>
        </p:txBody>
      </p:sp>
    </p:spTree>
    <p:extLst>
      <p:ext uri="{BB962C8B-B14F-4D97-AF65-F5344CB8AC3E}">
        <p14:creationId xmlns:p14="http://schemas.microsoft.com/office/powerpoint/2010/main" val="3479922490"/>
      </p:ext>
    </p:extLst>
  </p:cSld>
  <p:clrMapOvr>
    <a:masterClrMapping/>
  </p:clrMapOvr>
</p:sld>
</file>

<file path=ppt/slides/slide5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3200" dirty="0">
                <a:solidFill>
                  <a:srgbClr val="323232"/>
                </a:solidFill>
                <a:effectLst>
                  <a:outerShdw blurRad="38100" dist="38100" dir="2700000" algn="tl">
                    <a:srgbClr val="000000">
                      <a:alpha val="43137"/>
                    </a:srgbClr>
                  </a:outerShdw>
                </a:effectLst>
              </a:rPr>
              <a:t>72.  Право, подлежащее применению при определении правового положения лиц</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1201</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Незаконная предпринимательская деятельность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Физическое лицо занимается продажей товаров без регистрации в качестве индивидуального предпринимателя </a:t>
            </a:r>
            <a:r>
              <a:rPr lang="ru-RU" dirty="0" smtClean="0"/>
              <a:t>и без </a:t>
            </a:r>
            <a:r>
              <a:rPr lang="ru-RU" dirty="0"/>
              <a:t>соответствующей лицензии.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В этом случае </a:t>
            </a:r>
            <a:r>
              <a:rPr lang="ru-RU" dirty="0" smtClean="0"/>
              <a:t>суд признал </a:t>
            </a:r>
            <a:r>
              <a:rPr lang="ru-RU" dirty="0"/>
              <a:t>предпринимательскую деятельность незаконной и </a:t>
            </a:r>
            <a:r>
              <a:rPr lang="ru-RU" dirty="0" smtClean="0"/>
              <a:t>назначил </a:t>
            </a:r>
            <a:r>
              <a:rPr lang="ru-RU" dirty="0"/>
              <a:t>штраф, </a:t>
            </a:r>
            <a:r>
              <a:rPr lang="ru-RU" dirty="0" smtClean="0"/>
              <a:t>обязал </a:t>
            </a:r>
            <a:r>
              <a:rPr lang="ru-RU" dirty="0"/>
              <a:t>физическое лицо зарегистрироваться, и </a:t>
            </a:r>
            <a:r>
              <a:rPr lang="ru-RU" dirty="0" smtClean="0"/>
              <a:t>конфисковать </a:t>
            </a:r>
            <a:r>
              <a:rPr lang="ru-RU" dirty="0"/>
              <a:t>незаконно полученный доход</a:t>
            </a:r>
            <a:r>
              <a:rPr lang="ru-RU" dirty="0" smtClean="0"/>
              <a:t>.</a:t>
            </a:r>
            <a:endParaRPr lang="ru-RU" dirty="0">
              <a:solidFill>
                <a:prstClr val="black">
                  <a:lumMod val="50000"/>
                  <a:lumOff val="50000"/>
                </a:prstClr>
              </a:solidFill>
            </a:endParaRPr>
          </a:p>
          <a:p>
            <a:pPr marL="0" lvl="0" indent="0">
              <a:buNone/>
            </a:pPr>
            <a:endParaRPr lang="ru-RU" dirty="0" smtClean="0">
              <a:solidFill>
                <a:prstClr val="black">
                  <a:lumMod val="50000"/>
                  <a:lumOff val="50000"/>
                </a:prstClr>
              </a:solidFill>
            </a:endParaRP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Конкуренция и недобросовестные </a:t>
            </a:r>
            <a:r>
              <a:rPr lang="ru-RU" dirty="0" smtClean="0"/>
              <a:t>действия</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Физическое лицо-предприниматель занимается недобросовестной конкуренцией, </a:t>
            </a:r>
            <a:r>
              <a:rPr lang="ru-RU" dirty="0" smtClean="0"/>
              <a:t>распространяет </a:t>
            </a:r>
            <a:r>
              <a:rPr lang="ru-RU" dirty="0"/>
              <a:t>ложную информацию о конкурентах или использует их торговую марку без разрешения.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a:t>
            </a:r>
            <a:r>
              <a:rPr lang="ru-RU" dirty="0" smtClean="0"/>
              <a:t>запретил </a:t>
            </a:r>
            <a:r>
              <a:rPr lang="ru-RU" dirty="0"/>
              <a:t>недобросовестные действия, </a:t>
            </a:r>
            <a:r>
              <a:rPr lang="ru-RU" dirty="0" smtClean="0"/>
              <a:t>обязал </a:t>
            </a:r>
            <a:r>
              <a:rPr lang="ru-RU" dirty="0"/>
              <a:t>физическое лицо выплатить компенсацию за ущерб, нанесенный </a:t>
            </a:r>
            <a:r>
              <a:rPr lang="ru-RU" dirty="0" smtClean="0"/>
              <a:t>конкурентам.</a:t>
            </a:r>
            <a:endParaRPr lang="ru-RU" dirty="0"/>
          </a:p>
        </p:txBody>
      </p:sp>
    </p:spTree>
    <p:extLst>
      <p:ext uri="{BB962C8B-B14F-4D97-AF65-F5344CB8AC3E}">
        <p14:creationId xmlns:p14="http://schemas.microsoft.com/office/powerpoint/2010/main" val="1541557897"/>
      </p:ext>
    </p:extLst>
  </p:cSld>
  <p:clrMapOvr>
    <a:masterClrMapping/>
  </p:clrMapOvr>
</p:sld>
</file>

<file path=ppt/slides/slide5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pPr>
              <a:lnSpc>
                <a:spcPct val="100000"/>
              </a:lnSpc>
            </a:pPr>
            <a:r>
              <a:rPr lang="ru-RU" sz="2400" dirty="0">
                <a:effectLst>
                  <a:outerShdw blurRad="38100" dist="38100" dir="2700000" algn="tl">
                    <a:srgbClr val="000000">
                      <a:alpha val="43137"/>
                    </a:srgbClr>
                  </a:outerShdw>
                </a:effectLst>
              </a:rPr>
              <a:t>73. Право, подлежащее применению к имущественным и личным неимущественным отношениям</a:t>
            </a:r>
            <a:br>
              <a:rPr lang="ru-RU" sz="2400" dirty="0">
                <a:effectLst>
                  <a:outerShdw blurRad="38100" dist="38100" dir="2700000" algn="tl">
                    <a:srgbClr val="000000">
                      <a:alpha val="43137"/>
                    </a:srgbClr>
                  </a:outerShdw>
                </a:effectLst>
              </a:rPr>
            </a:br>
            <a:endParaRPr lang="ru-RU" sz="24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268760"/>
            <a:ext cx="9144000" cy="5589240"/>
          </a:xfrm>
        </p:spPr>
        <p:txBody>
          <a:bodyPr>
            <a:normAutofit fontScale="62500" lnSpcReduction="20000"/>
          </a:bodyPr>
          <a:lstStyle/>
          <a:p>
            <a:pPr lvl="0"/>
            <a:r>
              <a:rPr lang="ru-RU" dirty="0">
                <a:solidFill>
                  <a:prstClr val="black">
                    <a:lumMod val="50000"/>
                    <a:lumOff val="50000"/>
                  </a:prstClr>
                </a:solidFill>
              </a:rPr>
              <a:t>Объект: сфера права, подлежащего применению к имущественным и личным неимущественным отношениям</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endParaRPr lang="ru-RU" dirty="0"/>
          </a:p>
          <a:p>
            <a:pPr marL="0" indent="0">
              <a:buNone/>
            </a:pPr>
            <a:r>
              <a:rPr lang="ru-RU" dirty="0"/>
              <a:t>Право собственности и иные вещные права на недвижимое и движимое имущество определяются по праву страны, где это имущество находится</a:t>
            </a:r>
            <a:r>
              <a:rPr lang="ru-RU" dirty="0" smtClean="0"/>
              <a:t>.</a:t>
            </a:r>
          </a:p>
          <a:p>
            <a:pPr marL="0" indent="0">
              <a:buNone/>
            </a:pPr>
            <a:r>
              <a:rPr lang="ru-RU" dirty="0"/>
              <a:t>Если иное не предусмотрено настоящим Кодексом, правом, подлежащим применению к вещным правам, определяются, в частности:</a:t>
            </a:r>
          </a:p>
          <a:p>
            <a:pPr marL="0" indent="0">
              <a:buNone/>
            </a:pPr>
            <a:r>
              <a:rPr lang="ru-RU" dirty="0"/>
              <a:t>1) виды объектов вещных прав, в том числе принадлежность имущества к недвижимым или движимым вещам;</a:t>
            </a:r>
          </a:p>
          <a:p>
            <a:pPr marL="0" indent="0">
              <a:buNone/>
            </a:pPr>
            <a:r>
              <a:rPr lang="ru-RU" dirty="0"/>
              <a:t>2) </a:t>
            </a:r>
            <a:r>
              <a:rPr lang="ru-RU" dirty="0" err="1"/>
              <a:t>оборотоспособность</a:t>
            </a:r>
            <a:r>
              <a:rPr lang="ru-RU" dirty="0"/>
              <a:t> объектов вещных прав;</a:t>
            </a:r>
          </a:p>
          <a:p>
            <a:pPr marL="0" indent="0">
              <a:buNone/>
            </a:pPr>
            <a:r>
              <a:rPr lang="ru-RU" dirty="0"/>
              <a:t>3) виды вещных прав;</a:t>
            </a:r>
          </a:p>
          <a:p>
            <a:pPr marL="0" indent="0">
              <a:buNone/>
            </a:pPr>
            <a:r>
              <a:rPr lang="ru-RU" dirty="0"/>
              <a:t>4) содержание вещных прав;</a:t>
            </a:r>
          </a:p>
          <a:p>
            <a:pPr marL="0" indent="0">
              <a:buNone/>
            </a:pPr>
            <a:r>
              <a:rPr lang="ru-RU" dirty="0"/>
              <a:t>5) возникновение и прекращение вещных прав, в том числе переход права собственности;</a:t>
            </a:r>
          </a:p>
          <a:p>
            <a:pPr marL="0" indent="0">
              <a:buNone/>
            </a:pPr>
            <a:r>
              <a:rPr lang="ru-RU" dirty="0"/>
              <a:t>6) осуществление вещных прав;</a:t>
            </a:r>
          </a:p>
          <a:p>
            <a:pPr marL="0" indent="0">
              <a:buNone/>
            </a:pPr>
            <a:r>
              <a:rPr lang="ru-RU" dirty="0"/>
              <a:t>7) защита вещных прав</a:t>
            </a:r>
            <a:r>
              <a:rPr lang="ru-RU" dirty="0" smtClean="0"/>
              <a:t>.</a:t>
            </a: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лицо, </a:t>
            </a:r>
            <a:r>
              <a:rPr lang="ru-RU" dirty="0" smtClean="0"/>
              <a:t>Государство</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r>
              <a:rPr lang="ru-RU" dirty="0" smtClean="0">
                <a:solidFill>
                  <a:prstClr val="black">
                    <a:lumMod val="50000"/>
                    <a:lumOff val="50000"/>
                  </a:prstClr>
                </a:solidFill>
              </a:rPr>
              <a:t>.</a:t>
            </a:r>
          </a:p>
          <a:p>
            <a:pPr lvl="0"/>
            <a:endParaRPr lang="ru-RU" dirty="0">
              <a:solidFill>
                <a:prstClr val="black">
                  <a:lumMod val="50000"/>
                  <a:lumOff val="50000"/>
                </a:prstClr>
              </a:solidFill>
            </a:endParaRPr>
          </a:p>
          <a:p>
            <a:pPr lvl="0"/>
            <a:r>
              <a:rPr lang="ru-RU" dirty="0" smtClean="0">
                <a:solidFill>
                  <a:prstClr val="black">
                    <a:lumMod val="50000"/>
                    <a:lumOff val="50000"/>
                  </a:prstClr>
                </a:solidFill>
              </a:rPr>
              <a:t>Предмет: имущество</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398149026"/>
      </p:ext>
    </p:extLst>
  </p:cSld>
  <p:clrMapOvr>
    <a:masterClrMapping/>
  </p:clrMapOvr>
</p:sld>
</file>

<file path=ppt/slides/slide5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600200"/>
          </a:xfrm>
        </p:spPr>
        <p:txBody>
          <a:bodyPr/>
          <a:lstStyle/>
          <a:p>
            <a:pPr>
              <a:lnSpc>
                <a:spcPct val="100000"/>
              </a:lnSpc>
            </a:pPr>
            <a:r>
              <a:rPr lang="ru-RU" sz="2400" dirty="0">
                <a:solidFill>
                  <a:srgbClr val="323232"/>
                </a:solidFill>
                <a:effectLst>
                  <a:outerShdw blurRad="38100" dist="38100" dir="2700000" algn="tl">
                    <a:srgbClr val="000000">
                      <a:alpha val="43137"/>
                    </a:srgbClr>
                  </a:outerShdw>
                </a:effectLst>
              </a:rPr>
              <a:t>73. Право, подлежащее применению к имущественным и личным неимущественным отношениям</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96752"/>
            <a:ext cx="9144000" cy="5661248"/>
          </a:xfrm>
        </p:spPr>
        <p:txBody>
          <a:bodyPr>
            <a:normAutofit fontScale="47500" lnSpcReduction="20000"/>
          </a:bodyPr>
          <a:lstStyle/>
          <a:p>
            <a:r>
              <a:rPr lang="ru-RU" sz="3500" dirty="0"/>
              <a:t>Объект</a:t>
            </a:r>
            <a:r>
              <a:rPr lang="ru-RU" dirty="0"/>
              <a:t>: </a:t>
            </a:r>
          </a:p>
          <a:p>
            <a:pPr marL="0" indent="0">
              <a:buNone/>
            </a:pPr>
            <a:r>
              <a:rPr lang="ru-RU" dirty="0"/>
              <a:t>Объектом является </a:t>
            </a:r>
            <a:r>
              <a:rPr lang="ru-RU" dirty="0">
                <a:solidFill>
                  <a:prstClr val="black">
                    <a:lumMod val="50000"/>
                    <a:lumOff val="50000"/>
                  </a:prstClr>
                </a:solidFill>
              </a:rPr>
              <a:t>сфера права, подлежащего применению к имущественным и личным неимущественным отношениям </a:t>
            </a:r>
            <a:endParaRPr lang="ru-RU" dirty="0" smtClean="0">
              <a:solidFill>
                <a:prstClr val="black">
                  <a:lumMod val="50000"/>
                  <a:lumOff val="50000"/>
                </a:prstClr>
              </a:solidFill>
            </a:endParaRPr>
          </a:p>
          <a:p>
            <a:r>
              <a:rPr lang="ru-RU" sz="3500" dirty="0" smtClean="0"/>
              <a:t>Объективная сторона: </a:t>
            </a:r>
          </a:p>
          <a:p>
            <a:pPr marL="0" indent="0">
              <a:buNone/>
            </a:pPr>
            <a:r>
              <a:rPr lang="ru-RU" dirty="0"/>
              <a:t>Возникновение и прекращение права собственности и иных вещных прав на имущество определяются по праву страны, где это имущество находилось в момент, когда имело место действие или иное обстоятельство, послужившие основанием для возникновения либо прекращения права собственности и иных вещных прав, если иное не предусмотрено законом</a:t>
            </a:r>
            <a:r>
              <a:rPr lang="ru-RU" dirty="0" smtClean="0"/>
              <a:t>.</a:t>
            </a:r>
          </a:p>
          <a:p>
            <a:pPr marL="0" indent="0">
              <a:buNone/>
            </a:pPr>
            <a:r>
              <a:rPr lang="ru-RU" dirty="0"/>
              <a:t>Право собственности и иные вещные права на воздушные суда, морские суда, суда внутреннего плавания, космические объекты, подлежащие государственной регистрации, определяются по праву страны, где эти суда и объекты зарегистрированы.</a:t>
            </a:r>
          </a:p>
          <a:p>
            <a:pPr marL="0" indent="0">
              <a:buNone/>
            </a:pPr>
            <a:r>
              <a:rPr lang="ru-RU" dirty="0" smtClean="0"/>
              <a:t>Исковая </a:t>
            </a:r>
            <a:r>
              <a:rPr lang="ru-RU" dirty="0"/>
              <a:t>давность определяется по праву страны, подлежащему применению к соответствующему отношению.</a:t>
            </a:r>
          </a:p>
          <a:p>
            <a:pPr marL="0" indent="0">
              <a:buNone/>
            </a:pPr>
            <a:r>
              <a:rPr lang="ru-RU" dirty="0" smtClean="0"/>
              <a:t>Форма </a:t>
            </a:r>
            <a:r>
              <a:rPr lang="ru-RU" dirty="0"/>
              <a:t>сделки подчиняется праву страны, подлежащему применению к самой сделке. Однако сделка не может быть признана недействительной вследствие несоблюдения формы, если соблюдены требования права страны места совершения сделки к форме сделки. Совершенная за границей сделка, хотя бы одной из сторон которой выступает лицо, чьим личным законом является российское право, не может быть признана недействительной вследствие несоблюдения формы, если соблюдены требования российского права к форме сделки</a:t>
            </a:r>
            <a:r>
              <a:rPr lang="ru-RU" dirty="0" smtClean="0"/>
              <a:t>.</a:t>
            </a:r>
          </a:p>
          <a:p>
            <a:pPr marL="0" indent="0">
              <a:buNone/>
            </a:pPr>
            <a:r>
              <a:rPr lang="ru-RU" dirty="0"/>
              <a:t>Стороны договора могут при заключении договора или в последующем выбрать по соглашению между собой право, которое подлежит применению к их правам и обязанностям по этому договору</a:t>
            </a:r>
            <a:r>
              <a:rPr lang="ru-RU" dirty="0" smtClean="0"/>
              <a:t>.</a:t>
            </a:r>
          </a:p>
          <a:p>
            <a:pPr marL="0" indent="0">
              <a:buNone/>
            </a:pPr>
            <a:r>
              <a:rPr lang="ru-RU" dirty="0"/>
              <a:t>При отсутствии соглашения сторон о праве, подлежащем применению к договору в отношении недвижимого имущества, применяется право страны, с которой договор наиболее тесно связан. Правом страны, с которой такой договор наиболее тесно связан, считается, если иное явно не вытекает из закона, условий или существа договора либо совокупности обстоятельств дела, право страны, где находится недвижимое имущество</a:t>
            </a:r>
            <a:r>
              <a:rPr lang="ru-RU" dirty="0" smtClean="0"/>
              <a:t>.</a:t>
            </a:r>
          </a:p>
          <a:p>
            <a:pPr marL="0" indent="0">
              <a:buNone/>
            </a:pPr>
            <a:r>
              <a:rPr lang="ru-RU" dirty="0" smtClean="0"/>
              <a:t>Право</a:t>
            </a:r>
            <a:r>
              <a:rPr lang="ru-RU" dirty="0"/>
              <a:t>, подлежащее применению к соглашению между первоначальным и новым кредиторами об уступке требования, определяется в соответствии с правилами настоящего Кодекса о праве, подлежащем применению к договору</a:t>
            </a:r>
            <a:r>
              <a:rPr lang="ru-RU" dirty="0" smtClean="0"/>
              <a:t>.</a:t>
            </a:r>
          </a:p>
          <a:p>
            <a:pPr marL="0" indent="0">
              <a:buNone/>
            </a:pPr>
            <a:r>
              <a:rPr lang="ru-RU" dirty="0"/>
              <a:t>При удовлетворении третьим лицом требования кредитора к должнику переход на основании закона прав кредитора к такому третьему лицу (новому кредитору) определяется по праву, подлежащему применению к отношениям между первоначальным кредитором и новым кредитором, если иное не вытекает из закона или совокупности обстоятельств дела</a:t>
            </a:r>
            <a:r>
              <a:rPr lang="ru-RU" dirty="0" smtClean="0"/>
              <a:t>.</a:t>
            </a:r>
          </a:p>
          <a:p>
            <a:pPr marL="0" indent="0">
              <a:buNone/>
            </a:pPr>
            <a:r>
              <a:rPr lang="ru-RU" dirty="0"/>
              <a:t>К обязательствам, возникающим из односторонних сделок, если иное явно не вытекает из закона, условий или существа сделки либо совокупности обстоятельств дела, применяется право страны, где на момент совершения односторонней сделки находится место жительства или основное место деятельности стороны, принимающей на себя обязательства по односторонней сделке</a:t>
            </a:r>
            <a:r>
              <a:rPr lang="ru-RU" dirty="0" smtClean="0"/>
              <a:t>.</a:t>
            </a:r>
          </a:p>
          <a:p>
            <a:pPr marL="0" indent="0">
              <a:buNone/>
            </a:pPr>
            <a:r>
              <a:rPr lang="ru-RU" dirty="0"/>
              <a:t>Основания взимания, порядок исчисления и размер процентов по денежным обязательствам определяются по праву страны, подлежащему применению к соответствующему обязательству.</a:t>
            </a:r>
          </a:p>
          <a:p>
            <a:pPr marL="0" indent="0">
              <a:buNone/>
            </a:pPr>
            <a:r>
              <a:rPr lang="ru-RU" dirty="0"/>
              <a:t/>
            </a:r>
            <a:br>
              <a:rPr lang="ru-RU" dirty="0"/>
            </a:br>
            <a:endParaRPr lang="ru-RU" dirty="0"/>
          </a:p>
        </p:txBody>
      </p:sp>
    </p:spTree>
    <p:extLst>
      <p:ext uri="{BB962C8B-B14F-4D97-AF65-F5344CB8AC3E}">
        <p14:creationId xmlns:p14="http://schemas.microsoft.com/office/powerpoint/2010/main" val="137159286"/>
      </p:ext>
    </p:extLst>
  </p:cSld>
  <p:clrMapOvr>
    <a:masterClrMapping/>
  </p:clrMapOvr>
</p:sld>
</file>

<file path=ppt/slides/slide5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600200"/>
          </a:xfrm>
        </p:spPr>
        <p:txBody>
          <a:bodyPr/>
          <a:lstStyle/>
          <a:p>
            <a:pPr>
              <a:lnSpc>
                <a:spcPct val="100000"/>
              </a:lnSpc>
            </a:pPr>
            <a:r>
              <a:rPr lang="ru-RU" sz="2400" dirty="0">
                <a:solidFill>
                  <a:srgbClr val="323232"/>
                </a:solidFill>
                <a:effectLst>
                  <a:outerShdw blurRad="38100" dist="38100" dir="2700000" algn="tl">
                    <a:srgbClr val="000000">
                      <a:alpha val="43137"/>
                    </a:srgbClr>
                  </a:outerShdw>
                </a:effectLst>
              </a:rPr>
              <a:t>73. Право, подлежащее применению к имущественным и личным неимущественным отношениям</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052736"/>
            <a:ext cx="9144000" cy="5805264"/>
          </a:xfrm>
        </p:spPr>
        <p:txBody>
          <a:bodyPr>
            <a:normAutofit fontScale="55000" lnSpcReduction="20000"/>
          </a:bodyPr>
          <a:lstStyle/>
          <a:p>
            <a:r>
              <a:rPr lang="ru-RU" dirty="0"/>
              <a:t>Субъект: </a:t>
            </a:r>
          </a:p>
          <a:p>
            <a:pPr>
              <a:buFont typeface="Courier New" pitchFamily="49" charset="0"/>
              <a:buChar char="o"/>
            </a:pPr>
            <a:r>
              <a:rPr lang="ru-RU" dirty="0"/>
              <a:t>В имущественных отношениях: </a:t>
            </a:r>
            <a:endParaRPr lang="ru-RU" dirty="0" smtClean="0"/>
          </a:p>
          <a:p>
            <a:pPr marL="457200" indent="-457200">
              <a:buAutoNum type="arabicPeriod"/>
            </a:pPr>
            <a:r>
              <a:rPr lang="ru-RU" dirty="0" smtClean="0"/>
              <a:t>Физические </a:t>
            </a:r>
            <a:r>
              <a:rPr lang="ru-RU" dirty="0"/>
              <a:t>лица: </a:t>
            </a:r>
            <a:r>
              <a:rPr lang="ru-RU" dirty="0" smtClean="0"/>
              <a:t>Владельцы </a:t>
            </a:r>
            <a:r>
              <a:rPr lang="ru-RU" dirty="0"/>
              <a:t>имущества, покупатели, продавцы, кредиторы, должники, наследники, дарители. </a:t>
            </a:r>
            <a:endParaRPr lang="ru-RU" dirty="0" smtClean="0"/>
          </a:p>
          <a:p>
            <a:pPr marL="457200" indent="-457200">
              <a:buAutoNum type="arabicPeriod"/>
            </a:pPr>
            <a:r>
              <a:rPr lang="ru-RU" dirty="0" smtClean="0"/>
              <a:t>Юридические </a:t>
            </a:r>
            <a:r>
              <a:rPr lang="ru-RU" dirty="0"/>
              <a:t>лица: </a:t>
            </a:r>
            <a:r>
              <a:rPr lang="ru-RU" dirty="0" smtClean="0"/>
              <a:t>Компании</a:t>
            </a:r>
            <a:r>
              <a:rPr lang="ru-RU" dirty="0"/>
              <a:t>, организации, фонды, банки. </a:t>
            </a:r>
            <a:endParaRPr lang="ru-RU" dirty="0" smtClean="0"/>
          </a:p>
          <a:p>
            <a:pPr marL="457200" indent="-457200">
              <a:buAutoNum type="arabicPeriod"/>
            </a:pPr>
            <a:r>
              <a:rPr lang="ru-RU" dirty="0" smtClean="0"/>
              <a:t>Государство</a:t>
            </a:r>
            <a:r>
              <a:rPr lang="ru-RU" dirty="0"/>
              <a:t>:  </a:t>
            </a:r>
            <a:r>
              <a:rPr lang="ru-RU" dirty="0" smtClean="0"/>
              <a:t>Владелец </a:t>
            </a:r>
            <a:r>
              <a:rPr lang="ru-RU" dirty="0"/>
              <a:t>государственной собственности, участник сделок, кредитор</a:t>
            </a:r>
            <a:r>
              <a:rPr lang="ru-RU" dirty="0" smtClean="0"/>
              <a:t>.</a:t>
            </a:r>
          </a:p>
          <a:p>
            <a:pPr>
              <a:buFont typeface="Courier New" pitchFamily="49" charset="0"/>
              <a:buChar char="o"/>
            </a:pPr>
            <a:r>
              <a:rPr lang="ru-RU" dirty="0"/>
              <a:t>В личных неимущественных отношениях: </a:t>
            </a:r>
            <a:endParaRPr lang="ru-RU" dirty="0" smtClean="0"/>
          </a:p>
          <a:p>
            <a:pPr marL="457200" indent="-457200">
              <a:buAutoNum type="arabicPeriod"/>
            </a:pPr>
            <a:r>
              <a:rPr lang="ru-RU" dirty="0" smtClean="0"/>
              <a:t>Физические </a:t>
            </a:r>
            <a:r>
              <a:rPr lang="ru-RU" dirty="0"/>
              <a:t>лица: </a:t>
            </a:r>
            <a:r>
              <a:rPr lang="ru-RU" dirty="0" smtClean="0"/>
              <a:t>Лица</a:t>
            </a:r>
            <a:r>
              <a:rPr lang="ru-RU" dirty="0"/>
              <a:t>, имеющие права на имя, честь, достоинство, авторские права, право на личную жизнь, право на неприкосновенность жилища, право на тайну переписки, право на тайну телефонных переговоров, право на свободу передвижения, право на свободу слова, право на свободу вероисповедания, право на свободу совести, право на свободу собраний, право на свободу митингов, право на свободу объединений. </a:t>
            </a:r>
            <a:endParaRPr lang="ru-RU" dirty="0" smtClean="0"/>
          </a:p>
          <a:p>
            <a:pPr marL="457200" indent="-457200">
              <a:buAutoNum type="arabicPeriod"/>
            </a:pPr>
            <a:r>
              <a:rPr lang="ru-RU" dirty="0" smtClean="0"/>
              <a:t>Государство</a:t>
            </a:r>
            <a:r>
              <a:rPr lang="ru-RU" dirty="0"/>
              <a:t>: </a:t>
            </a:r>
            <a:r>
              <a:rPr lang="ru-RU" dirty="0" smtClean="0"/>
              <a:t> Определяет </a:t>
            </a:r>
            <a:r>
              <a:rPr lang="ru-RU" dirty="0"/>
              <a:t>основные принципы защиты личных неимущественных прав</a:t>
            </a:r>
            <a:r>
              <a:rPr lang="ru-RU" dirty="0" smtClean="0"/>
              <a:t>.</a:t>
            </a:r>
          </a:p>
          <a:p>
            <a:pPr marL="457200" indent="-457200">
              <a:buAutoNum type="arabicPeriod"/>
            </a:pPr>
            <a:endParaRPr lang="ru-RU" dirty="0"/>
          </a:p>
          <a:p>
            <a:r>
              <a:rPr lang="ru-RU" dirty="0"/>
              <a:t>Субъективная сторона:</a:t>
            </a:r>
          </a:p>
          <a:p>
            <a:pPr marL="0" indent="0">
              <a:buNone/>
            </a:pPr>
            <a:r>
              <a:rPr lang="ru-RU" dirty="0"/>
              <a:t>Имущественные отношения: </a:t>
            </a:r>
            <a:endParaRPr lang="ru-RU" dirty="0" smtClean="0"/>
          </a:p>
          <a:p>
            <a:pPr>
              <a:buFont typeface="Courier New" pitchFamily="49" charset="0"/>
              <a:buChar char="o"/>
            </a:pPr>
            <a:r>
              <a:rPr lang="ru-RU" dirty="0" smtClean="0"/>
              <a:t>Умышленное </a:t>
            </a:r>
            <a:r>
              <a:rPr lang="ru-RU" dirty="0"/>
              <a:t>причинение имущественного ущерба: Если кто-то преднамеренно поджег ваш дом, то виновный будет привлечен к уголовной ответственности. </a:t>
            </a:r>
            <a:endParaRPr lang="ru-RU" dirty="0" smtClean="0"/>
          </a:p>
          <a:p>
            <a:pPr>
              <a:buFont typeface="Courier New" pitchFamily="49" charset="0"/>
              <a:buChar char="o"/>
            </a:pPr>
            <a:r>
              <a:rPr lang="ru-RU" dirty="0" smtClean="0"/>
              <a:t>Неосторожное </a:t>
            </a:r>
            <a:r>
              <a:rPr lang="ru-RU" dirty="0"/>
              <a:t>причинение имущественного ущерба: Если кто-то неаккуратно парковался и повредил ваш автомобиль, то виновный, скорее всего, будет обязан компенсировать вам ущерб. </a:t>
            </a:r>
            <a:endParaRPr lang="ru-RU" dirty="0" smtClean="0"/>
          </a:p>
          <a:p>
            <a:pPr>
              <a:buFont typeface="Courier New" pitchFamily="49" charset="0"/>
              <a:buChar char="o"/>
            </a:pPr>
            <a:endParaRPr lang="ru-RU" dirty="0" smtClean="0"/>
          </a:p>
          <a:p>
            <a:pPr marL="0" indent="0">
              <a:buNone/>
            </a:pPr>
            <a:r>
              <a:rPr lang="ru-RU" dirty="0" smtClean="0"/>
              <a:t>Личные </a:t>
            </a:r>
            <a:r>
              <a:rPr lang="ru-RU" dirty="0"/>
              <a:t>неимущественные отношения: </a:t>
            </a:r>
            <a:endParaRPr lang="ru-RU" dirty="0" smtClean="0"/>
          </a:p>
          <a:p>
            <a:pPr>
              <a:buFont typeface="Courier New" pitchFamily="49" charset="0"/>
              <a:buChar char="o"/>
            </a:pPr>
            <a:r>
              <a:rPr lang="ru-RU" dirty="0" smtClean="0"/>
              <a:t>Умышленное </a:t>
            </a:r>
            <a:r>
              <a:rPr lang="ru-RU" dirty="0"/>
              <a:t>оскорбление чести и достоинства: Если кто-то публично высказался о вас клеветнические слова с целью унизить вашу репутацию, то это будет расцениваться как умышленное правонарушение. </a:t>
            </a:r>
            <a:endParaRPr lang="ru-RU" dirty="0" smtClean="0"/>
          </a:p>
          <a:p>
            <a:pPr>
              <a:buFont typeface="Courier New" pitchFamily="49" charset="0"/>
              <a:buChar char="o"/>
            </a:pPr>
            <a:r>
              <a:rPr lang="ru-RU" dirty="0" smtClean="0"/>
              <a:t>Неосторожное </a:t>
            </a:r>
            <a:r>
              <a:rPr lang="ru-RU" dirty="0"/>
              <a:t>нарушение неприкосновенности частной жизни: Если кто-то случайно опубликовал ваше фото без вашего согласия, то это может быть расценено как неосторожное нарушение.</a:t>
            </a:r>
          </a:p>
        </p:txBody>
      </p:sp>
    </p:spTree>
    <p:extLst>
      <p:ext uri="{BB962C8B-B14F-4D97-AF65-F5344CB8AC3E}">
        <p14:creationId xmlns:p14="http://schemas.microsoft.com/office/powerpoint/2010/main" val="557289578"/>
      </p:ext>
    </p:extLst>
  </p:cSld>
  <p:clrMapOvr>
    <a:masterClrMapping/>
  </p:clrMapOvr>
</p:sld>
</file>

<file path=ppt/slides/slide5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2400" dirty="0">
                <a:solidFill>
                  <a:srgbClr val="323232"/>
                </a:solidFill>
                <a:effectLst>
                  <a:outerShdw blurRad="38100" dist="38100" dir="2700000" algn="tl">
                    <a:srgbClr val="000000">
                      <a:alpha val="43137"/>
                    </a:srgbClr>
                  </a:outerShdw>
                </a:effectLst>
              </a:rPr>
              <a:t>73. Право, подлежащее применению к имущественным и личным неимущественным отношениям</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77500" lnSpcReduction="20000"/>
          </a:bodyPr>
          <a:lstStyle/>
          <a:p>
            <a:pPr marL="0" lvl="0" indent="0" algn="ctr">
              <a:buNone/>
            </a:pPr>
            <a:r>
              <a:rPr lang="ru-RU" sz="3600" u="sng" dirty="0">
                <a:solidFill>
                  <a:prstClr val="black">
                    <a:lumMod val="50000"/>
                    <a:lumOff val="50000"/>
                  </a:prstClr>
                </a:solidFill>
              </a:rPr>
              <a:t>Судебная практика</a:t>
            </a:r>
          </a:p>
          <a:p>
            <a:pPr marL="0" lvl="0" indent="0" algn="ctr">
              <a:buNone/>
            </a:pPr>
            <a:endParaRPr lang="ru-RU" sz="3600" u="sng" dirty="0">
              <a:solidFill>
                <a:prstClr val="black">
                  <a:lumMod val="50000"/>
                  <a:lumOff val="50000"/>
                </a:prstClr>
              </a:solidFill>
            </a:endParaRPr>
          </a:p>
          <a:p>
            <a:pPr lvl="0"/>
            <a:r>
              <a:rPr lang="ru-RU" dirty="0"/>
              <a:t>Неосторожное причинение имущественного ущерба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Мария, спеша на работу, неаккуратно припарковала машину и задела другую машину, повредив ей бампер.</a:t>
            </a:r>
            <a:r>
              <a:rPr lang="ru-RU" dirty="0">
                <a:solidFill>
                  <a:prstClr val="black">
                    <a:lumMod val="50000"/>
                    <a:lumOff val="50000"/>
                  </a:prstClr>
                </a:solidFill>
              </a:rPr>
              <a:t/>
            </a:r>
            <a:br>
              <a:rPr lang="ru-RU" dirty="0">
                <a:solidFill>
                  <a:prstClr val="black">
                    <a:lumMod val="50000"/>
                    <a:lumOff val="50000"/>
                  </a:prstClr>
                </a:solidFill>
              </a:rPr>
            </a:br>
            <a:r>
              <a:rPr lang="ru-RU" dirty="0">
                <a:solidFill>
                  <a:prstClr val="black">
                    <a:lumMod val="50000"/>
                    <a:lumOff val="50000"/>
                  </a:prstClr>
                </a:solidFill>
              </a:rPr>
              <a:t> </a:t>
            </a:r>
            <a:r>
              <a:rPr lang="ru-RU" u="sng" dirty="0">
                <a:solidFill>
                  <a:prstClr val="black">
                    <a:lumMod val="50000"/>
                    <a:lumOff val="50000"/>
                  </a:prstClr>
                </a:solidFill>
              </a:rPr>
              <a:t>Судебные решения:</a:t>
            </a:r>
          </a:p>
          <a:p>
            <a:pPr marL="0" lvl="0" indent="0">
              <a:buNone/>
            </a:pPr>
            <a:r>
              <a:rPr lang="ru-RU" dirty="0"/>
              <a:t>Мария будет обязана возместить ущерб владельцу поврежденной машины</a:t>
            </a:r>
            <a:r>
              <a:rPr lang="ru-RU" dirty="0" smtClean="0"/>
              <a:t>.</a:t>
            </a:r>
          </a:p>
          <a:p>
            <a:pPr marL="0" lvl="0" indent="0">
              <a:buNone/>
            </a:pPr>
            <a:endParaRPr lang="ru-RU" u="sng" dirty="0">
              <a:solidFill>
                <a:prstClr val="black">
                  <a:lumMod val="50000"/>
                  <a:lumOff val="50000"/>
                </a:prstClr>
              </a:solidFill>
            </a:endParaRPr>
          </a:p>
          <a:p>
            <a:pPr marL="0" lvl="0" indent="0">
              <a:buNone/>
            </a:pPr>
            <a:endParaRPr lang="ru-RU" u="sng" dirty="0">
              <a:solidFill>
                <a:prstClr val="black">
                  <a:lumMod val="50000"/>
                  <a:lumOff val="50000"/>
                </a:prstClr>
              </a:solidFill>
            </a:endParaRPr>
          </a:p>
          <a:p>
            <a:pPr lvl="0" algn="r"/>
            <a:r>
              <a:rPr lang="ru-RU" dirty="0"/>
              <a:t>Умышленное клеветническое высказывание </a:t>
            </a:r>
            <a:endParaRPr lang="ru-RU" dirty="0" smtClean="0"/>
          </a:p>
          <a:p>
            <a:pPr marL="0" lv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solidFill>
                <a:prstClr val="black">
                  <a:lumMod val="50000"/>
                  <a:lumOff val="50000"/>
                </a:prstClr>
              </a:solidFill>
            </a:endParaRPr>
          </a:p>
          <a:p>
            <a:pPr marL="0" lvl="0" indent="0" algn="r">
              <a:buNone/>
            </a:pPr>
            <a:r>
              <a:rPr lang="ru-RU" dirty="0"/>
              <a:t>Сергей, желая опорочить репутацию своего коллеги Дмитрия, распространил ложные сведения о его профессиональной некомпетентности.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Сергей будет обязан публично опровергнуть ложные сведения, а также может быть обязан выплатить Дмитрию компенсацию морального вреда.</a:t>
            </a:r>
          </a:p>
        </p:txBody>
      </p:sp>
    </p:spTree>
    <p:extLst>
      <p:ext uri="{BB962C8B-B14F-4D97-AF65-F5344CB8AC3E}">
        <p14:creationId xmlns:p14="http://schemas.microsoft.com/office/powerpoint/2010/main" val="681829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8.  Нематериальные блага и их защита</a:t>
            </a:r>
            <a:endParaRPr lang="ru-RU" sz="4000" dirty="0"/>
          </a:p>
        </p:txBody>
      </p:sp>
      <p:sp>
        <p:nvSpPr>
          <p:cNvPr id="3" name="Объект 2"/>
          <p:cNvSpPr>
            <a:spLocks noGrp="1"/>
          </p:cNvSpPr>
          <p:nvPr>
            <p:ph idx="1"/>
          </p:nvPr>
        </p:nvSpPr>
        <p:spPr>
          <a:xfrm>
            <a:off x="107504" y="1412776"/>
            <a:ext cx="8928992" cy="5328592"/>
          </a:xfrm>
        </p:spPr>
        <p:txBody>
          <a:bodyPr>
            <a:normAutofit fontScale="92500" lnSpcReduction="10000"/>
          </a:bodyPr>
          <a:lstStyle/>
          <a:p>
            <a:pPr marL="0" indent="0">
              <a:buNone/>
            </a:pPr>
            <a:r>
              <a:rPr lang="ru-RU" sz="1600" b="1" dirty="0"/>
              <a:t>ГК РФ Статья 152. Защита чести, достоинства и деловой </a:t>
            </a:r>
            <a:r>
              <a:rPr lang="ru-RU" sz="1600" b="1" dirty="0" smtClean="0"/>
              <a:t>репутации</a:t>
            </a:r>
          </a:p>
          <a:p>
            <a:pPr marL="0" indent="0">
              <a:buNone/>
            </a:pPr>
            <a:endParaRPr lang="ru-RU" sz="1600" b="1" dirty="0"/>
          </a:p>
          <a:p>
            <a:r>
              <a:rPr lang="ru-RU" sz="1600" u="sng" dirty="0"/>
              <a:t>Объект</a:t>
            </a:r>
            <a:r>
              <a:rPr lang="ru-RU" sz="1600" dirty="0"/>
              <a:t>: </a:t>
            </a:r>
            <a:r>
              <a:rPr lang="ru-RU" sz="1600" dirty="0" smtClean="0"/>
              <a:t>Сфера защиты </a:t>
            </a:r>
            <a:r>
              <a:rPr lang="ru-RU" sz="1600" dirty="0"/>
              <a:t>чести, достоинства и деловой репутации</a:t>
            </a:r>
          </a:p>
          <a:p>
            <a:r>
              <a:rPr lang="ru-RU" sz="1600" u="sng" dirty="0"/>
              <a:t>Объективная сторона:  </a:t>
            </a:r>
            <a:endParaRPr lang="ru-RU" sz="1600" u="sng" dirty="0" smtClean="0"/>
          </a:p>
          <a:p>
            <a:pPr marL="0" indent="0">
              <a:buNone/>
            </a:pPr>
            <a:r>
              <a:rPr lang="ru-RU" sz="1600" dirty="0" smtClean="0"/>
              <a:t>Гражданин </a:t>
            </a:r>
            <a:r>
              <a:rPr lang="ru-RU" sz="1600" dirty="0"/>
              <a:t>вправе требовать по суду </a:t>
            </a:r>
            <a:r>
              <a:rPr lang="ru-RU" sz="1600" dirty="0" smtClean="0"/>
              <a:t>опровержения</a:t>
            </a:r>
            <a:r>
              <a:rPr lang="ru-RU" sz="1600" dirty="0"/>
              <a:t> порочащих его честь, достоинство или деловую репутацию </a:t>
            </a:r>
            <a:r>
              <a:rPr lang="ru-RU" sz="1600" dirty="0" smtClean="0"/>
              <a:t>сведений, </a:t>
            </a:r>
            <a:r>
              <a:rPr lang="ru-RU" sz="1600" dirty="0"/>
              <a:t>если распространивший такие сведения не докажет, что они соответствуют действительности. Опровержение должно быть сделано тем же способом, которым были распространены сведения о гражданине, или другим аналогичным способом.</a:t>
            </a:r>
          </a:p>
          <a:p>
            <a:pPr marL="0" indent="0">
              <a:buNone/>
            </a:pPr>
            <a:r>
              <a:rPr lang="ru-RU" sz="1600" dirty="0"/>
              <a:t>По требованию заинтересованных лиц допускается защита чести, достоинства и деловой репутации гражданина и после его смерти.</a:t>
            </a:r>
            <a:endParaRPr lang="ru-RU" sz="1600" u="sng" dirty="0"/>
          </a:p>
          <a:p>
            <a:r>
              <a:rPr lang="ru-RU" sz="1600" u="sng" dirty="0" smtClean="0"/>
              <a:t>Субъект</a:t>
            </a:r>
            <a:r>
              <a:rPr lang="ru-RU" sz="1600" u="sng" dirty="0"/>
              <a:t>: </a:t>
            </a:r>
            <a:endParaRPr lang="ru-RU" sz="1600" u="sng" dirty="0" smtClean="0"/>
          </a:p>
          <a:p>
            <a:pPr>
              <a:buFont typeface="Courier New" pitchFamily="49" charset="0"/>
              <a:buChar char="o"/>
            </a:pPr>
            <a:r>
              <a:rPr lang="ru-RU" sz="1600" dirty="0"/>
              <a:t>Физические лица: Любой человек может быть субъектом этих прав, они защищаются с момента рождения. </a:t>
            </a:r>
            <a:endParaRPr lang="ru-RU" sz="1600" dirty="0" smtClean="0"/>
          </a:p>
          <a:p>
            <a:pPr>
              <a:buFont typeface="Courier New" pitchFamily="49" charset="0"/>
              <a:buChar char="o"/>
            </a:pPr>
            <a:r>
              <a:rPr lang="ru-RU" sz="1600" dirty="0"/>
              <a:t>Юридические лица: Компании, организации и иные юридические лица также могут быть субъектами защиты деловой репутации.</a:t>
            </a:r>
            <a:endParaRPr lang="ru-RU" sz="1600" u="sng" dirty="0"/>
          </a:p>
          <a:p>
            <a:r>
              <a:rPr lang="ru-RU" sz="1600" u="sng" dirty="0" smtClean="0"/>
              <a:t>Субъективная </a:t>
            </a:r>
            <a:r>
              <a:rPr lang="ru-RU" sz="1600" u="sng" dirty="0"/>
              <a:t>сторона</a:t>
            </a:r>
            <a:r>
              <a:rPr lang="ru-RU" sz="1600" u="sng" dirty="0" smtClean="0"/>
              <a:t>: </a:t>
            </a:r>
            <a:r>
              <a:rPr lang="ru-RU" sz="1600" dirty="0" smtClean="0"/>
              <a:t>Умысел или неосторожность</a:t>
            </a:r>
            <a:endParaRPr lang="ru-RU" sz="1600" u="sng" dirty="0" smtClean="0"/>
          </a:p>
          <a:p>
            <a:pPr marL="0" indent="0">
              <a:buNone/>
            </a:pPr>
            <a:r>
              <a:rPr lang="ru-RU" sz="1600" i="1" dirty="0"/>
              <a:t>Примеры</a:t>
            </a:r>
            <a:r>
              <a:rPr lang="ru-RU" sz="1600" dirty="0"/>
              <a:t>: </a:t>
            </a:r>
            <a:endParaRPr lang="ru-RU" sz="1600" dirty="0" smtClean="0"/>
          </a:p>
          <a:p>
            <a:pPr marL="0" indent="0">
              <a:buNone/>
            </a:pPr>
            <a:r>
              <a:rPr lang="ru-RU" sz="1600" dirty="0" smtClean="0"/>
              <a:t> </a:t>
            </a:r>
            <a:r>
              <a:rPr lang="ru-RU" sz="1600" dirty="0"/>
              <a:t>Умысел: Человек публикует в интернете ложную информацию о политике компании, чтобы ухудшить ее репутацию и создать негативный образ для потенциальных клиентов. </a:t>
            </a:r>
            <a:endParaRPr lang="ru-RU" sz="1600" dirty="0" smtClean="0"/>
          </a:p>
          <a:p>
            <a:pPr marL="0" indent="0">
              <a:buNone/>
            </a:pPr>
            <a:r>
              <a:rPr lang="ru-RU" sz="1600" dirty="0" smtClean="0"/>
              <a:t> </a:t>
            </a:r>
            <a:r>
              <a:rPr lang="ru-RU" sz="1600" dirty="0"/>
              <a:t>Неосторожность: Журналист публикует статью о компаниях на основе непроверенных данных, не убедившись в их достоверности.</a:t>
            </a:r>
            <a:endParaRPr lang="ru-RU" sz="1600" b="1" dirty="0" smtClean="0"/>
          </a:p>
          <a:p>
            <a:pPr marL="0" indent="0">
              <a:buNone/>
            </a:pPr>
            <a:endParaRPr lang="ru-RU" sz="1600" dirty="0"/>
          </a:p>
        </p:txBody>
      </p:sp>
    </p:spTree>
    <p:extLst>
      <p:ext uri="{BB962C8B-B14F-4D97-AF65-F5344CB8AC3E}">
        <p14:creationId xmlns:p14="http://schemas.microsoft.com/office/powerpoint/2010/main" val="3537512888"/>
      </p:ext>
    </p:extLst>
  </p:cSld>
  <p:clrMapOvr>
    <a:masterClrMapping/>
  </p:clrMapOvr>
</p:sld>
</file>

<file path=ppt/slides/slide5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2400" dirty="0">
                <a:solidFill>
                  <a:srgbClr val="323232"/>
                </a:solidFill>
                <a:effectLst>
                  <a:outerShdw blurRad="38100" dist="38100" dir="2700000" algn="tl">
                    <a:srgbClr val="000000">
                      <a:alpha val="43137"/>
                    </a:srgbClr>
                  </a:outerShdw>
                </a:effectLst>
              </a:rPr>
              <a:t>73. Право, подлежащее применению к имущественным и личным неимущественным отношениям</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62500" lnSpcReduction="20000"/>
          </a:bodyPr>
          <a:lstStyle/>
          <a:p>
            <a:pPr marL="0" indent="0">
              <a:buNone/>
            </a:pPr>
            <a:r>
              <a:rPr lang="ru-RU" sz="2200" b="1" dirty="0"/>
              <a:t>ГК РФ Статья 1206. Право, подлежащее применению к возникновению и прекращению вещных прав </a:t>
            </a:r>
            <a:endParaRPr lang="ru-RU" sz="2200" b="1" dirty="0" smtClean="0"/>
          </a:p>
          <a:p>
            <a:r>
              <a:rPr lang="ru-RU" dirty="0" smtClean="0"/>
              <a:t>Объект</a:t>
            </a:r>
            <a:r>
              <a:rPr lang="ru-RU" dirty="0"/>
              <a:t>: Сфера права, подлежащего применению к возникновению и прекращению вещных прав </a:t>
            </a:r>
          </a:p>
          <a:p>
            <a:r>
              <a:rPr lang="ru-RU" dirty="0" smtClean="0"/>
              <a:t>Объективная </a:t>
            </a:r>
            <a:r>
              <a:rPr lang="ru-RU" dirty="0"/>
              <a:t>сторона: </a:t>
            </a:r>
          </a:p>
          <a:p>
            <a:pPr marL="0" indent="0">
              <a:buNone/>
            </a:pPr>
            <a:r>
              <a:rPr lang="ru-RU" dirty="0"/>
              <a:t>Возникновение и прекращение права собственности и иных вещных прав на имущество определяются по праву страны, где это имущество находилось в момент, когда имело место действие или иное обстоятельство, послужившие основанием для возникновения либо прекращения права собственности и иных вещных прав, если иное не предусмотрено законом.</a:t>
            </a:r>
          </a:p>
          <a:p>
            <a:pPr marL="0" indent="0">
              <a:buNone/>
            </a:pPr>
            <a:r>
              <a:rPr lang="ru-RU" dirty="0" smtClean="0"/>
              <a:t>Возникновение </a:t>
            </a:r>
            <a:r>
              <a:rPr lang="ru-RU" dirty="0"/>
              <a:t>и прекращение права собственности и иных вещных прав по сделке, заключаемой в отношении находящегося в пути движимого имущества, определяются по праву страны, из которой это имущество отправлено, если иное не предусмотрено законом</a:t>
            </a:r>
            <a:r>
              <a:rPr lang="ru-RU" dirty="0" smtClean="0"/>
              <a:t>.</a:t>
            </a:r>
          </a:p>
          <a:p>
            <a:r>
              <a:rPr lang="ru-RU" dirty="0" smtClean="0"/>
              <a:t>Субъект</a:t>
            </a:r>
            <a:r>
              <a:rPr lang="ru-RU" dirty="0"/>
              <a:t>: </a:t>
            </a:r>
          </a:p>
          <a:p>
            <a:pPr>
              <a:buFont typeface="Courier New" pitchFamily="49" charset="0"/>
              <a:buChar char="o"/>
            </a:pPr>
            <a:r>
              <a:rPr lang="ru-RU" dirty="0"/>
              <a:t>Физические лица: </a:t>
            </a:r>
            <a:r>
              <a:rPr lang="ru-RU" dirty="0" smtClean="0"/>
              <a:t>Владельцы </a:t>
            </a:r>
            <a:r>
              <a:rPr lang="ru-RU" dirty="0"/>
              <a:t>имущества, покупатели, продавцы, арендаторы, залогодатели, залогодержатели, наследники, дарители, лица, имеющие право сервитута</a:t>
            </a:r>
            <a:r>
              <a:rPr lang="ru-RU" dirty="0" smtClean="0"/>
              <a:t>.</a:t>
            </a:r>
          </a:p>
          <a:p>
            <a:pPr>
              <a:buFont typeface="Courier New" pitchFamily="49" charset="0"/>
              <a:buChar char="o"/>
            </a:pPr>
            <a:r>
              <a:rPr lang="ru-RU" dirty="0" smtClean="0"/>
              <a:t>Юридические </a:t>
            </a:r>
            <a:r>
              <a:rPr lang="ru-RU" dirty="0"/>
              <a:t>лица: </a:t>
            </a:r>
            <a:r>
              <a:rPr lang="ru-RU" dirty="0" smtClean="0"/>
              <a:t>Компании</a:t>
            </a:r>
            <a:r>
              <a:rPr lang="ru-RU" dirty="0"/>
              <a:t>, организации, фонды, банки. </a:t>
            </a:r>
            <a:endParaRPr lang="ru-RU" dirty="0" smtClean="0"/>
          </a:p>
          <a:p>
            <a:pPr>
              <a:buFont typeface="Courier New" pitchFamily="49" charset="0"/>
              <a:buChar char="o"/>
            </a:pPr>
            <a:r>
              <a:rPr lang="ru-RU" dirty="0" smtClean="0"/>
              <a:t>Государство</a:t>
            </a:r>
            <a:r>
              <a:rPr lang="ru-RU" dirty="0"/>
              <a:t>: </a:t>
            </a:r>
            <a:r>
              <a:rPr lang="ru-RU" dirty="0" smtClean="0"/>
              <a:t>В </a:t>
            </a:r>
            <a:r>
              <a:rPr lang="ru-RU" dirty="0"/>
              <a:t>некоторых случаях может выступать владельцем имущества (государственная собственность), а также участником сделок с имуществом</a:t>
            </a:r>
            <a:r>
              <a:rPr lang="ru-RU" dirty="0" smtClean="0"/>
              <a:t>.</a:t>
            </a:r>
          </a:p>
          <a:p>
            <a:r>
              <a:rPr lang="ru-RU" dirty="0" smtClean="0"/>
              <a:t>Субъективная </a:t>
            </a:r>
            <a:r>
              <a:rPr lang="ru-RU" dirty="0"/>
              <a:t>сторона:</a:t>
            </a:r>
          </a:p>
          <a:p>
            <a:pPr>
              <a:buFont typeface="Courier New" pitchFamily="49" charset="0"/>
              <a:buChar char="o"/>
            </a:pPr>
            <a:r>
              <a:rPr lang="ru-RU" dirty="0" smtClean="0"/>
              <a:t>Умысел: </a:t>
            </a:r>
            <a:r>
              <a:rPr lang="ru-RU" dirty="0"/>
              <a:t>Сознательное и преднамеренное действие, направленное на получение или прекращение вещного права. </a:t>
            </a:r>
          </a:p>
          <a:p>
            <a:pPr>
              <a:buFont typeface="Courier New" pitchFamily="49" charset="0"/>
              <a:buChar char="o"/>
            </a:pPr>
            <a:r>
              <a:rPr lang="ru-RU" dirty="0" smtClean="0"/>
              <a:t>Неосторожность: </a:t>
            </a:r>
            <a:r>
              <a:rPr lang="ru-RU" dirty="0"/>
              <a:t>Небрежное или халатное поведение, которое приводит к возникновению или прекращению вещного права</a:t>
            </a:r>
            <a:r>
              <a:rPr lang="ru-RU" dirty="0" smtClean="0"/>
              <a:t>.</a:t>
            </a:r>
          </a:p>
          <a:p>
            <a:r>
              <a:rPr lang="ru-RU" dirty="0" smtClean="0"/>
              <a:t>Предмет: имущество</a:t>
            </a:r>
            <a:endParaRPr lang="ru-RU" dirty="0"/>
          </a:p>
        </p:txBody>
      </p:sp>
    </p:spTree>
    <p:extLst>
      <p:ext uri="{BB962C8B-B14F-4D97-AF65-F5344CB8AC3E}">
        <p14:creationId xmlns:p14="http://schemas.microsoft.com/office/powerpoint/2010/main" val="66041098"/>
      </p:ext>
    </p:extLst>
  </p:cSld>
  <p:clrMapOvr>
    <a:masterClrMapping/>
  </p:clrMapOvr>
</p:sld>
</file>

<file path=ppt/slides/slide5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600200"/>
          </a:xfrm>
        </p:spPr>
        <p:txBody>
          <a:bodyPr/>
          <a:lstStyle/>
          <a:p>
            <a:pPr>
              <a:lnSpc>
                <a:spcPct val="100000"/>
              </a:lnSpc>
            </a:pPr>
            <a:r>
              <a:rPr lang="ru-RU" sz="2400" dirty="0">
                <a:solidFill>
                  <a:srgbClr val="323232"/>
                </a:solidFill>
                <a:effectLst>
                  <a:outerShdw blurRad="38100" dist="38100" dir="2700000" algn="tl">
                    <a:srgbClr val="000000">
                      <a:alpha val="43137"/>
                    </a:srgbClr>
                  </a:outerShdw>
                </a:effectLst>
              </a:rPr>
              <a:t>73. Право, подлежащее применению к имущественным и личным неимущественным отношениям</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052736"/>
            <a:ext cx="9144000" cy="5805264"/>
          </a:xfrm>
        </p:spPr>
        <p:txBody>
          <a:bodyPr>
            <a:normAutofit fontScale="47500" lnSpcReduction="20000"/>
          </a:bodyPr>
          <a:lstStyle/>
          <a:p>
            <a:pPr marL="0" indent="0">
              <a:buNone/>
            </a:pPr>
            <a:r>
              <a:rPr lang="ru-RU" b="1" dirty="0"/>
              <a:t>ГК РФ Статья 1206. Право, подлежащее применению к </a:t>
            </a:r>
            <a:r>
              <a:rPr lang="ru-RU" b="1" dirty="0" smtClean="0"/>
              <a:t>возникн</a:t>
            </a:r>
            <a:r>
              <a:rPr lang="ru-RU" b="1" dirty="0"/>
              <a:t>овению и прекращению вещных прав</a:t>
            </a:r>
            <a:endParaRPr lang="ru-RU" dirty="0"/>
          </a:p>
          <a:p>
            <a:pPr marL="0" indent="0">
              <a:buNone/>
            </a:pPr>
            <a:endParaRPr lang="ru-RU" b="1" dirty="0" smtClean="0"/>
          </a:p>
          <a:p>
            <a:r>
              <a:rPr lang="ru-RU" dirty="0"/>
              <a:t>Основания возникновения и прекращения вещных прав (и прежде всего права собственности) различны в разных странах. В связи с этим в комментируемой статье установлена коллизионная норма, в соответствии с которой возникновение и прекращение права собственности и иных вещных прав на имущество по общему правилу должны определяться по праву страны, где это имущество находилось в момент, когда имело место действие или иное обстоятельство, послужившие основанием для возникновения либо прекращения права собственности и иных вещных прав.</a:t>
            </a:r>
          </a:p>
          <a:p>
            <a:r>
              <a:rPr lang="ru-RU" dirty="0"/>
              <a:t>Однако эта норма носит диспозитивный характер и законом может быть предусмотрено иное. Так, согласно ст. 1213 ГК (см. комментарий к ней) при отсутствии соглашения сторон о праве, подлежащем применению к договору (который также может быть основанием для возникновения и прекращения вещных прав) в отношении недвижимого имущества, применяется право страны, с которой договор наиболее тесно связан. Причем правом страны, с которой такой договор наиболее тесно связан, считается, если иное явно не вытекает из закона, условий или существа договора либо совокупности обстоятельств дела, право страны, где находится недвижимое имущество. А в п. 2 указанной статьи сказано, что к договорам в отношении находящихся на территории Российской Федерации земельных участков, участков недр и иного недвижимого имущества применяется российское право.</a:t>
            </a:r>
          </a:p>
          <a:p>
            <a:r>
              <a:rPr lang="ru-RU" dirty="0" smtClean="0"/>
              <a:t>Особые </a:t>
            </a:r>
            <a:r>
              <a:rPr lang="ru-RU" dirty="0"/>
              <a:t>коллизионные правила установлены в отношении возникновения и прекращения права собственности и иных вещных прав по сделке, заключаемой в отношении находящегося в пути движимого имущества. Чаше всего речь идет о товарах, отправленных из одной страны в другую и еще не дошедших до получателя (в некоторых случаях товар может находиться на территории третьих стран).</a:t>
            </a:r>
          </a:p>
          <a:p>
            <a:r>
              <a:rPr lang="ru-RU" dirty="0"/>
              <a:t>По общему правилу в таких случаях применяется право страны, из которой это имущество отправлено. Однако иное может быть предусмотрено законом.</a:t>
            </a:r>
          </a:p>
          <a:p>
            <a:r>
              <a:rPr lang="ru-RU" dirty="0"/>
              <a:t>3. В п. 3 комментируемой статьи законодатель в вопросе о возникновении и прекращении вещных прав сохранил ограниченное применение принципа автономии воли сторон, предоставив сторонам сделки возможность (без ущерба для прав третьих лиц) выбора в качестве права, применимого к возникновению и прекращению вещных прав, того же права, которое применяется к этой сделке.</a:t>
            </a:r>
          </a:p>
          <a:p>
            <a:r>
              <a:rPr lang="ru-RU" dirty="0" smtClean="0"/>
              <a:t>В </a:t>
            </a:r>
            <a:r>
              <a:rPr lang="ru-RU" dirty="0"/>
              <a:t>п. 4 комментируемой статьи содержится отдельная коллизионная норма, посвященная такому основанию возникновения права собственности, как </a:t>
            </a:r>
            <a:r>
              <a:rPr lang="ru-RU" dirty="0" err="1"/>
              <a:t>приобретательная</a:t>
            </a:r>
            <a:r>
              <a:rPr lang="ru-RU" dirty="0"/>
              <a:t> давность. Такое основание известно законодательству как РФ, так других стран.</a:t>
            </a:r>
          </a:p>
          <a:p>
            <a:r>
              <a:rPr lang="ru-RU" dirty="0"/>
              <a:t>Понятие </a:t>
            </a:r>
            <a:r>
              <a:rPr lang="ru-RU" dirty="0" err="1"/>
              <a:t>приобретательной</a:t>
            </a:r>
            <a:r>
              <a:rPr lang="ru-RU" dirty="0"/>
              <a:t> давности по российскому законодательству дано в ст. 234 ГК. В соответствии с п. 1 ст. 234 Гражданского кодекса РФ лицо - гражданин или юридическое лицо, не являющееся собственником имущества, но добросовестно, открыто и непрерывно владеющее как своим собственным недвижимым имуществом в течение пятнадцати лет либо иным имуществом в течение пяти лет, приобретает право собственности на это имущество (</a:t>
            </a:r>
            <a:r>
              <a:rPr lang="ru-RU" dirty="0" err="1"/>
              <a:t>приобретательная</a:t>
            </a:r>
            <a:r>
              <a:rPr lang="ru-RU" dirty="0"/>
              <a:t> давность). Право собственности на недвижимое и иное имущество, подлежащее государственной регистрации, возникает у лица, приобретшего это имущество в силу </a:t>
            </a:r>
            <a:r>
              <a:rPr lang="ru-RU" dirty="0" err="1"/>
              <a:t>приобретательной</a:t>
            </a:r>
            <a:r>
              <a:rPr lang="ru-RU" dirty="0"/>
              <a:t> давности, с момента такой регистрации.</a:t>
            </a:r>
          </a:p>
          <a:p>
            <a:r>
              <a:rPr lang="ru-RU" dirty="0"/>
              <a:t>Коллизионная норма, содержащаяся в п. 4 комментируемой статьи, устанавливает возникновение вещных прав в силу </a:t>
            </a:r>
            <a:r>
              <a:rPr lang="ru-RU" dirty="0" err="1"/>
              <a:t>приобретательной</a:t>
            </a:r>
            <a:r>
              <a:rPr lang="ru-RU" dirty="0"/>
              <a:t> давности по праву государства, где имущество находилось в момент окончания срока </a:t>
            </a:r>
            <a:r>
              <a:rPr lang="ru-RU" dirty="0" err="1"/>
              <a:t>приобретательной</a:t>
            </a:r>
            <a:r>
              <a:rPr lang="ru-RU" dirty="0"/>
              <a:t> давности. Речь идет как о движимом имуществе, так и о недвижимом имуществе в силу закона (морские, воздушные суда и т.д</a:t>
            </a:r>
            <a:r>
              <a:rPr lang="ru-RU" dirty="0" smtClean="0"/>
              <a:t>.).</a:t>
            </a:r>
            <a:endParaRPr lang="ru-RU" dirty="0"/>
          </a:p>
        </p:txBody>
      </p:sp>
    </p:spTree>
    <p:extLst>
      <p:ext uri="{BB962C8B-B14F-4D97-AF65-F5344CB8AC3E}">
        <p14:creationId xmlns:p14="http://schemas.microsoft.com/office/powerpoint/2010/main" val="1730861371"/>
      </p:ext>
    </p:extLst>
  </p:cSld>
  <p:clrMapOvr>
    <a:masterClrMapping/>
  </p:clrMapOvr>
</p:sld>
</file>

<file path=ppt/slides/slide5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600200"/>
          </a:xfrm>
        </p:spPr>
        <p:txBody>
          <a:bodyPr/>
          <a:lstStyle/>
          <a:p>
            <a:pPr>
              <a:lnSpc>
                <a:spcPct val="100000"/>
              </a:lnSpc>
            </a:pPr>
            <a:r>
              <a:rPr lang="ru-RU" sz="2400" dirty="0">
                <a:solidFill>
                  <a:srgbClr val="323232"/>
                </a:solidFill>
                <a:effectLst>
                  <a:outerShdw blurRad="38100" dist="38100" dir="2700000" algn="tl">
                    <a:srgbClr val="000000">
                      <a:alpha val="43137"/>
                    </a:srgbClr>
                  </a:outerShdw>
                </a:effectLst>
              </a:rPr>
              <a:t>73. Право, подлежащее применению к имущественным и личным неимущественным отношениям</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80728"/>
            <a:ext cx="9144000" cy="5877272"/>
          </a:xfrm>
        </p:spPr>
        <p:txBody>
          <a:bodyPr>
            <a:normAutofit fontScale="77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1206</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Возникновение права </a:t>
            </a:r>
            <a:r>
              <a:rPr lang="ru-RU" dirty="0" smtClean="0"/>
              <a:t>собственности</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Иван купил земельный участок у Петра. После сделки выяснилось, что Петр не имел права продавать участок, поскольку он находился в залоге у банка</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a:t>
            </a:r>
            <a:r>
              <a:rPr lang="ru-RU" dirty="0" smtClean="0"/>
              <a:t>признал </a:t>
            </a:r>
            <a:r>
              <a:rPr lang="ru-RU" dirty="0"/>
              <a:t>сделку купли-продажи недействительной, поскольку Петр не имел права распоряжаться земельным участком. </a:t>
            </a:r>
            <a:r>
              <a:rPr lang="ru-RU" dirty="0" smtClean="0"/>
              <a:t>Суд обязал </a:t>
            </a:r>
            <a:r>
              <a:rPr lang="ru-RU" dirty="0"/>
              <a:t>Ивана вернуть право собственности на участок банку (залогодержателю).</a:t>
            </a: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Прекращение права </a:t>
            </a:r>
            <a:r>
              <a:rPr lang="ru-RU" dirty="0" smtClean="0"/>
              <a:t>собственности</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Мария построила дом на земельном участке, принадлежащем ее соседу, ошибочно полагая, что это ее земля.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a:t>
            </a:r>
            <a:r>
              <a:rPr lang="ru-RU" dirty="0" smtClean="0"/>
              <a:t>обязал </a:t>
            </a:r>
            <a:r>
              <a:rPr lang="ru-RU" dirty="0"/>
              <a:t>Марию снести дом, поскольку он был построен без разрешения владельца земли. </a:t>
            </a:r>
          </a:p>
        </p:txBody>
      </p:sp>
    </p:spTree>
    <p:extLst>
      <p:ext uri="{BB962C8B-B14F-4D97-AF65-F5344CB8AC3E}">
        <p14:creationId xmlns:p14="http://schemas.microsoft.com/office/powerpoint/2010/main" val="2516736760"/>
      </p:ext>
    </p:extLst>
  </p:cSld>
  <p:clrMapOvr>
    <a:masterClrMapping/>
  </p:clrMapOvr>
</p:sld>
</file>

<file path=ppt/slides/slide5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nSpc>
                <a:spcPct val="100000"/>
              </a:lnSpc>
            </a:pPr>
            <a:r>
              <a:rPr lang="ru-RU" sz="2800" dirty="0">
                <a:effectLst>
                  <a:outerShdw blurRad="38100" dist="38100" dir="2700000" algn="tl">
                    <a:srgbClr val="000000">
                      <a:alpha val="43137"/>
                    </a:srgbClr>
                  </a:outerShdw>
                </a:effectLst>
              </a:rPr>
              <a:t>74. Права на результаты интеллектуальной деятельности и средства индивидуализации</a:t>
            </a:r>
            <a:br>
              <a:rPr lang="ru-RU" sz="2800" dirty="0">
                <a:effectLst>
                  <a:outerShdw blurRad="38100" dist="38100" dir="2700000" algn="tl">
                    <a:srgbClr val="000000">
                      <a:alpha val="43137"/>
                    </a:srgbClr>
                  </a:outerShdw>
                </a:effectLst>
              </a:rPr>
            </a:br>
            <a:endParaRPr lang="ru-RU" sz="28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196752"/>
            <a:ext cx="9144000" cy="5661248"/>
          </a:xfrm>
        </p:spPr>
        <p:txBody>
          <a:bodyPr>
            <a:normAutofit fontScale="475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права </a:t>
            </a:r>
            <a:r>
              <a:rPr lang="ru-RU" dirty="0">
                <a:solidFill>
                  <a:prstClr val="black">
                    <a:lumMod val="50000"/>
                    <a:lumOff val="50000"/>
                  </a:prstClr>
                </a:solidFill>
              </a:rPr>
              <a:t>на результаты интеллектуальной деятельности и средства индивидуализации</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endParaRPr lang="ru-RU" dirty="0"/>
          </a:p>
          <a:p>
            <a:pPr marL="0" indent="0">
              <a:buNone/>
            </a:pPr>
            <a:r>
              <a:rPr lang="ru-RU" dirty="0"/>
              <a:t>Результатами интеллектуальной деятельности и приравненными к ним средствами индивидуализации юридических лиц, товаров, работ, услуг и предприятий, которым предоставляется правовая охрана (интеллектуальной собственностью), являются:</a:t>
            </a:r>
          </a:p>
          <a:p>
            <a:pPr marL="0" indent="0">
              <a:buNone/>
            </a:pPr>
            <a:r>
              <a:rPr lang="ru-RU" dirty="0"/>
              <a:t>1) произведения науки, литературы и искусства;</a:t>
            </a:r>
          </a:p>
          <a:p>
            <a:pPr marL="0" indent="0">
              <a:buNone/>
            </a:pPr>
            <a:r>
              <a:rPr lang="ru-RU" dirty="0"/>
              <a:t>2) программы для электронных вычислительных машин (программы для ЭВМ);</a:t>
            </a:r>
          </a:p>
          <a:p>
            <a:pPr marL="0" indent="0">
              <a:buNone/>
            </a:pPr>
            <a:r>
              <a:rPr lang="ru-RU" dirty="0"/>
              <a:t>3) базы данных;</a:t>
            </a:r>
          </a:p>
          <a:p>
            <a:pPr marL="0" indent="0">
              <a:buNone/>
            </a:pPr>
            <a:r>
              <a:rPr lang="ru-RU" dirty="0"/>
              <a:t>4) исполнения;</a:t>
            </a:r>
          </a:p>
          <a:p>
            <a:pPr marL="0" indent="0">
              <a:buNone/>
            </a:pPr>
            <a:r>
              <a:rPr lang="ru-RU" dirty="0"/>
              <a:t>5) фонограммы;</a:t>
            </a:r>
          </a:p>
          <a:p>
            <a:pPr marL="0" indent="0">
              <a:buNone/>
            </a:pPr>
            <a:r>
              <a:rPr lang="ru-RU" dirty="0"/>
              <a:t>6) сообщение в эфир или по кабелю радио- или телепередач (вещание организаций эфирного или кабельного вещания);</a:t>
            </a:r>
          </a:p>
          <a:p>
            <a:pPr marL="0" indent="0">
              <a:buNone/>
            </a:pPr>
            <a:r>
              <a:rPr lang="ru-RU" dirty="0"/>
              <a:t>7) изобретения;</a:t>
            </a:r>
          </a:p>
          <a:p>
            <a:pPr marL="0" indent="0">
              <a:buNone/>
            </a:pPr>
            <a:r>
              <a:rPr lang="ru-RU" dirty="0"/>
              <a:t>8) полезные модели;</a:t>
            </a:r>
          </a:p>
          <a:p>
            <a:pPr marL="0" indent="0">
              <a:buNone/>
            </a:pPr>
            <a:r>
              <a:rPr lang="ru-RU" dirty="0"/>
              <a:t>9) промышленные образцы;</a:t>
            </a:r>
          </a:p>
          <a:p>
            <a:pPr marL="0" indent="0">
              <a:buNone/>
            </a:pPr>
            <a:r>
              <a:rPr lang="ru-RU" dirty="0" smtClean="0"/>
              <a:t>10) </a:t>
            </a:r>
            <a:r>
              <a:rPr lang="ru-RU" dirty="0"/>
              <a:t>селекционные достижения;</a:t>
            </a:r>
          </a:p>
          <a:p>
            <a:pPr marL="0" indent="0">
              <a:buNone/>
            </a:pPr>
            <a:r>
              <a:rPr lang="ru-RU" dirty="0"/>
              <a:t>11) топологии интегральных микросхем;</a:t>
            </a:r>
          </a:p>
          <a:p>
            <a:pPr marL="0" indent="0">
              <a:buNone/>
            </a:pPr>
            <a:r>
              <a:rPr lang="ru-RU" dirty="0"/>
              <a:t>12) секреты производства (ноу-хау);</a:t>
            </a:r>
          </a:p>
          <a:p>
            <a:pPr marL="0" indent="0">
              <a:buNone/>
            </a:pPr>
            <a:r>
              <a:rPr lang="ru-RU" dirty="0"/>
              <a:t>13) фирменные наименования;</a:t>
            </a:r>
          </a:p>
          <a:p>
            <a:pPr marL="0" indent="0">
              <a:buNone/>
            </a:pPr>
            <a:r>
              <a:rPr lang="ru-RU" dirty="0"/>
              <a:t>14) товарные знаки и знаки обслуживания;</a:t>
            </a:r>
          </a:p>
          <a:p>
            <a:pPr marL="0" indent="0">
              <a:buNone/>
            </a:pPr>
            <a:r>
              <a:rPr lang="ru-RU" dirty="0"/>
              <a:t>14.1) географические </a:t>
            </a:r>
            <a:r>
              <a:rPr lang="ru-RU" dirty="0" smtClean="0"/>
              <a:t>указания</a:t>
            </a:r>
          </a:p>
          <a:p>
            <a:pPr marL="0" indent="0">
              <a:buNone/>
            </a:pPr>
            <a:r>
              <a:rPr lang="ru-RU" dirty="0" smtClean="0"/>
              <a:t>15</a:t>
            </a:r>
            <a:r>
              <a:rPr lang="ru-RU" dirty="0"/>
              <a:t>) наименования мест происхождения товаров;</a:t>
            </a:r>
          </a:p>
          <a:p>
            <a:pPr marL="0" indent="0">
              <a:buNone/>
            </a:pPr>
            <a:r>
              <a:rPr lang="ru-RU" dirty="0"/>
              <a:t>16) коммерческие обозначения</a:t>
            </a:r>
            <a:r>
              <a:rPr lang="ru-RU" dirty="0" smtClean="0"/>
              <a:t>.</a:t>
            </a:r>
          </a:p>
          <a:p>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лицо, </a:t>
            </a:r>
            <a:r>
              <a:rPr lang="ru-RU" dirty="0"/>
              <a:t>Государство</a:t>
            </a:r>
            <a:endParaRPr lang="ru-RU" dirty="0">
              <a:solidFill>
                <a:prstClr val="black">
                  <a:lumMod val="50000"/>
                  <a:lumOff val="50000"/>
                </a:prstClr>
              </a:solidFill>
            </a:endParaRPr>
          </a:p>
          <a:p>
            <a:pPr lvl="0"/>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r>
              <a:rPr lang="ru-RU" dirty="0" smtClean="0">
                <a:solidFill>
                  <a:prstClr val="black">
                    <a:lumMod val="50000"/>
                    <a:lumOff val="50000"/>
                  </a:prstClr>
                </a:solidFill>
              </a:rPr>
              <a:t>.</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a:t>
            </a:r>
            <a:r>
              <a:rPr lang="ru-RU" dirty="0" smtClean="0">
                <a:solidFill>
                  <a:prstClr val="black">
                    <a:lumMod val="50000"/>
                    <a:lumOff val="50000"/>
                  </a:prstClr>
                </a:solidFill>
              </a:rPr>
              <a:t>Результаты </a:t>
            </a:r>
            <a:r>
              <a:rPr lang="ru-RU" dirty="0">
                <a:solidFill>
                  <a:prstClr val="black">
                    <a:lumMod val="50000"/>
                    <a:lumOff val="50000"/>
                  </a:prstClr>
                </a:solidFill>
              </a:rPr>
              <a:t>интеллектуальной деятельности и средства индивидуализации</a:t>
            </a:r>
          </a:p>
          <a:p>
            <a:pPr lvl="0"/>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2157002154"/>
      </p:ext>
    </p:extLst>
  </p:cSld>
  <p:clrMapOvr>
    <a:masterClrMapping/>
  </p:clrMapOvr>
</p:sld>
</file>

<file path=ppt/slides/slide5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600200"/>
          </a:xfrm>
        </p:spPr>
        <p:txBody>
          <a:bodyPr/>
          <a:lstStyle/>
          <a:p>
            <a:pPr>
              <a:lnSpc>
                <a:spcPct val="100000"/>
              </a:lnSpc>
            </a:pPr>
            <a:r>
              <a:rPr lang="ru-RU" sz="2800" dirty="0">
                <a:solidFill>
                  <a:srgbClr val="323232"/>
                </a:solidFill>
                <a:effectLst>
                  <a:outerShdw blurRad="38100" dist="38100" dir="2700000" algn="tl">
                    <a:srgbClr val="000000">
                      <a:alpha val="43137"/>
                    </a:srgbClr>
                  </a:outerShdw>
                </a:effectLst>
              </a:rPr>
              <a:t>74. Права на результаты интеллектуальной деятельности и средства индивидуализации</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80728"/>
            <a:ext cx="9144000" cy="5877272"/>
          </a:xfrm>
        </p:spPr>
        <p:txBody>
          <a:bodyPr>
            <a:normAutofit fontScale="40000" lnSpcReduction="20000"/>
          </a:bodyPr>
          <a:lstStyle/>
          <a:p>
            <a:r>
              <a:rPr lang="ru-RU" sz="3500" dirty="0"/>
              <a:t>Объект</a:t>
            </a:r>
            <a:r>
              <a:rPr lang="ru-RU" dirty="0"/>
              <a:t>: </a:t>
            </a:r>
          </a:p>
          <a:p>
            <a:pPr marL="0" indent="0">
              <a:buNone/>
            </a:pPr>
            <a:r>
              <a:rPr lang="ru-RU" dirty="0"/>
              <a:t>Объектом является </a:t>
            </a:r>
            <a:r>
              <a:rPr lang="ru-RU" dirty="0">
                <a:solidFill>
                  <a:prstClr val="black">
                    <a:lumMod val="50000"/>
                    <a:lumOff val="50000"/>
                  </a:prstClr>
                </a:solidFill>
              </a:rPr>
              <a:t>сфера права, на результаты интеллектуальной деятельности и средства индивидуализации</a:t>
            </a:r>
          </a:p>
          <a:p>
            <a:r>
              <a:rPr lang="ru-RU" sz="3500" dirty="0"/>
              <a:t>Объективная сторона: </a:t>
            </a:r>
          </a:p>
          <a:p>
            <a:pPr marL="0" indent="0">
              <a:buNone/>
            </a:pPr>
            <a:r>
              <a:rPr lang="ru-RU" dirty="0"/>
              <a:t>На результаты интеллектуальной деятельности и приравненные к ним средства индивидуализации (результаты интеллектуальной деятельности и средства индивидуализации) признаются интеллектуальные права, которые включают исключительное право, являющееся имущественным правом, а в случаях, предусмотренных настоящим Кодексом, также личные неимущественные права и иные права (право следования, право доступа и другие</a:t>
            </a:r>
            <a:r>
              <a:rPr lang="ru-RU" dirty="0" smtClean="0"/>
              <a:t>).</a:t>
            </a:r>
          </a:p>
          <a:p>
            <a:pPr marL="0" indent="0">
              <a:buNone/>
            </a:pPr>
            <a:r>
              <a:rPr lang="ru-RU" dirty="0"/>
              <a:t>Автором результата интеллектуальной деятельности признается гражданин, творческим трудом которого создан такой результат</a:t>
            </a:r>
            <a:r>
              <a:rPr lang="ru-RU" dirty="0" smtClean="0"/>
              <a:t>.</a:t>
            </a:r>
          </a:p>
          <a:p>
            <a:pPr marL="0" indent="0">
              <a:buNone/>
            </a:pPr>
            <a:r>
              <a:rPr lang="ru-RU" dirty="0"/>
              <a:t>Гражданин или юридическое лицо, обладающие исключительным правом на результат интеллектуальной деятельности или на средство индивидуализации (правообладатель), вправе использовать такой результат или такое средство по своему усмотрению любым не противоречащим закону способом. Правообладатель может распоряжаться исключительным правом на результат интеллектуальной деятельности или на средство индивидуализации </a:t>
            </a:r>
            <a:r>
              <a:rPr lang="ru-RU" dirty="0" smtClean="0"/>
              <a:t>(ст.1233), </a:t>
            </a:r>
            <a:r>
              <a:rPr lang="ru-RU" dirty="0"/>
              <a:t>если настоящим Кодексом не предусмотрено иное.</a:t>
            </a:r>
          </a:p>
          <a:p>
            <a:pPr marL="0" indent="0">
              <a:buNone/>
            </a:pPr>
            <a:r>
              <a:rPr lang="ru-RU" dirty="0" smtClean="0"/>
              <a:t>Продолжительность </a:t>
            </a:r>
            <a:r>
              <a:rPr lang="ru-RU" dirty="0"/>
              <a:t>срока действия исключительного права на результат интеллектуальной деятельности или на средство индивидуализации, порядок исчисления этого срока, основания и порядок его продления, а также основания и порядок прекращения исключительного права до истечения срока устанавливаются настоящим Кодексом</a:t>
            </a:r>
            <a:r>
              <a:rPr lang="ru-RU" dirty="0" smtClean="0"/>
              <a:t>.</a:t>
            </a:r>
          </a:p>
          <a:p>
            <a:pPr marL="0" indent="0">
              <a:buNone/>
            </a:pPr>
            <a:r>
              <a:rPr lang="ru-RU" dirty="0" smtClean="0"/>
              <a:t>По </a:t>
            </a:r>
            <a:r>
              <a:rPr lang="ru-RU" dirty="0"/>
              <a:t>договору об отчуждении исключительного права одна сторона (правообладатель) передает или обязуется передать принадлежащее ей исключительное право на результат интеллектуальной деятельности или на средство индивидуализации в полном объеме другой стороне (приобретателю).</a:t>
            </a:r>
          </a:p>
          <a:p>
            <a:pPr marL="0" indent="0">
              <a:buNone/>
            </a:pPr>
            <a:r>
              <a:rPr lang="ru-RU" dirty="0" smtClean="0"/>
              <a:t>Договор </a:t>
            </a:r>
            <a:r>
              <a:rPr lang="ru-RU" dirty="0"/>
              <a:t>об отчуждении исключительного права заключается в письменной форме. Несоблюдение письменной формы влечет </a:t>
            </a:r>
            <a:r>
              <a:rPr lang="ru-RU" dirty="0" smtClean="0"/>
              <a:t>недейств</a:t>
            </a:r>
            <a:r>
              <a:rPr lang="ru-RU" dirty="0"/>
              <a:t>ительность договора.</a:t>
            </a:r>
          </a:p>
          <a:p>
            <a:pPr marL="0" indent="0">
              <a:buNone/>
            </a:pPr>
            <a:r>
              <a:rPr lang="ru-RU" dirty="0"/>
              <a:t> Интеллектуальные права защищаются способами, предусмотренными настоящим Кодексом, с учетом существа нарушенного права и последствий нарушения этого права. </a:t>
            </a:r>
            <a:endParaRPr lang="ru-RU" dirty="0" smtClean="0"/>
          </a:p>
          <a:p>
            <a:pPr marL="0" indent="0">
              <a:buNone/>
            </a:pPr>
            <a:r>
              <a:rPr lang="ru-RU" dirty="0" smtClean="0"/>
              <a:t>В </a:t>
            </a:r>
            <a:r>
              <a:rPr lang="ru-RU" dirty="0"/>
              <a:t>случае нарушения личных неимущественных прав автора их защита осуществляется, в частности, путем признания права, восстановления положения, существовавшего до нарушения права, пресечения действий, нарушающих право или создающих угрозу его нарушения, компенсации </a:t>
            </a:r>
            <a:r>
              <a:rPr lang="ru-RU" dirty="0" smtClean="0"/>
              <a:t>морального вреда, </a:t>
            </a:r>
            <a:r>
              <a:rPr lang="ru-RU" dirty="0"/>
              <a:t>публикации решения суда о допущенном нарушении</a:t>
            </a:r>
            <a:r>
              <a:rPr lang="ru-RU" dirty="0" smtClean="0"/>
              <a:t>.</a:t>
            </a:r>
          </a:p>
          <a:p>
            <a:pPr marL="0" indent="0">
              <a:buNone/>
            </a:pPr>
            <a:r>
              <a:rPr lang="ru-RU" dirty="0"/>
              <a:t>Защита исключительных прав на результаты интеллектуальной деятельности и на средства индивидуализации осуществляется, в частности, путем предъявления в порядке, предусмотренном настоящим Кодексом, требования:</a:t>
            </a:r>
          </a:p>
          <a:p>
            <a:pPr marL="0" indent="0">
              <a:buNone/>
            </a:pPr>
            <a:r>
              <a:rPr lang="ru-RU" dirty="0"/>
              <a:t>1) о признании права - к лицу, которое отрицает или иным образом не признает право, нарушая тем самым интересы правообладателя;</a:t>
            </a:r>
          </a:p>
          <a:p>
            <a:pPr marL="0" indent="0">
              <a:buNone/>
            </a:pPr>
            <a:r>
              <a:rPr lang="ru-RU" dirty="0"/>
              <a:t>2) о пресечении действий, нарушающих право или создающих угрозу его нарушения, - к лицу, совершающему такие действия </a:t>
            </a:r>
            <a:r>
              <a:rPr lang="ru-RU" dirty="0" smtClean="0"/>
              <a:t>или осуществляющему </a:t>
            </a:r>
            <a:r>
              <a:rPr lang="ru-RU" dirty="0"/>
              <a:t>необходимые приготовления к ним, а также к иным лицам, которые могут пресечь такие действия;</a:t>
            </a:r>
          </a:p>
          <a:p>
            <a:pPr marL="0" indent="0">
              <a:buNone/>
            </a:pPr>
            <a:r>
              <a:rPr lang="ru-RU" dirty="0"/>
              <a:t>3) о возмещении убытков - к лицу, неправомерно использовавшему результат интеллектуальной деятельности или средство индивидуализации без заключения соглашения с правообладателем (бездоговорное использование) либо иным образом нарушившему его исключительное право и причинившему ему ущерб, в том числе нарушившему его право на вознаграждение, предусмотренное </a:t>
            </a:r>
            <a:r>
              <a:rPr lang="ru-RU" dirty="0" smtClean="0"/>
              <a:t>ст. 1245,</a:t>
            </a:r>
            <a:r>
              <a:rPr lang="ru-RU" dirty="0"/>
              <a:t> </a:t>
            </a:r>
            <a:r>
              <a:rPr lang="ru-RU" dirty="0" smtClean="0"/>
              <a:t>п.3 ст. 1263</a:t>
            </a:r>
            <a:r>
              <a:rPr lang="ru-RU" dirty="0"/>
              <a:t> и </a:t>
            </a:r>
            <a:r>
              <a:rPr lang="ru-RU" dirty="0" smtClean="0"/>
              <a:t>ст. 1326</a:t>
            </a:r>
            <a:r>
              <a:rPr lang="ru-RU" dirty="0"/>
              <a:t> настоящего Кодекса;</a:t>
            </a:r>
          </a:p>
          <a:p>
            <a:pPr marL="0" indent="0">
              <a:buNone/>
            </a:pPr>
            <a:r>
              <a:rPr lang="ru-RU" dirty="0"/>
              <a:t>4) об изъятии материального носителя в соответствии с </a:t>
            </a:r>
            <a:r>
              <a:rPr lang="ru-RU" dirty="0" smtClean="0"/>
              <a:t>п.4</a:t>
            </a:r>
            <a:r>
              <a:rPr lang="ru-RU" dirty="0"/>
              <a:t> настоящей статьи - к его изготовителю, импортеру, хранителю, перевозчику, продавцу, иному распространителю, недобросовестному приобретателю;</a:t>
            </a:r>
          </a:p>
          <a:p>
            <a:pPr marL="0" indent="0">
              <a:buNone/>
            </a:pPr>
            <a:r>
              <a:rPr lang="ru-RU" dirty="0"/>
              <a:t>5) о публикации решения суда о допущенном нарушении с указанием действительного правообладателя - к </a:t>
            </a:r>
            <a:r>
              <a:rPr lang="ru-RU" dirty="0" smtClean="0"/>
              <a:t>нарушителю исключительного </a:t>
            </a:r>
            <a:r>
              <a:rPr lang="ru-RU" dirty="0"/>
              <a:t>права.</a:t>
            </a:r>
          </a:p>
        </p:txBody>
      </p:sp>
    </p:spTree>
    <p:extLst>
      <p:ext uri="{BB962C8B-B14F-4D97-AF65-F5344CB8AC3E}">
        <p14:creationId xmlns:p14="http://schemas.microsoft.com/office/powerpoint/2010/main" val="3412094839"/>
      </p:ext>
    </p:extLst>
  </p:cSld>
  <p:clrMapOvr>
    <a:masterClrMapping/>
  </p:clrMapOvr>
</p:sld>
</file>

<file path=ppt/slides/slide5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600200"/>
          </a:xfrm>
        </p:spPr>
        <p:txBody>
          <a:bodyPr/>
          <a:lstStyle/>
          <a:p>
            <a:pPr>
              <a:lnSpc>
                <a:spcPct val="100000"/>
              </a:lnSpc>
            </a:pPr>
            <a:r>
              <a:rPr lang="ru-RU" sz="2800" dirty="0">
                <a:solidFill>
                  <a:srgbClr val="323232"/>
                </a:solidFill>
                <a:effectLst>
                  <a:outerShdw blurRad="38100" dist="38100" dir="2700000" algn="tl">
                    <a:srgbClr val="000000">
                      <a:alpha val="43137"/>
                    </a:srgbClr>
                  </a:outerShdw>
                </a:effectLst>
              </a:rPr>
              <a:t>74. Права на результаты интеллектуальной деятельности и средства индивидуализации</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052736"/>
            <a:ext cx="9144000" cy="5805264"/>
          </a:xfrm>
        </p:spPr>
        <p:txBody>
          <a:bodyPr>
            <a:normAutofit fontScale="62500" lnSpcReduction="20000"/>
          </a:bodyPr>
          <a:lstStyle/>
          <a:p>
            <a:r>
              <a:rPr lang="ru-RU" dirty="0"/>
              <a:t>Субъект: </a:t>
            </a:r>
          </a:p>
          <a:p>
            <a:pPr>
              <a:buFont typeface="Courier New" pitchFamily="49" charset="0"/>
              <a:buChar char="o"/>
            </a:pPr>
            <a:r>
              <a:rPr lang="ru-RU" dirty="0"/>
              <a:t>Физическое лицо: автор, изобретатель, дизайнер, исполнитель, производитель товара, обладатель товарного знака. </a:t>
            </a:r>
            <a:endParaRPr lang="ru-RU" dirty="0" smtClean="0"/>
          </a:p>
          <a:p>
            <a:pPr>
              <a:buFont typeface="Courier New" pitchFamily="49" charset="0"/>
              <a:buChar char="o"/>
            </a:pPr>
            <a:r>
              <a:rPr lang="ru-RU" dirty="0" smtClean="0"/>
              <a:t>Юридическое </a:t>
            </a:r>
            <a:r>
              <a:rPr lang="ru-RU" dirty="0"/>
              <a:t>лицо: организация, обладающая исключительными правами на результаты интеллектуальной деятельности, созданные ее работниками в рамках трудовых отношений, или получившая права на результаты интеллектуальной </a:t>
            </a:r>
            <a:r>
              <a:rPr lang="ru-RU" dirty="0" smtClean="0"/>
              <a:t>деятельности в </a:t>
            </a:r>
            <a:r>
              <a:rPr lang="ru-RU" dirty="0"/>
              <a:t>результате договора, передачи по наследству, иных правомерных сделок. </a:t>
            </a:r>
            <a:endParaRPr lang="ru-RU" dirty="0" smtClean="0"/>
          </a:p>
          <a:p>
            <a:pPr>
              <a:buFont typeface="Courier New" pitchFamily="49" charset="0"/>
              <a:buChar char="o"/>
            </a:pPr>
            <a:r>
              <a:rPr lang="ru-RU" dirty="0" smtClean="0"/>
              <a:t>Государство</a:t>
            </a:r>
            <a:r>
              <a:rPr lang="ru-RU" dirty="0"/>
              <a:t>: в отдельных случаях, например, при использовании государственных гербов, флагов, символов</a:t>
            </a:r>
            <a:r>
              <a:rPr lang="ru-RU" dirty="0" smtClean="0"/>
              <a:t>.</a:t>
            </a:r>
          </a:p>
          <a:p>
            <a:pPr>
              <a:buFont typeface="Courier New" pitchFamily="49" charset="0"/>
              <a:buChar char="o"/>
            </a:pPr>
            <a:endParaRPr lang="ru-RU" dirty="0"/>
          </a:p>
          <a:p>
            <a:r>
              <a:rPr lang="ru-RU" dirty="0"/>
              <a:t>Субъективная сторона:</a:t>
            </a:r>
          </a:p>
          <a:p>
            <a:pPr>
              <a:buFont typeface="Courier New" pitchFamily="49" charset="0"/>
              <a:buChar char="o"/>
            </a:pPr>
            <a:r>
              <a:rPr lang="ru-RU" dirty="0"/>
              <a:t>Прямой умысел: нарушитель сознательно и желает нарушить права на результаты интеллектуальной деятельности или средства индивидуализации. Например, он копирует чужое произведение, зная, что это нарушение авторского права. </a:t>
            </a:r>
            <a:endParaRPr lang="ru-RU" dirty="0" smtClean="0"/>
          </a:p>
          <a:p>
            <a:pPr>
              <a:buFont typeface="Courier New" pitchFamily="49" charset="0"/>
              <a:buChar char="o"/>
            </a:pPr>
            <a:r>
              <a:rPr lang="ru-RU" dirty="0" smtClean="0"/>
              <a:t>Косвенный </a:t>
            </a:r>
            <a:r>
              <a:rPr lang="ru-RU" dirty="0"/>
              <a:t>умысел: нарушитель осознает возможность нарушения прав, но легкомысленно рассчитывает, что его действия не приведут к нарушению. Например, он использует чужой товарный знак, не проводя должной проверки на его принадлежность. </a:t>
            </a:r>
            <a:endParaRPr lang="ru-RU" dirty="0" smtClean="0"/>
          </a:p>
          <a:p>
            <a:pPr marL="0" indent="0">
              <a:buNone/>
            </a:pPr>
            <a:endParaRPr lang="ru-RU" dirty="0" smtClean="0"/>
          </a:p>
          <a:p>
            <a:pPr>
              <a:buFont typeface="Courier New" pitchFamily="49" charset="0"/>
              <a:buChar char="o"/>
            </a:pPr>
            <a:r>
              <a:rPr lang="ru-RU" dirty="0" smtClean="0"/>
              <a:t>Небрежность</a:t>
            </a:r>
            <a:r>
              <a:rPr lang="ru-RU" dirty="0"/>
              <a:t>: нарушитель не предвидел возможности нарушения, хотя должен был и мог его предвидеть. Например, он использует чужое произведение, не зная об авторском праве на него, хотя должен был проверить информацию о защите произведений. </a:t>
            </a:r>
            <a:endParaRPr lang="ru-RU" dirty="0" smtClean="0"/>
          </a:p>
          <a:p>
            <a:pPr>
              <a:buFont typeface="Courier New" pitchFamily="49" charset="0"/>
              <a:buChar char="o"/>
            </a:pPr>
            <a:r>
              <a:rPr lang="ru-RU" dirty="0" smtClean="0"/>
              <a:t>Сама </a:t>
            </a:r>
            <a:r>
              <a:rPr lang="ru-RU" dirty="0"/>
              <a:t>по себе неосторожность: нарушитель не предвидел возможности нарушения, не должен был и не мог его предвидеть. Например, он случайно использует чужой товарный знак в рекламном материале, не зная о его существовании.</a:t>
            </a:r>
          </a:p>
        </p:txBody>
      </p:sp>
    </p:spTree>
    <p:extLst>
      <p:ext uri="{BB962C8B-B14F-4D97-AF65-F5344CB8AC3E}">
        <p14:creationId xmlns:p14="http://schemas.microsoft.com/office/powerpoint/2010/main" val="1405732500"/>
      </p:ext>
    </p:extLst>
  </p:cSld>
  <p:clrMapOvr>
    <a:masterClrMapping/>
  </p:clrMapOvr>
</p:sld>
</file>

<file path=ppt/slides/slide5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600200"/>
          </a:xfrm>
        </p:spPr>
        <p:txBody>
          <a:bodyPr/>
          <a:lstStyle/>
          <a:p>
            <a:pPr>
              <a:lnSpc>
                <a:spcPct val="100000"/>
              </a:lnSpc>
            </a:pPr>
            <a:r>
              <a:rPr lang="ru-RU" sz="2800" dirty="0">
                <a:solidFill>
                  <a:srgbClr val="323232"/>
                </a:solidFill>
                <a:effectLst>
                  <a:outerShdw blurRad="38100" dist="38100" dir="2700000" algn="tl">
                    <a:srgbClr val="000000">
                      <a:alpha val="43137"/>
                    </a:srgbClr>
                  </a:outerShdw>
                </a:effectLst>
              </a:rPr>
              <a:t>74. Права на результаты интеллектуальной деятельности и средства индивидуализации</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80728"/>
            <a:ext cx="9036496" cy="5877272"/>
          </a:xfrm>
        </p:spPr>
        <p:txBody>
          <a:bodyPr>
            <a:normAutofit fontScale="55000" lnSpcReduction="20000"/>
          </a:bodyPr>
          <a:lstStyle/>
          <a:p>
            <a:pPr marL="0" lvl="0" indent="0" algn="ctr">
              <a:buNone/>
            </a:pPr>
            <a:r>
              <a:rPr lang="ru-RU" sz="3600" u="sng" dirty="0">
                <a:solidFill>
                  <a:prstClr val="black">
                    <a:lumMod val="50000"/>
                    <a:lumOff val="50000"/>
                  </a:prstClr>
                </a:solidFill>
              </a:rPr>
              <a:t>Судебная практика</a:t>
            </a:r>
          </a:p>
          <a:p>
            <a:pPr marL="0" lvl="0" indent="0" algn="ctr">
              <a:buNone/>
            </a:pPr>
            <a:endParaRPr lang="ru-RU" sz="3600" u="sng" dirty="0">
              <a:solidFill>
                <a:prstClr val="black">
                  <a:lumMod val="50000"/>
                  <a:lumOff val="50000"/>
                </a:prstClr>
              </a:solidFill>
            </a:endParaRPr>
          </a:p>
          <a:p>
            <a:pPr lvl="0"/>
            <a:r>
              <a:rPr lang="ru-RU" dirty="0"/>
              <a:t>Дело о нарушении авторского права на музыкальное произведение: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Истец: Музыкант, автор песни "Весна".</a:t>
            </a:r>
          </a:p>
          <a:p>
            <a:pPr marL="0" lvl="0" indent="0">
              <a:buNone/>
            </a:pPr>
            <a:r>
              <a:rPr lang="ru-RU" dirty="0" smtClean="0"/>
              <a:t>Ответчик</a:t>
            </a:r>
            <a:r>
              <a:rPr lang="ru-RU" dirty="0"/>
              <a:t>: Компания, использовавшая песню "Весна" в своем рекламном ролике без согласия автора.</a:t>
            </a:r>
            <a:r>
              <a:rPr lang="ru-RU" dirty="0">
                <a:solidFill>
                  <a:prstClr val="black">
                    <a:lumMod val="50000"/>
                    <a:lumOff val="50000"/>
                  </a:prstClr>
                </a:solidFill>
              </a:rPr>
              <a:t/>
            </a:r>
            <a:br>
              <a:rPr lang="ru-RU" dirty="0">
                <a:solidFill>
                  <a:prstClr val="black">
                    <a:lumMod val="50000"/>
                    <a:lumOff val="50000"/>
                  </a:prstClr>
                </a:solidFill>
              </a:rPr>
            </a:br>
            <a:r>
              <a:rPr lang="ru-RU" dirty="0">
                <a:solidFill>
                  <a:prstClr val="black">
                    <a:lumMod val="50000"/>
                    <a:lumOff val="50000"/>
                  </a:prstClr>
                </a:solidFill>
              </a:rPr>
              <a:t> </a:t>
            </a:r>
            <a:r>
              <a:rPr lang="ru-RU" u="sng" dirty="0">
                <a:solidFill>
                  <a:prstClr val="black">
                    <a:lumMod val="50000"/>
                    <a:lumOff val="50000"/>
                  </a:prstClr>
                </a:solidFill>
              </a:rPr>
              <a:t>Судебные решения:</a:t>
            </a:r>
          </a:p>
          <a:p>
            <a:pPr marL="0" lvl="0" indent="0">
              <a:buNone/>
            </a:pPr>
            <a:r>
              <a:rPr lang="ru-RU" dirty="0"/>
              <a:t>Суд признал факт нарушения авторских прав истца, обязал ответчика прекратить использование песни "Весна" в рекламе и выплатить истцу компенсацию за нарушение авторских прав</a:t>
            </a:r>
            <a:r>
              <a:rPr lang="ru-RU" dirty="0" smtClean="0"/>
              <a:t>. Суд </a:t>
            </a:r>
            <a:r>
              <a:rPr lang="ru-RU" dirty="0"/>
              <a:t>посчитал, что ответчик использовал песню "Весна" в своей рекламе без согласия автора, что является нарушением исключительного права на использование произведения.</a:t>
            </a:r>
            <a:endParaRPr lang="ru-RU" u="sng" dirty="0">
              <a:solidFill>
                <a:prstClr val="black">
                  <a:lumMod val="50000"/>
                  <a:lumOff val="50000"/>
                </a:prstClr>
              </a:solidFill>
            </a:endParaRPr>
          </a:p>
          <a:p>
            <a:pPr marL="0" lvl="0" indent="0">
              <a:buNone/>
            </a:pPr>
            <a:endParaRPr lang="ru-RU" u="sng" dirty="0" smtClean="0">
              <a:solidFill>
                <a:prstClr val="black">
                  <a:lumMod val="50000"/>
                  <a:lumOff val="50000"/>
                </a:prstClr>
              </a:solidFill>
            </a:endParaRPr>
          </a:p>
          <a:p>
            <a:pPr marL="0" lvl="0" indent="0">
              <a:buNone/>
            </a:pPr>
            <a:endParaRPr lang="ru-RU" u="sng" dirty="0">
              <a:solidFill>
                <a:prstClr val="black">
                  <a:lumMod val="50000"/>
                  <a:lumOff val="50000"/>
                </a:prstClr>
              </a:solidFill>
            </a:endParaRPr>
          </a:p>
          <a:p>
            <a:pPr lvl="0" algn="r"/>
            <a:r>
              <a:rPr lang="ru-RU" dirty="0"/>
              <a:t>Дело о нарушении права на товарный знак </a:t>
            </a:r>
            <a:endParaRPr lang="ru-RU" dirty="0" smtClean="0"/>
          </a:p>
          <a:p>
            <a:pPr marL="0" lv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solidFill>
                <a:prstClr val="black">
                  <a:lumMod val="50000"/>
                  <a:lumOff val="50000"/>
                </a:prstClr>
              </a:solidFill>
            </a:endParaRPr>
          </a:p>
          <a:p>
            <a:pPr marL="0" lvl="0" indent="0" algn="r">
              <a:buNone/>
            </a:pPr>
            <a:r>
              <a:rPr lang="ru-RU" dirty="0" smtClean="0"/>
              <a:t>Истец</a:t>
            </a:r>
            <a:r>
              <a:rPr lang="ru-RU" dirty="0"/>
              <a:t>: Компания, обладающая товарным знаком "Апельсин".</a:t>
            </a:r>
          </a:p>
          <a:p>
            <a:pPr marL="0" lvl="0" indent="0" algn="r">
              <a:buNone/>
            </a:pPr>
            <a:r>
              <a:rPr lang="ru-RU" dirty="0" smtClean="0"/>
              <a:t>Ответчик</a:t>
            </a:r>
            <a:r>
              <a:rPr lang="ru-RU" dirty="0"/>
              <a:t>: Компания, выпускающая аналогичный товар с использованием товарного знака "</a:t>
            </a:r>
            <a:r>
              <a:rPr lang="ru-RU" dirty="0" err="1"/>
              <a:t>Апельсинка</a:t>
            </a:r>
            <a:r>
              <a:rPr lang="ru-RU" dirty="0"/>
              <a:t>".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факт нарушения права на товарный знак истца, обязал ответчика прекратить использование товарного знака "</a:t>
            </a:r>
            <a:r>
              <a:rPr lang="ru-RU" dirty="0" err="1"/>
              <a:t>Апельсинка</a:t>
            </a:r>
            <a:r>
              <a:rPr lang="ru-RU" dirty="0"/>
              <a:t>" для маркировки товара и выплатить истцу компенсацию за нарушение права на товарный знак.</a:t>
            </a:r>
          </a:p>
          <a:p>
            <a:pPr marL="0" lvl="0" indent="0" algn="r">
              <a:buNone/>
            </a:pPr>
            <a:r>
              <a:rPr lang="ru-RU" dirty="0" smtClean="0"/>
              <a:t>Суд </a:t>
            </a:r>
            <a:r>
              <a:rPr lang="ru-RU" dirty="0"/>
              <a:t>посчитал, что товарный знак "</a:t>
            </a:r>
            <a:r>
              <a:rPr lang="ru-RU" dirty="0" err="1"/>
              <a:t>Апельсинка</a:t>
            </a:r>
            <a:r>
              <a:rPr lang="ru-RU" dirty="0"/>
              <a:t>" был схож с товарным знаком "Апельсин", что создавало риск путаницы для потребителей и нарушало исключительное право истца на использование своего товарного знака.</a:t>
            </a:r>
          </a:p>
        </p:txBody>
      </p:sp>
    </p:spTree>
    <p:extLst>
      <p:ext uri="{BB962C8B-B14F-4D97-AF65-F5344CB8AC3E}">
        <p14:creationId xmlns:p14="http://schemas.microsoft.com/office/powerpoint/2010/main" val="422557558"/>
      </p:ext>
    </p:extLst>
  </p:cSld>
  <p:clrMapOvr>
    <a:masterClrMapping/>
  </p:clrMapOvr>
</p:sld>
</file>

<file path=ppt/slides/slide5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2800" dirty="0">
                <a:solidFill>
                  <a:srgbClr val="323232"/>
                </a:solidFill>
                <a:effectLst>
                  <a:outerShdw blurRad="38100" dist="38100" dir="2700000" algn="tl">
                    <a:srgbClr val="000000">
                      <a:alpha val="43137"/>
                    </a:srgbClr>
                  </a:outerShdw>
                </a:effectLst>
              </a:rPr>
              <a:t>74. Права на результаты интеллектуальной деятельности и средства индивидуализации</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55000" lnSpcReduction="20000"/>
          </a:bodyPr>
          <a:lstStyle/>
          <a:p>
            <a:pPr marL="0" indent="0">
              <a:buNone/>
            </a:pPr>
            <a:r>
              <a:rPr lang="ru-RU" sz="2200" b="1" dirty="0"/>
              <a:t>ГК РФ Статья 1370. Служебное изобретение, служебная полезная модель, служебный промышленный </a:t>
            </a:r>
            <a:r>
              <a:rPr lang="ru-RU" sz="2200" b="1" dirty="0" smtClean="0"/>
              <a:t>образец</a:t>
            </a:r>
          </a:p>
          <a:p>
            <a:r>
              <a:rPr lang="ru-RU" dirty="0" smtClean="0"/>
              <a:t>Объект</a:t>
            </a:r>
            <a:r>
              <a:rPr lang="ru-RU" dirty="0"/>
              <a:t>: Сфера </a:t>
            </a:r>
            <a:r>
              <a:rPr lang="ru-RU" dirty="0" smtClean="0"/>
              <a:t>служебного изобретения, служебной полезной модели, служебного промышленного образца</a:t>
            </a:r>
            <a:endParaRPr lang="ru-RU" dirty="0"/>
          </a:p>
          <a:p>
            <a:r>
              <a:rPr lang="ru-RU" dirty="0"/>
              <a:t>Объективная сторона: </a:t>
            </a:r>
          </a:p>
          <a:p>
            <a:pPr marL="0" indent="0">
              <a:buNone/>
            </a:pPr>
            <a:r>
              <a:rPr lang="ru-RU" dirty="0"/>
              <a:t>Изобретение, полезная модель или промышленный образец, созданные работником в связи с выполнением своих трудовых обязанностей или конкретного задания работодателя, признаются соответственно служебным изобретением, служебной полезной моделью или служебным промышленным образцом.</a:t>
            </a:r>
          </a:p>
          <a:p>
            <a:pPr marL="0" indent="0">
              <a:buNone/>
            </a:pPr>
            <a:r>
              <a:rPr lang="ru-RU" dirty="0" smtClean="0"/>
              <a:t>Право </a:t>
            </a:r>
            <a:r>
              <a:rPr lang="ru-RU" dirty="0"/>
              <a:t>авторства на служебное изобретение, служебную полезную модель или служебный промышленный образец принадлежит работнику (автору).</a:t>
            </a:r>
          </a:p>
          <a:p>
            <a:pPr marL="0" indent="0">
              <a:buNone/>
            </a:pPr>
            <a:r>
              <a:rPr lang="ru-RU" dirty="0" smtClean="0"/>
              <a:t>Исключительное </a:t>
            </a:r>
            <a:r>
              <a:rPr lang="ru-RU" dirty="0"/>
              <a:t>право на служебное изобретение, служебную полезную модель или служебный промышленный образец и право на получение патента принадлежат работодателю, если трудовым или гражданско-правовым договором между работником и работодателем не предусмотрено иное.</a:t>
            </a:r>
          </a:p>
          <a:p>
            <a:r>
              <a:rPr lang="ru-RU" dirty="0"/>
              <a:t>Субъект: </a:t>
            </a:r>
          </a:p>
          <a:p>
            <a:pPr>
              <a:buFont typeface="Courier New" pitchFamily="49" charset="0"/>
              <a:buChar char="o"/>
            </a:pPr>
            <a:r>
              <a:rPr lang="ru-RU" dirty="0"/>
              <a:t>Работник (создатель </a:t>
            </a:r>
            <a:r>
              <a:rPr lang="ru-RU" dirty="0" smtClean="0"/>
              <a:t>результата интеллектуальной деятельности)</a:t>
            </a:r>
          </a:p>
          <a:p>
            <a:pPr>
              <a:buFont typeface="Courier New" pitchFamily="49" charset="0"/>
              <a:buChar char="o"/>
            </a:pPr>
            <a:r>
              <a:rPr lang="ru-RU" dirty="0"/>
              <a:t> </a:t>
            </a:r>
            <a:r>
              <a:rPr lang="ru-RU" dirty="0" smtClean="0"/>
              <a:t>Работодатель</a:t>
            </a:r>
            <a:endParaRPr lang="ru-RU" dirty="0"/>
          </a:p>
          <a:p>
            <a:r>
              <a:rPr lang="ru-RU" dirty="0"/>
              <a:t>Субъективная сторона</a:t>
            </a:r>
            <a:r>
              <a:rPr lang="ru-RU" dirty="0" smtClean="0"/>
              <a:t>:</a:t>
            </a:r>
          </a:p>
          <a:p>
            <a:pPr>
              <a:buFont typeface="Courier New" panose="02070309020205020404" pitchFamily="49" charset="0"/>
              <a:buChar char="o"/>
            </a:pPr>
            <a:r>
              <a:rPr lang="ru-RU" dirty="0"/>
              <a:t>Прямой умысел: Лицо сознательно и желает нарушить права на Служебное изобретение, служебная полезная модель, служебный промышленный </a:t>
            </a:r>
            <a:r>
              <a:rPr lang="ru-RU" dirty="0" smtClean="0"/>
              <a:t>образец. Например</a:t>
            </a:r>
            <a:r>
              <a:rPr lang="ru-RU" dirty="0"/>
              <a:t>, компания производит продукт, копирующий служебное изобретение, зная, что это нарушение исключительных прав работодателя. </a:t>
            </a:r>
          </a:p>
          <a:p>
            <a:pPr>
              <a:buFont typeface="Courier New" panose="02070309020205020404" pitchFamily="49" charset="0"/>
              <a:buChar char="o"/>
            </a:pPr>
            <a:r>
              <a:rPr lang="ru-RU" dirty="0" smtClean="0"/>
              <a:t> </a:t>
            </a:r>
            <a:r>
              <a:rPr lang="ru-RU" dirty="0"/>
              <a:t>Косвенный умысел: Лицо осознает возможность нарушения прав, но легкомысленно рассчитывает, что его действия не приведут к нарушению. Например, компания использует элементы служебной полезной модели, не проверив, не является ли она защищенной</a:t>
            </a:r>
            <a:r>
              <a:rPr lang="ru-RU" dirty="0" smtClean="0"/>
              <a:t>.</a:t>
            </a:r>
            <a:endParaRPr lang="ru-RU" dirty="0"/>
          </a:p>
          <a:p>
            <a:pPr>
              <a:buFont typeface="Courier New" panose="02070309020205020404" pitchFamily="49" charset="0"/>
              <a:buChar char="o"/>
            </a:pPr>
            <a:r>
              <a:rPr lang="ru-RU" dirty="0" smtClean="0"/>
              <a:t>Небрежность</a:t>
            </a:r>
            <a:r>
              <a:rPr lang="ru-RU" dirty="0"/>
              <a:t>: Лицо не предвидело возможности нарушения, хотя должно было и могло его предвидеть. Например, компания производит продукт, используя технологию, сходную с служебным изобретением, но не проверив, не является ли она защищенной патентом.</a:t>
            </a:r>
          </a:p>
          <a:p>
            <a:pPr>
              <a:buFont typeface="Courier New" panose="02070309020205020404" pitchFamily="49" charset="0"/>
              <a:buChar char="o"/>
            </a:pPr>
            <a:r>
              <a:rPr lang="ru-RU" dirty="0" smtClean="0"/>
              <a:t>Сама </a:t>
            </a:r>
            <a:r>
              <a:rPr lang="ru-RU" dirty="0"/>
              <a:t>по себе неосторожность: Лицо не предвидело возможности нарушения, не должно было и не могло его предвидеть. Например, компания случайно использует элементы служебного промышленного образца, не зная о его существовании.</a:t>
            </a:r>
          </a:p>
          <a:p>
            <a:r>
              <a:rPr lang="ru-RU" dirty="0" smtClean="0"/>
              <a:t>Предмет</a:t>
            </a:r>
            <a:r>
              <a:rPr lang="ru-RU" dirty="0"/>
              <a:t>: Служебное изобретение, служебная полезная модель, служебный промышленный образец</a:t>
            </a:r>
          </a:p>
          <a:p>
            <a:endParaRPr lang="ru-RU" dirty="0"/>
          </a:p>
          <a:p>
            <a:endParaRPr lang="ru-RU" dirty="0"/>
          </a:p>
        </p:txBody>
      </p:sp>
    </p:spTree>
    <p:extLst>
      <p:ext uri="{BB962C8B-B14F-4D97-AF65-F5344CB8AC3E}">
        <p14:creationId xmlns:p14="http://schemas.microsoft.com/office/powerpoint/2010/main" val="5718763"/>
      </p:ext>
    </p:extLst>
  </p:cSld>
  <p:clrMapOvr>
    <a:masterClrMapping/>
  </p:clrMapOvr>
</p:sld>
</file>

<file path=ppt/slides/slide5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600200"/>
          </a:xfrm>
        </p:spPr>
        <p:txBody>
          <a:bodyPr/>
          <a:lstStyle/>
          <a:p>
            <a:pPr>
              <a:lnSpc>
                <a:spcPct val="100000"/>
              </a:lnSpc>
            </a:pPr>
            <a:r>
              <a:rPr lang="ru-RU" sz="2800" dirty="0">
                <a:solidFill>
                  <a:srgbClr val="323232"/>
                </a:solidFill>
                <a:effectLst>
                  <a:outerShdw blurRad="38100" dist="38100" dir="2700000" algn="tl">
                    <a:srgbClr val="000000">
                      <a:alpha val="43137"/>
                    </a:srgbClr>
                  </a:outerShdw>
                </a:effectLst>
              </a:rPr>
              <a:t>74. Права на результаты интеллектуальной деятельности и средства индивидуализации</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80728"/>
            <a:ext cx="9144000" cy="5877272"/>
          </a:xfrm>
        </p:spPr>
        <p:txBody>
          <a:bodyPr>
            <a:normAutofit fontScale="32500" lnSpcReduction="20000"/>
          </a:bodyPr>
          <a:lstStyle/>
          <a:p>
            <a:pPr marL="0" indent="0">
              <a:buNone/>
            </a:pPr>
            <a:r>
              <a:rPr lang="ru-RU" sz="3400" b="1" dirty="0"/>
              <a:t>ГК РФ Статья 1370. Служебное изобретение, служебная полезная модель, служебный промышленный </a:t>
            </a:r>
            <a:r>
              <a:rPr lang="ru-RU" sz="3400" b="1" dirty="0" smtClean="0"/>
              <a:t>образец</a:t>
            </a:r>
          </a:p>
          <a:p>
            <a:r>
              <a:rPr lang="ru-RU" sz="2800" dirty="0"/>
              <a:t>Комментируемая статья определяет правовой режим служебного изобретения, служебной полезной модели, служебного промышленного образца, созданных в процессе трудовой деятельности автора, т.е. в процессе выполнения автором своих трудовых обязанностей (которые должны быть отражены в его трудовом договоре), либо в результате выполнения гражданско-правового договора между работником и работодателем. В указанных договорах регулируется вопрос принадлежности исключительного права на служебное изобретение, полезную модель и промышленный образец. Допускается, что в соответствии с указанными договорами исключительное право на перечисленные объекты интеллектуальной собственности может и не принадлежать работодателю.</a:t>
            </a:r>
          </a:p>
          <a:p>
            <a:r>
              <a:rPr lang="ru-RU" sz="2800" dirty="0" smtClean="0"/>
              <a:t>В </a:t>
            </a:r>
            <a:r>
              <a:rPr lang="ru-RU" sz="2800" dirty="0"/>
              <a:t>случае, когда исключительное право в соответствии с договором принадлежит работодателю, согласно п. 4 комментируемой статьи на автора и работодателя возлагаются определенные обязанности, выполнение которых необходимо работодателю для реализации принадлежащих ему исключительных прав, а работнику - своего имущественного права на получение авторского вознаграждения.</a:t>
            </a:r>
          </a:p>
          <a:p>
            <a:r>
              <a:rPr lang="ru-RU" sz="2800" dirty="0"/>
              <a:t>После того как работник уведомляет работодателя о полученном им результате, способном к правовой охране, работодатель обязан информировать его о своем решении реализовать свое исключительное право на данный результат. В трудовом договоре или гражданско-правовом договоре целесообразно предусматривать обязательства работника до истечения предусмотренного 4-месячного срока воздерживаться от совершения действий, которые помешают работодателю реализовать свое право в отношении полученного результата, в частности не допускать не санкционированного работодателем опубликования информации, раскрывающей существо полученного результата, или передачи этой информации третьим лицам.</a:t>
            </a:r>
          </a:p>
          <a:p>
            <a:r>
              <a:rPr lang="ru-RU" sz="2800" dirty="0" smtClean="0"/>
              <a:t>Подача </a:t>
            </a:r>
            <a:r>
              <a:rPr lang="ru-RU" sz="2800" dirty="0"/>
              <a:t>заявки, как известно, связана с составлением описания изобретения, полезной модели, промышленного образца, что практически невозможно без участия автора. Поэтому работодателю целесообразно специально оговорить такое участие в договоре с работником (автором).</a:t>
            </a:r>
          </a:p>
          <a:p>
            <a:r>
              <a:rPr lang="ru-RU" sz="2800" dirty="0" smtClean="0"/>
              <a:t>Передача </a:t>
            </a:r>
            <a:r>
              <a:rPr lang="ru-RU" sz="2800" dirty="0"/>
              <a:t>права на получение патента другому лицу фиксируется в письменной форме, поскольку данный факт юридически значим для определения того, выполнил ли работодатель условия реализации своего права в отношении полученного работником результата, а также для возникновения у работника права на получение патента.</a:t>
            </a:r>
          </a:p>
          <a:p>
            <a:r>
              <a:rPr lang="ru-RU" sz="2800" dirty="0" smtClean="0"/>
              <a:t>Сохранение </a:t>
            </a:r>
            <a:r>
              <a:rPr lang="ru-RU" sz="2800" dirty="0"/>
              <a:t>информации о соответствующем результате интеллектуальной деятельности в тайне (его охрана в режиме ноу-хау) предусматривает принятие исчерпывающих мер для сохранения ее конфиденциальности и в первую очередь требует уведомления об этом всех носителей такой информации, в том числе работника (автора), создавшего результат (см. также комментарий к ст. 1470).</a:t>
            </a:r>
          </a:p>
          <a:p>
            <a:r>
              <a:rPr lang="ru-RU" sz="2800" dirty="0" smtClean="0"/>
              <a:t>По </a:t>
            </a:r>
            <a:r>
              <a:rPr lang="ru-RU" sz="2800" dirty="0"/>
              <a:t>истечении 4-месячного срока работник (автор), не уведомленный работодателем о необходимости сохранить соответствующий результат интеллектуальной деятельности в тайне, предварительно удостоверившись в том, что работодатель не подал заявку и не передал права на получение патента другому лицу, может самостоятельно распоряжаться созданным им изобретением, полезной моделью, промышленным образцом, в том числе вправе подать заявку на получение патента. На не востребованный работодателем служебный продукт восстанавливается первоначальное исключительное право автора.</a:t>
            </a:r>
          </a:p>
          <a:p>
            <a:r>
              <a:rPr lang="ru-RU" sz="2800" dirty="0"/>
              <a:t>Кодекс предоставляет работнику - автору служебного изобретения, служебной полезной модели или служебного промышленного образца право получить вознаграждение от работодателя как в случаях, когда тот реализовал свое право в отношении сообщенной ему работником (автором) информации о получении результата интеллектуальной деятельности (получил патент, сохранил информацию в тайне, передал право на получение патента другому лицу), так и в случае, когда работодатель по зависящим от него причинам не получил патент. К таким причинам могут быть отнесены следующие:</a:t>
            </a:r>
          </a:p>
          <a:p>
            <a:pPr marL="0" indent="0">
              <a:buNone/>
            </a:pPr>
            <a:r>
              <a:rPr lang="ru-RU" sz="2800" dirty="0"/>
              <a:t>работодатель (заявитель) отозвал поданную им заявку (см. комментарий к ст. 1380);</a:t>
            </a:r>
          </a:p>
          <a:p>
            <a:pPr marL="0" indent="0">
              <a:buNone/>
            </a:pPr>
            <a:r>
              <a:rPr lang="ru-RU" sz="2800" dirty="0"/>
              <a:t>работодатель (заявитель) не дал в установленный срок ответ на запрос, направленный ему в процессе экспертизы заявки (см. комментарий к п. 5 ст. 1386);</a:t>
            </a:r>
          </a:p>
          <a:p>
            <a:pPr marL="0" indent="0">
              <a:buNone/>
            </a:pPr>
            <a:r>
              <a:rPr lang="ru-RU" sz="2800" dirty="0"/>
              <a:t>работодатель (заявитель) подал заявку с нарушением требования единства и не оформил выделенную заявку после его уведомления о нарушении данного требования, в результате чего было принято решение об отказе в выдаче патента, так как рассмотренное в рамках заявки изобретение оказалось непатентоспособным (см. комментарий к п. 5 ст. 1384);</a:t>
            </a:r>
          </a:p>
          <a:p>
            <a:pPr marL="0" indent="0">
              <a:buNone/>
            </a:pPr>
            <a:r>
              <a:rPr lang="ru-RU" sz="2800" dirty="0"/>
              <a:t>работодатель (заявитель) не уплатил пошлину за выдачу патента после получения решения о его выдаче (см. комментарий к п. 2 ст. 1393).</a:t>
            </a:r>
          </a:p>
          <a:p>
            <a:r>
              <a:rPr lang="ru-RU" sz="2800" dirty="0"/>
              <a:t>Размер вознаграждения, условия и порядок его выплаты должны быть специально предусмотрены в договоре между работником и работодателем. При наличии спора </a:t>
            </a:r>
            <a:r>
              <a:rPr lang="ru-RU" sz="2800" dirty="0" smtClean="0"/>
              <a:t>окончательное </a:t>
            </a:r>
            <a:r>
              <a:rPr lang="ru-RU" sz="2800" dirty="0"/>
              <a:t>решение принимает суд</a:t>
            </a:r>
            <a:r>
              <a:rPr lang="ru-RU" sz="2800" dirty="0" smtClean="0"/>
              <a:t>.</a:t>
            </a:r>
          </a:p>
          <a:p>
            <a:r>
              <a:rPr lang="ru-RU" sz="2800" dirty="0"/>
              <a:t>Пункт 5 комментируемой статьи играет важную роль в регулировании отношений между работодателем и работником (автором), поскольку он еще раз подчеркивает, что только выполнение работником своих трудовых обязанностей или конкретного задания работодателя относит полученные работником результаты интеллектуальной деятельности к служебным.</a:t>
            </a:r>
          </a:p>
        </p:txBody>
      </p:sp>
    </p:spTree>
    <p:extLst>
      <p:ext uri="{BB962C8B-B14F-4D97-AF65-F5344CB8AC3E}">
        <p14:creationId xmlns:p14="http://schemas.microsoft.com/office/powerpoint/2010/main" val="3355612986"/>
      </p:ext>
    </p:extLst>
  </p:cSld>
  <p:clrMapOvr>
    <a:masterClrMapping/>
  </p:clrMapOvr>
</p:sld>
</file>

<file path=ppt/slides/slide5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600200"/>
          </a:xfrm>
        </p:spPr>
        <p:txBody>
          <a:bodyPr/>
          <a:lstStyle/>
          <a:p>
            <a:pPr>
              <a:lnSpc>
                <a:spcPct val="100000"/>
              </a:lnSpc>
            </a:pPr>
            <a:r>
              <a:rPr lang="ru-RU" sz="2800" dirty="0">
                <a:solidFill>
                  <a:srgbClr val="323232"/>
                </a:solidFill>
                <a:effectLst>
                  <a:outerShdw blurRad="38100" dist="38100" dir="2700000" algn="tl">
                    <a:srgbClr val="000000">
                      <a:alpha val="43137"/>
                    </a:srgbClr>
                  </a:outerShdw>
                </a:effectLst>
              </a:rPr>
              <a:t>74. Права на результаты интеллектуальной деятельности и средства индивидуализации</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1124744"/>
            <a:ext cx="9144000" cy="5733256"/>
          </a:xfrm>
        </p:spPr>
        <p:txBody>
          <a:bodyPr>
            <a:normAutofit fontScale="55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1370</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Дело о нарушении права на служебное </a:t>
            </a:r>
            <a:r>
              <a:rPr lang="ru-RU" dirty="0" smtClean="0"/>
              <a:t>изобретение</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smtClean="0"/>
              <a:t>Истец</a:t>
            </a:r>
            <a:r>
              <a:rPr lang="ru-RU" dirty="0"/>
              <a:t>: Компания "А", работодатель, обладающая исключительными правами на служебное изобретение "Устройство для автоматической подачи воды".</a:t>
            </a:r>
          </a:p>
          <a:p>
            <a:pPr marL="0" lvl="0" indent="0">
              <a:buNone/>
            </a:pPr>
            <a:r>
              <a:rPr lang="ru-RU" dirty="0" smtClean="0"/>
              <a:t>Ответчик</a:t>
            </a:r>
            <a:r>
              <a:rPr lang="ru-RU" dirty="0"/>
              <a:t>: Компания "Б", производившая аналогичное устройство без лицензии на использование изобретения</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уд признал факт нарушения права на служебное изобретение истца, обязал ответчика прекратить производство и продажу устройства без лицензии, а также выплатить истцу компенсацию за нарушение права на </a:t>
            </a:r>
            <a:r>
              <a:rPr lang="ru-RU" dirty="0" smtClean="0"/>
              <a:t>изобретение. Суд </a:t>
            </a:r>
            <a:r>
              <a:rPr lang="ru-RU" dirty="0"/>
              <a:t>посчитал, что ответчик производил устройство, являющееся аналогом изобретения, защищенного патентом, без лицензии на его использование, что нарушало исключительное право истца на использование изобретения.</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Дело о нарушении права на служебную полезную </a:t>
            </a:r>
            <a:r>
              <a:rPr lang="ru-RU" dirty="0" smtClean="0"/>
              <a:t>модель</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Истец: Компания "С", работодатель, обладающая исключительными правами на служебную полезную модель "Новая конструкция ручки для дверей".</a:t>
            </a:r>
          </a:p>
          <a:p>
            <a:pPr marL="0" lvl="0" indent="0" algn="r">
              <a:buNone/>
            </a:pPr>
            <a:r>
              <a:rPr lang="ru-RU" dirty="0" smtClean="0"/>
              <a:t>Ответчик</a:t>
            </a:r>
            <a:r>
              <a:rPr lang="ru-RU" dirty="0"/>
              <a:t>: Компания "D", использовавшая в своей продукции элемент, схожий с элементом служебной полезной модели, без согласия работодателя</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факт нарушения права на служебную полезную модель истца, обязал ответчика прекратить использование элемента, схожего с элементом служебной полезной модели, в своей продукции, а также выплатить истцу компенсацию за нарушение права на полезную модель</a:t>
            </a:r>
            <a:r>
              <a:rPr lang="ru-RU" dirty="0" smtClean="0"/>
              <a:t>. Суд </a:t>
            </a:r>
            <a:r>
              <a:rPr lang="ru-RU" dirty="0"/>
              <a:t>посчитал, что ответчик использовал элемент, являющийся аналогом элемента полезной модели, без лицензии на его использование, что нарушало исключительное право истца на использование полезной модели.</a:t>
            </a:r>
          </a:p>
        </p:txBody>
      </p:sp>
    </p:spTree>
    <p:extLst>
      <p:ext uri="{BB962C8B-B14F-4D97-AF65-F5344CB8AC3E}">
        <p14:creationId xmlns:p14="http://schemas.microsoft.com/office/powerpoint/2010/main" val="41144808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8.  Нематериальные блага и их защита</a:t>
            </a:r>
            <a:endParaRPr lang="ru-RU" dirty="0"/>
          </a:p>
        </p:txBody>
      </p:sp>
      <p:sp>
        <p:nvSpPr>
          <p:cNvPr id="3" name="Объект 2"/>
          <p:cNvSpPr>
            <a:spLocks noGrp="1"/>
          </p:cNvSpPr>
          <p:nvPr>
            <p:ph idx="1"/>
          </p:nvPr>
        </p:nvSpPr>
        <p:spPr>
          <a:xfrm>
            <a:off x="0" y="1484784"/>
            <a:ext cx="9144000" cy="5373216"/>
          </a:xfrm>
        </p:spPr>
        <p:txBody>
          <a:bodyPr>
            <a:normAutofit/>
          </a:bodyPr>
          <a:lstStyle/>
          <a:p>
            <a:pPr marL="0" lvl="0" indent="0">
              <a:buNone/>
            </a:pPr>
            <a:r>
              <a:rPr lang="ru-RU" sz="1900" b="1" dirty="0">
                <a:solidFill>
                  <a:prstClr val="black">
                    <a:lumMod val="50000"/>
                    <a:lumOff val="50000"/>
                  </a:prstClr>
                </a:solidFill>
              </a:rPr>
              <a:t>ГК РФ Статья 152. Защита чести, достоинства и деловой репутации</a:t>
            </a:r>
          </a:p>
          <a:p>
            <a:r>
              <a:rPr lang="ru-RU" sz="1600" dirty="0"/>
              <a:t>Комментируемая статья посвящена способам защиты таких нематериальных благ, как честь, достоинство и деловая репутация. В связи с важностью рассмотренных в комментируемой статье вопросов было принято специальное Постановление Пленума Верховного Суда РФ, анализ которого будет дан ниже.</a:t>
            </a:r>
          </a:p>
          <a:p>
            <a:r>
              <a:rPr lang="ru-RU" sz="1600" dirty="0"/>
              <a:t>Законодатель не раскрывает содержание понятий "честь", "достоинство", "деловая репутация", не выработана их устойчивая характеристика и в судебной практике.</a:t>
            </a:r>
          </a:p>
          <a:p>
            <a:r>
              <a:rPr lang="ru-RU" sz="1600" dirty="0"/>
              <a:t>Обычно под честью понимается положительная оценка личности обществом, а под достоинством - положительная самооценка.</a:t>
            </a:r>
          </a:p>
          <a:p>
            <a:r>
              <a:rPr lang="ru-RU" sz="1600" dirty="0"/>
              <a:t>Репутация - это устоявшееся мнение о ком-либо. Деловая репутация - это мнение о профессиональных качествах кого либо.</a:t>
            </a:r>
          </a:p>
          <a:p>
            <a:r>
              <a:rPr lang="ru-RU" sz="1600" dirty="0"/>
              <a:t>Как правильно отмечено, в отличие от физического лица, репутация юридического лица всегда является деловой, поскольку юридическое лицо создается с заранее определенной целью для участия именно в деловых отношениях и, следовательно, любые его качества неизбежно являются </a:t>
            </a:r>
            <a:r>
              <a:rPr lang="ru-RU" sz="1600" dirty="0" smtClean="0"/>
              <a:t>деловыми.</a:t>
            </a:r>
            <a:endParaRPr lang="ru-RU" sz="1600" dirty="0"/>
          </a:p>
        </p:txBody>
      </p:sp>
    </p:spTree>
    <p:extLst>
      <p:ext uri="{BB962C8B-B14F-4D97-AF65-F5344CB8AC3E}">
        <p14:creationId xmlns:p14="http://schemas.microsoft.com/office/powerpoint/2010/main" val="478969212"/>
      </p:ext>
    </p:extLst>
  </p:cSld>
  <p:clrMapOvr>
    <a:masterClrMapping/>
  </p:clrMapOvr>
</p:sld>
</file>

<file path=ppt/slides/slide5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75456"/>
            <a:ext cx="8229600" cy="1600200"/>
          </a:xfrm>
        </p:spPr>
        <p:txBody>
          <a:bodyPr/>
          <a:lstStyle/>
          <a:p>
            <a:r>
              <a:rPr lang="ru-RU" sz="4000" dirty="0" smtClean="0"/>
              <a:t>75. Авторское право</a:t>
            </a:r>
            <a:endParaRPr lang="ru-RU" sz="4000" dirty="0"/>
          </a:p>
        </p:txBody>
      </p:sp>
      <p:sp>
        <p:nvSpPr>
          <p:cNvPr id="3" name="Объект 2"/>
          <p:cNvSpPr>
            <a:spLocks noGrp="1"/>
          </p:cNvSpPr>
          <p:nvPr>
            <p:ph idx="1"/>
          </p:nvPr>
        </p:nvSpPr>
        <p:spPr>
          <a:xfrm>
            <a:off x="0" y="896576"/>
            <a:ext cx="9144000" cy="5961424"/>
          </a:xfrm>
        </p:spPr>
        <p:txBody>
          <a:bodyPr>
            <a:normAutofit fontScale="775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авторского права</a:t>
            </a:r>
            <a:r>
              <a:rPr lang="ru-RU" dirty="0">
                <a:solidFill>
                  <a:prstClr val="black">
                    <a:lumMod val="50000"/>
                    <a:lumOff val="50000"/>
                  </a:prstClr>
                </a:solidFill>
              </a:rPr>
              <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endParaRPr lang="ru-RU" dirty="0"/>
          </a:p>
          <a:p>
            <a:pPr marL="0" indent="0">
              <a:buNone/>
            </a:pPr>
            <a:r>
              <a:rPr lang="ru-RU" dirty="0"/>
              <a:t>Интеллектуальные права на произведения науки, литературы и искусства являются авторскими правами.</a:t>
            </a:r>
          </a:p>
          <a:p>
            <a:pPr marL="0" indent="0">
              <a:buNone/>
            </a:pPr>
            <a:r>
              <a:rPr lang="ru-RU" dirty="0" smtClean="0"/>
              <a:t>Автору </a:t>
            </a:r>
            <a:r>
              <a:rPr lang="ru-RU" dirty="0"/>
              <a:t>произведения принадлежат следующие права:</a:t>
            </a:r>
          </a:p>
          <a:p>
            <a:pPr marL="0" indent="0">
              <a:buNone/>
            </a:pPr>
            <a:r>
              <a:rPr lang="ru-RU" dirty="0"/>
              <a:t>1) исключительное право на произведение;</a:t>
            </a:r>
          </a:p>
          <a:p>
            <a:pPr marL="0" indent="0">
              <a:buNone/>
            </a:pPr>
            <a:r>
              <a:rPr lang="ru-RU" dirty="0"/>
              <a:t>2) право авторства;</a:t>
            </a:r>
          </a:p>
          <a:p>
            <a:pPr marL="0" indent="0">
              <a:buNone/>
            </a:pPr>
            <a:r>
              <a:rPr lang="ru-RU" dirty="0"/>
              <a:t>3) право автора на имя;</a:t>
            </a:r>
          </a:p>
          <a:p>
            <a:pPr marL="0" indent="0">
              <a:buNone/>
            </a:pPr>
            <a:r>
              <a:rPr lang="ru-RU" dirty="0"/>
              <a:t>4) право на неприкосновенность произведения;</a:t>
            </a:r>
          </a:p>
          <a:p>
            <a:pPr marL="0" indent="0">
              <a:buNone/>
            </a:pPr>
            <a:r>
              <a:rPr lang="ru-RU" dirty="0"/>
              <a:t>5) право на обнародование произведения</a:t>
            </a:r>
            <a:r>
              <a:rPr lang="ru-RU" dirty="0" smtClean="0"/>
              <a:t>.</a:t>
            </a:r>
          </a:p>
          <a:p>
            <a:pPr marL="0" indent="0">
              <a:buNone/>
            </a:pPr>
            <a:r>
              <a:rPr lang="ru-RU" dirty="0"/>
              <a:t>Автором произведения науки, литературы или искусства признается гражданин, творческим трудом которого оно создано. Лицо, указанное в качестве автора на оригинале или экземпляре произведения либо иным образом в соответствии с </a:t>
            </a:r>
            <a:r>
              <a:rPr lang="ru-RU" dirty="0" smtClean="0"/>
              <a:t>п.1 ст. 1300</a:t>
            </a:r>
            <a:r>
              <a:rPr lang="ru-RU" dirty="0"/>
              <a:t> настоящего Кодекса, считается его автором, если не доказано иное</a:t>
            </a:r>
            <a:r>
              <a:rPr lang="ru-RU" dirty="0" smtClean="0"/>
              <a:t>.</a:t>
            </a: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a:t>
            </a:r>
            <a:r>
              <a:rPr lang="ru-RU" dirty="0" smtClean="0">
                <a:solidFill>
                  <a:prstClr val="black">
                    <a:lumMod val="50000"/>
                    <a:lumOff val="50000"/>
                  </a:prstClr>
                </a:solidFill>
              </a:rPr>
              <a:t>лицо</a:t>
            </a:r>
            <a:endParaRPr lang="ru-RU" dirty="0">
              <a:solidFill>
                <a:prstClr val="black">
                  <a:lumMod val="50000"/>
                  <a:lumOff val="50000"/>
                </a:prstClr>
              </a:solidFill>
            </a:endParaRPr>
          </a:p>
          <a:p>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2012695611"/>
      </p:ext>
    </p:extLst>
  </p:cSld>
  <p:clrMapOvr>
    <a:masterClrMapping/>
  </p:clrMapOvr>
</p:sld>
</file>

<file path=ppt/slides/slide5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971" y="-747464"/>
            <a:ext cx="8229600" cy="1600200"/>
          </a:xfrm>
        </p:spPr>
        <p:txBody>
          <a:bodyPr/>
          <a:lstStyle/>
          <a:p>
            <a:r>
              <a:rPr lang="ru-RU" sz="4000" dirty="0"/>
              <a:t>75. Авторское право</a:t>
            </a:r>
          </a:p>
        </p:txBody>
      </p:sp>
      <p:sp>
        <p:nvSpPr>
          <p:cNvPr id="3" name="Объект 2"/>
          <p:cNvSpPr>
            <a:spLocks noGrp="1"/>
          </p:cNvSpPr>
          <p:nvPr>
            <p:ph idx="1"/>
          </p:nvPr>
        </p:nvSpPr>
        <p:spPr>
          <a:xfrm>
            <a:off x="0" y="852736"/>
            <a:ext cx="9144000" cy="6005264"/>
          </a:xfrm>
        </p:spPr>
        <p:txBody>
          <a:bodyPr>
            <a:normAutofit fontScale="40000" lnSpcReduction="20000"/>
          </a:bodyPr>
          <a:lstStyle/>
          <a:p>
            <a:r>
              <a:rPr lang="ru-RU" sz="3500" dirty="0"/>
              <a:t>Объект</a:t>
            </a:r>
            <a:r>
              <a:rPr lang="ru-RU" dirty="0"/>
              <a:t>: </a:t>
            </a:r>
          </a:p>
          <a:p>
            <a:pPr marL="0" indent="0">
              <a:buNone/>
            </a:pPr>
            <a:r>
              <a:rPr lang="ru-RU" dirty="0"/>
              <a:t>Объектом является </a:t>
            </a:r>
            <a:r>
              <a:rPr lang="ru-RU" dirty="0">
                <a:solidFill>
                  <a:prstClr val="black">
                    <a:lumMod val="50000"/>
                    <a:lumOff val="50000"/>
                  </a:prstClr>
                </a:solidFill>
              </a:rPr>
              <a:t>сфера авторского права </a:t>
            </a:r>
            <a:endParaRPr lang="ru-RU" dirty="0" smtClean="0">
              <a:solidFill>
                <a:prstClr val="black">
                  <a:lumMod val="50000"/>
                  <a:lumOff val="50000"/>
                </a:prstClr>
              </a:solidFill>
            </a:endParaRPr>
          </a:p>
          <a:p>
            <a:r>
              <a:rPr lang="ru-RU" sz="3500" dirty="0" smtClean="0"/>
              <a:t>Объективная </a:t>
            </a:r>
            <a:r>
              <a:rPr lang="ru-RU" sz="3500" dirty="0"/>
              <a:t>сторона: </a:t>
            </a:r>
          </a:p>
          <a:p>
            <a:pPr marL="0" indent="0">
              <a:buNone/>
            </a:pPr>
            <a:r>
              <a:rPr lang="ru-RU" dirty="0"/>
              <a:t>Граждане, создавшие произведение совместным творческим трудом, признаются соавторами независимо от того, образует ли такое произведение неразрывное целое или состоит из частей, каждая из которых имеет самостоятельное значение.</a:t>
            </a:r>
          </a:p>
          <a:p>
            <a:pPr marL="0" indent="0">
              <a:buNone/>
            </a:pPr>
            <a:r>
              <a:rPr lang="ru-RU" dirty="0" smtClean="0"/>
              <a:t>Произведение</a:t>
            </a:r>
            <a:r>
              <a:rPr lang="ru-RU" dirty="0"/>
              <a:t>, созданное в соавторстве, используется соавторами совместно, если соглашением между ними не предусмотрено иное. В случае, когда такое произведение образует неразрывное целое, ни один из соавторов не вправе без достаточных оснований запретить использование такого произведения</a:t>
            </a:r>
            <a:r>
              <a:rPr lang="ru-RU" dirty="0" smtClean="0"/>
              <a:t>.</a:t>
            </a:r>
          </a:p>
          <a:p>
            <a:pPr marL="0" indent="0">
              <a:buNone/>
            </a:pPr>
            <a:r>
              <a:rPr lang="ru-RU" dirty="0"/>
              <a:t>Исключительное право на произведения науки, литературы и искусства распространяется:</a:t>
            </a:r>
          </a:p>
          <a:p>
            <a:pPr marL="0" indent="0">
              <a:buNone/>
            </a:pPr>
            <a:r>
              <a:rPr lang="ru-RU" dirty="0"/>
              <a:t>1) на произведения, обнародованные на территории Российской Федерации или необнародованные, но находящиеся в какой-либо объективной форме на территории Российской Федерации, и признается за авторами (их правопреемниками) независимо от их гражданства;</a:t>
            </a:r>
          </a:p>
          <a:p>
            <a:pPr marL="0" indent="0">
              <a:buNone/>
            </a:pPr>
            <a:r>
              <a:rPr lang="ru-RU" dirty="0"/>
              <a:t>2) на произведения, обнародованные за пределами территории Российской Федерации или необнародованные, но находящиеся в какой-либо объективной форме за пределами территории Российской Федерации, и признается за авторами, являющимися гражданами Российской Федерации (их правопреемниками);</a:t>
            </a:r>
          </a:p>
          <a:p>
            <a:pPr marL="0" indent="0">
              <a:buNone/>
            </a:pPr>
            <a:r>
              <a:rPr lang="ru-RU" dirty="0"/>
              <a:t>3) на произведения, обнародованные за пределами территории Российской Федерации или необнародованные, но находящиеся в какой-либо объективной форме за пределами территории Российской Федерации, и признается на территории Российской Федерации за авторами (их правопреемниками) - гражданами других государств и лицами без гражданства в соответствии с  Российской Федерации</a:t>
            </a:r>
            <a:r>
              <a:rPr lang="ru-RU" dirty="0" smtClean="0"/>
              <a:t>.</a:t>
            </a:r>
          </a:p>
          <a:p>
            <a:pPr marL="0" indent="0">
              <a:buNone/>
            </a:pPr>
            <a:r>
              <a:rPr lang="ru-RU" dirty="0"/>
              <a:t>К объектам авторских прав относятся:</a:t>
            </a:r>
          </a:p>
          <a:p>
            <a:pPr marL="0" indent="0">
              <a:buNone/>
            </a:pPr>
            <a:r>
              <a:rPr lang="ru-RU" dirty="0"/>
              <a:t>1) производные произведения, то есть произведения, представляющие собой переработку другого произведения;</a:t>
            </a:r>
          </a:p>
          <a:p>
            <a:pPr marL="0" indent="0">
              <a:buNone/>
            </a:pPr>
            <a:r>
              <a:rPr lang="ru-RU" dirty="0"/>
              <a:t>2) составные произведения, то есть произведения, представляющие собой по подбору или расположению материалов результат творческого труда.</a:t>
            </a:r>
          </a:p>
          <a:p>
            <a:pPr marL="0" indent="0">
              <a:buNone/>
            </a:pPr>
            <a:r>
              <a:rPr lang="ru-RU" dirty="0" smtClean="0"/>
              <a:t>Авторские </a:t>
            </a:r>
            <a:r>
              <a:rPr lang="ru-RU" dirty="0"/>
              <a:t>права распространяются как на обнародованные, так и на необнародованные произведения, выраженные в какой-либо объективной форме, в том числе в письменной, устной форме (в виде публичного произнесения, публичного исполнения и иной подобной форме), в форме изображения, в форме </a:t>
            </a:r>
            <a:r>
              <a:rPr lang="ru-RU" dirty="0" err="1"/>
              <a:t>звуко</a:t>
            </a:r>
            <a:r>
              <a:rPr lang="ru-RU" dirty="0"/>
              <a:t>- или видеозаписи, в объемно-пространственной форме.</a:t>
            </a:r>
          </a:p>
          <a:p>
            <a:pPr marL="0" indent="0">
              <a:buNone/>
            </a:pPr>
            <a:r>
              <a:rPr lang="ru-RU" dirty="0" smtClean="0"/>
              <a:t>Для </a:t>
            </a:r>
            <a:r>
              <a:rPr lang="ru-RU" dirty="0"/>
              <a:t>возникновения, осуществления и защиты авторских прав не требуется регистрация произведения или соблюдение каких-либо иных формальностей.</a:t>
            </a:r>
          </a:p>
          <a:p>
            <a:pPr marL="0" indent="0">
              <a:buNone/>
            </a:pPr>
            <a:r>
              <a:rPr lang="ru-RU" dirty="0"/>
              <a:t>В отношении программ для ЭВМ и баз данных возможна регистрация, осуществляемая по желанию правообладателя в соответствии с правилами </a:t>
            </a:r>
            <a:r>
              <a:rPr lang="ru-RU" dirty="0" smtClean="0"/>
              <a:t>ст1262</a:t>
            </a:r>
            <a:r>
              <a:rPr lang="ru-RU" dirty="0"/>
              <a:t> </a:t>
            </a:r>
            <a:r>
              <a:rPr lang="ru-RU" dirty="0" smtClean="0"/>
              <a:t>настоящего Кодекса.</a:t>
            </a:r>
          </a:p>
          <a:p>
            <a:pPr marL="0" indent="0">
              <a:buNone/>
            </a:pPr>
            <a:r>
              <a:rPr lang="ru-RU" dirty="0"/>
              <a:t>Авторство, имя автора и неприкосновенность произведения охраняются бессрочно.</a:t>
            </a:r>
            <a:r>
              <a:rPr lang="ru-RU" dirty="0" smtClean="0"/>
              <a:t> </a:t>
            </a:r>
          </a:p>
          <a:p>
            <a:pPr marL="0" indent="0">
              <a:buNone/>
            </a:pPr>
            <a:r>
              <a:rPr lang="ru-RU" dirty="0"/>
              <a:t>Автору принадлежит право на обнародование своего произведения, то есть право осуществить действие или дать согласие на осуществление действия, которое впервые делает произведение доступным для всеобщего сведения путем его опубликования, публичного показа, публичного исполнения, сообщения в эфир или по кабелю либо любым другим способом.</a:t>
            </a:r>
          </a:p>
          <a:p>
            <a:pPr marL="0" indent="0">
              <a:buNone/>
            </a:pPr>
            <a:r>
              <a:rPr lang="ru-RU" dirty="0"/>
              <a:t>При этом опубликованием (выпуском в свет) является выпуск в обращение экземпляров произведения, представляющих собой копию произведения в любой материальной форме, в количестве, достаточном для удовлетворения разумных потребностей публики исходя из характера произведения.</a:t>
            </a:r>
          </a:p>
        </p:txBody>
      </p:sp>
    </p:spTree>
    <p:extLst>
      <p:ext uri="{BB962C8B-B14F-4D97-AF65-F5344CB8AC3E}">
        <p14:creationId xmlns:p14="http://schemas.microsoft.com/office/powerpoint/2010/main" val="53783695"/>
      </p:ext>
    </p:extLst>
  </p:cSld>
  <p:clrMapOvr>
    <a:masterClrMapping/>
  </p:clrMapOvr>
</p:sld>
</file>

<file path=ppt/slides/slide5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03448"/>
            <a:ext cx="8229600" cy="1600200"/>
          </a:xfrm>
        </p:spPr>
        <p:txBody>
          <a:bodyPr/>
          <a:lstStyle/>
          <a:p>
            <a:r>
              <a:rPr lang="ru-RU" sz="4000" dirty="0"/>
              <a:t>75. Авторское право</a:t>
            </a:r>
          </a:p>
        </p:txBody>
      </p:sp>
      <p:sp>
        <p:nvSpPr>
          <p:cNvPr id="3" name="Объект 2"/>
          <p:cNvSpPr>
            <a:spLocks noGrp="1"/>
          </p:cNvSpPr>
          <p:nvPr>
            <p:ph idx="1"/>
          </p:nvPr>
        </p:nvSpPr>
        <p:spPr>
          <a:xfrm>
            <a:off x="0" y="908720"/>
            <a:ext cx="9144000" cy="5949280"/>
          </a:xfrm>
        </p:spPr>
        <p:txBody>
          <a:bodyPr>
            <a:normAutofit fontScale="77500" lnSpcReduction="20000"/>
          </a:bodyPr>
          <a:lstStyle/>
          <a:p>
            <a:r>
              <a:rPr lang="ru-RU" dirty="0"/>
              <a:t>Субъект: </a:t>
            </a:r>
          </a:p>
          <a:p>
            <a:pPr marL="0" indent="0">
              <a:buNone/>
            </a:pPr>
            <a:r>
              <a:rPr lang="ru-RU" dirty="0"/>
              <a:t>Субъектом авторского права является автор произведения, то есть лицо, которое создало произведение. </a:t>
            </a:r>
            <a:endParaRPr lang="en-US" dirty="0" smtClean="0"/>
          </a:p>
          <a:p>
            <a:pPr>
              <a:buFont typeface="Courier New" pitchFamily="49" charset="0"/>
              <a:buChar char="o"/>
            </a:pPr>
            <a:endParaRPr lang="en-US" dirty="0"/>
          </a:p>
          <a:p>
            <a:pPr>
              <a:buFont typeface="Courier New" pitchFamily="49" charset="0"/>
              <a:buChar char="o"/>
            </a:pPr>
            <a:endParaRPr lang="ru-RU" dirty="0"/>
          </a:p>
          <a:p>
            <a:r>
              <a:rPr lang="ru-RU" dirty="0"/>
              <a:t>Субъективная сторона:</a:t>
            </a:r>
          </a:p>
          <a:p>
            <a:pPr>
              <a:buFont typeface="Courier New" pitchFamily="49" charset="0"/>
              <a:buChar char="o"/>
            </a:pPr>
            <a:r>
              <a:rPr lang="ru-RU" dirty="0"/>
              <a:t>П</a:t>
            </a:r>
            <a:r>
              <a:rPr lang="ru-RU" dirty="0" smtClean="0"/>
              <a:t>рямой </a:t>
            </a:r>
            <a:r>
              <a:rPr lang="ru-RU" dirty="0"/>
              <a:t>умысел: Лицо сознательно и желает нарушить авторские права. Например, компания копирует музыку без лицензии, зная, что это незаконно.</a:t>
            </a:r>
          </a:p>
          <a:p>
            <a:pPr>
              <a:buFont typeface="Courier New" pitchFamily="49" charset="0"/>
              <a:buChar char="o"/>
            </a:pPr>
            <a:r>
              <a:rPr lang="ru-RU" dirty="0" smtClean="0"/>
              <a:t>Косвенный </a:t>
            </a:r>
            <a:r>
              <a:rPr lang="ru-RU" dirty="0"/>
              <a:t>умысел: Лицо осознает возможность нарушения, но легкомысленно рассчитывает, что его действия не приведут к нарушению. Например, компания использует фото без разрешения, не проверив авторские права на него.</a:t>
            </a:r>
          </a:p>
          <a:p>
            <a:pPr marL="0" indent="0">
              <a:buNone/>
            </a:pPr>
            <a:endParaRPr lang="ru-RU" dirty="0"/>
          </a:p>
          <a:p>
            <a:pPr>
              <a:buFont typeface="Courier New" pitchFamily="49" charset="0"/>
              <a:buChar char="o"/>
            </a:pPr>
            <a:r>
              <a:rPr lang="ru-RU" dirty="0" smtClean="0"/>
              <a:t>Небрежность</a:t>
            </a:r>
            <a:r>
              <a:rPr lang="ru-RU" dirty="0"/>
              <a:t>: Лицо не предвидело возможности нарушения, хотя должно было и могло его предвидеть. Например, компания использует фрагмент текста без разрешения, не проверив, не является ли он защищенным авторским правом.</a:t>
            </a:r>
          </a:p>
          <a:p>
            <a:pPr>
              <a:buFont typeface="Courier New" pitchFamily="49" charset="0"/>
              <a:buChar char="o"/>
            </a:pPr>
            <a:r>
              <a:rPr lang="ru-RU" dirty="0" smtClean="0"/>
              <a:t>Сама </a:t>
            </a:r>
            <a:r>
              <a:rPr lang="ru-RU" dirty="0"/>
              <a:t>по себе неосторожность: Лицо не предвидело возможности нарушения, не должно было и не могло его предвидеть. Например, компания использует изображение, не зная о существовании авторских прав на него.</a:t>
            </a:r>
          </a:p>
        </p:txBody>
      </p:sp>
    </p:spTree>
    <p:extLst>
      <p:ext uri="{BB962C8B-B14F-4D97-AF65-F5344CB8AC3E}">
        <p14:creationId xmlns:p14="http://schemas.microsoft.com/office/powerpoint/2010/main" val="4095681475"/>
      </p:ext>
    </p:extLst>
  </p:cSld>
  <p:clrMapOvr>
    <a:masterClrMapping/>
  </p:clrMapOvr>
</p:sld>
</file>

<file path=ppt/slides/slide5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47464"/>
            <a:ext cx="8229600" cy="1600200"/>
          </a:xfrm>
        </p:spPr>
        <p:txBody>
          <a:bodyPr/>
          <a:lstStyle/>
          <a:p>
            <a:r>
              <a:rPr lang="ru-RU" sz="4000" dirty="0"/>
              <a:t>75. Авторское право</a:t>
            </a:r>
          </a:p>
        </p:txBody>
      </p:sp>
      <p:sp>
        <p:nvSpPr>
          <p:cNvPr id="3" name="Объект 2"/>
          <p:cNvSpPr>
            <a:spLocks noGrp="1"/>
          </p:cNvSpPr>
          <p:nvPr>
            <p:ph idx="1"/>
          </p:nvPr>
        </p:nvSpPr>
        <p:spPr>
          <a:xfrm>
            <a:off x="0" y="852736"/>
            <a:ext cx="9144000" cy="6005264"/>
          </a:xfrm>
        </p:spPr>
        <p:txBody>
          <a:bodyPr>
            <a:normAutofit fontScale="62500" lnSpcReduction="20000"/>
          </a:bodyPr>
          <a:lstStyle/>
          <a:p>
            <a:pPr marL="0" lvl="0" indent="0" algn="ctr">
              <a:buNone/>
            </a:pPr>
            <a:r>
              <a:rPr lang="ru-RU" sz="3600" u="sng" dirty="0">
                <a:solidFill>
                  <a:prstClr val="black">
                    <a:lumMod val="50000"/>
                    <a:lumOff val="50000"/>
                  </a:prstClr>
                </a:solidFill>
              </a:rPr>
              <a:t>Судебная практика</a:t>
            </a:r>
          </a:p>
          <a:p>
            <a:pPr marL="0" lvl="0" indent="0" algn="ctr">
              <a:buNone/>
            </a:pPr>
            <a:endParaRPr lang="ru-RU" sz="3600" u="sng" dirty="0">
              <a:solidFill>
                <a:prstClr val="black">
                  <a:lumMod val="50000"/>
                  <a:lumOff val="50000"/>
                </a:prstClr>
              </a:solidFill>
            </a:endParaRPr>
          </a:p>
          <a:p>
            <a:pPr lvl="0"/>
            <a:r>
              <a:rPr lang="ru-RU" dirty="0"/>
              <a:t>Дело о нарушении прав на музыкальное произведение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Истец: Музыкант "А", автор песни "Хит".</a:t>
            </a:r>
          </a:p>
          <a:p>
            <a:pPr marL="0" lvl="0" indent="0">
              <a:buNone/>
            </a:pPr>
            <a:r>
              <a:rPr lang="ru-RU" dirty="0" smtClean="0"/>
              <a:t>Ответчик</a:t>
            </a:r>
            <a:r>
              <a:rPr lang="ru-RU" dirty="0"/>
              <a:t>: Компания "Б", использовавшая песню "Хит" в рекламном ролике без лицензии</a:t>
            </a:r>
            <a:r>
              <a:rPr lang="ru-RU" dirty="0" smtClean="0"/>
              <a:t>.</a:t>
            </a:r>
            <a:r>
              <a:rPr lang="ru-RU" dirty="0">
                <a:solidFill>
                  <a:prstClr val="black">
                    <a:lumMod val="50000"/>
                    <a:lumOff val="50000"/>
                  </a:prstClr>
                </a:solidFill>
              </a:rPr>
              <a:t/>
            </a:r>
            <a:br>
              <a:rPr lang="ru-RU" dirty="0">
                <a:solidFill>
                  <a:prstClr val="black">
                    <a:lumMod val="50000"/>
                    <a:lumOff val="50000"/>
                  </a:prstClr>
                </a:solidFill>
              </a:rPr>
            </a:br>
            <a:r>
              <a:rPr lang="ru-RU" dirty="0">
                <a:solidFill>
                  <a:prstClr val="black">
                    <a:lumMod val="50000"/>
                    <a:lumOff val="50000"/>
                  </a:prstClr>
                </a:solidFill>
              </a:rPr>
              <a:t> </a:t>
            </a:r>
            <a:r>
              <a:rPr lang="ru-RU" u="sng" dirty="0">
                <a:solidFill>
                  <a:prstClr val="black">
                    <a:lumMod val="50000"/>
                    <a:lumOff val="50000"/>
                  </a:prstClr>
                </a:solidFill>
              </a:rPr>
              <a:t>Судебные решения:</a:t>
            </a:r>
          </a:p>
          <a:p>
            <a:pPr marL="0" lvl="0" indent="0">
              <a:buNone/>
            </a:pPr>
            <a:r>
              <a:rPr lang="ru-RU" dirty="0"/>
              <a:t>Суд признал факт нарушения авторских прав истца, обязал ответчика прекратить использование песни в рекламе, а также выплатить истцу компенсацию за нарушение авторских прав</a:t>
            </a:r>
            <a:r>
              <a:rPr lang="ru-RU" dirty="0" smtClean="0"/>
              <a:t>. Суд </a:t>
            </a:r>
            <a:r>
              <a:rPr lang="ru-RU" dirty="0"/>
              <a:t>посчитал, что ответчик использовал песню "Хит" без разрешения автора, что нарушало исключительное право истца на использование произведения.</a:t>
            </a:r>
            <a:endParaRPr lang="ru-RU" u="sng" dirty="0">
              <a:solidFill>
                <a:prstClr val="black">
                  <a:lumMod val="50000"/>
                  <a:lumOff val="50000"/>
                </a:prstClr>
              </a:solidFill>
            </a:endParaRPr>
          </a:p>
          <a:p>
            <a:pPr marL="0" lvl="0" indent="0">
              <a:buNone/>
            </a:pPr>
            <a:endParaRPr lang="ru-RU" u="sng" dirty="0" smtClean="0">
              <a:solidFill>
                <a:prstClr val="black">
                  <a:lumMod val="50000"/>
                  <a:lumOff val="50000"/>
                </a:prstClr>
              </a:solidFill>
            </a:endParaRPr>
          </a:p>
          <a:p>
            <a:pPr marL="0" lvl="0" indent="0">
              <a:buNone/>
            </a:pPr>
            <a:endParaRPr lang="ru-RU" u="sng" dirty="0">
              <a:solidFill>
                <a:prstClr val="black">
                  <a:lumMod val="50000"/>
                  <a:lumOff val="50000"/>
                </a:prstClr>
              </a:solidFill>
            </a:endParaRPr>
          </a:p>
          <a:p>
            <a:pPr marL="0" lvl="0" indent="0">
              <a:buNone/>
            </a:pPr>
            <a:endParaRPr lang="ru-RU" u="sng" dirty="0">
              <a:solidFill>
                <a:prstClr val="black">
                  <a:lumMod val="50000"/>
                  <a:lumOff val="50000"/>
                </a:prstClr>
              </a:solidFill>
            </a:endParaRPr>
          </a:p>
          <a:p>
            <a:pPr lvl="0" algn="r"/>
            <a:r>
              <a:rPr lang="ru-RU" dirty="0"/>
              <a:t>Дело о нарушении прав на литературное произведение </a:t>
            </a:r>
            <a:endParaRPr lang="ru-RU" dirty="0" smtClean="0"/>
          </a:p>
          <a:p>
            <a:pPr marL="0" lv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solidFill>
                <a:prstClr val="black">
                  <a:lumMod val="50000"/>
                  <a:lumOff val="50000"/>
                </a:prstClr>
              </a:solidFill>
            </a:endParaRPr>
          </a:p>
          <a:p>
            <a:pPr marL="0" lvl="0" indent="0" algn="r">
              <a:buNone/>
            </a:pPr>
            <a:r>
              <a:rPr lang="ru-RU" dirty="0"/>
              <a:t>Истец: Писатель "С", автор книги "Бестселлер".</a:t>
            </a:r>
          </a:p>
          <a:p>
            <a:pPr marL="0" lvl="0" indent="0" algn="r">
              <a:buNone/>
            </a:pPr>
            <a:r>
              <a:rPr lang="ru-RU" dirty="0" smtClean="0"/>
              <a:t>Ответчик</a:t>
            </a:r>
            <a:r>
              <a:rPr lang="ru-RU" dirty="0"/>
              <a:t>: Компания "D", опубликовавшая фрагмент книги "Бестселлер" в журнале без разрешения автора.</a:t>
            </a:r>
          </a:p>
          <a:p>
            <a:pPr marL="0" lvl="0" indent="0" algn="r">
              <a:buNone/>
            </a:pPr>
            <a:r>
              <a:rPr lang="ru-RU" u="sng" dirty="0">
                <a:solidFill>
                  <a:prstClr val="black">
                    <a:lumMod val="50000"/>
                    <a:lumOff val="50000"/>
                  </a:prstClr>
                </a:solidFill>
              </a:rPr>
              <a:t>Судебные решения: </a:t>
            </a:r>
          </a:p>
          <a:p>
            <a:pPr marL="0" lvl="0" indent="0" algn="r">
              <a:buNone/>
            </a:pPr>
            <a:r>
              <a:rPr lang="ru-RU" dirty="0"/>
              <a:t>Суд признал факт нарушения авторских прав истца, обязал ответчика удалить фрагмент книги из журнала, а также выплатить истцу компенсацию за нарушение авторских прав.</a:t>
            </a:r>
          </a:p>
          <a:p>
            <a:pPr marL="0" lvl="0" indent="0" algn="r">
              <a:buNone/>
            </a:pPr>
            <a:r>
              <a:rPr lang="ru-RU" dirty="0" smtClean="0"/>
              <a:t>Суд </a:t>
            </a:r>
            <a:r>
              <a:rPr lang="ru-RU" dirty="0"/>
              <a:t>посчитал, что ответчик использовал фрагмент книги без разрешения автора, что нарушало исключительное право истца на использование произведения.</a:t>
            </a:r>
          </a:p>
        </p:txBody>
      </p:sp>
    </p:spTree>
    <p:extLst>
      <p:ext uri="{BB962C8B-B14F-4D97-AF65-F5344CB8AC3E}">
        <p14:creationId xmlns:p14="http://schemas.microsoft.com/office/powerpoint/2010/main" val="164010131"/>
      </p:ext>
    </p:extLst>
  </p:cSld>
  <p:clrMapOvr>
    <a:masterClrMapping/>
  </p:clrMapOvr>
</p:sld>
</file>

<file path=ppt/slides/slide5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03448"/>
            <a:ext cx="8229600" cy="1600200"/>
          </a:xfrm>
        </p:spPr>
        <p:txBody>
          <a:bodyPr/>
          <a:lstStyle/>
          <a:p>
            <a:r>
              <a:rPr lang="ru-RU" sz="4000" dirty="0"/>
              <a:t>75. Авторское право</a:t>
            </a:r>
          </a:p>
        </p:txBody>
      </p:sp>
      <p:sp>
        <p:nvSpPr>
          <p:cNvPr id="3" name="Объект 2"/>
          <p:cNvSpPr>
            <a:spLocks noGrp="1"/>
          </p:cNvSpPr>
          <p:nvPr>
            <p:ph idx="1"/>
          </p:nvPr>
        </p:nvSpPr>
        <p:spPr>
          <a:xfrm>
            <a:off x="0" y="996752"/>
            <a:ext cx="9144000" cy="5861248"/>
          </a:xfrm>
        </p:spPr>
        <p:txBody>
          <a:bodyPr>
            <a:normAutofit fontScale="55000" lnSpcReduction="20000"/>
          </a:bodyPr>
          <a:lstStyle/>
          <a:p>
            <a:pPr marL="0" indent="0">
              <a:buNone/>
            </a:pPr>
            <a:r>
              <a:rPr lang="ru-RU" b="1" dirty="0"/>
              <a:t>ГК РФ Статья 1288. Договор авторского заказа </a:t>
            </a:r>
            <a:endParaRPr lang="ru-RU" b="1" dirty="0" smtClean="0"/>
          </a:p>
          <a:p>
            <a:r>
              <a:rPr lang="ru-RU" dirty="0" smtClean="0"/>
              <a:t>Объект</a:t>
            </a:r>
            <a:r>
              <a:rPr lang="ru-RU" dirty="0"/>
              <a:t>: Сфера </a:t>
            </a:r>
            <a:r>
              <a:rPr lang="ru-RU" dirty="0" smtClean="0"/>
              <a:t>договора </a:t>
            </a:r>
            <a:r>
              <a:rPr lang="ru-RU" dirty="0"/>
              <a:t>авторского заказа </a:t>
            </a:r>
          </a:p>
          <a:p>
            <a:r>
              <a:rPr lang="ru-RU" dirty="0" smtClean="0"/>
              <a:t>Объективная </a:t>
            </a:r>
            <a:r>
              <a:rPr lang="ru-RU" dirty="0"/>
              <a:t>сторона: </a:t>
            </a:r>
          </a:p>
          <a:p>
            <a:pPr marL="0" indent="0">
              <a:buNone/>
            </a:pPr>
            <a:r>
              <a:rPr lang="ru-RU" dirty="0" smtClean="0"/>
              <a:t>По </a:t>
            </a:r>
            <a:r>
              <a:rPr lang="ru-RU" dirty="0"/>
              <a:t>договору авторского заказа одна сторона (автор) обязуется по заказу другой стороны (заказчика) создать обусловленное договором произведение науки, литературы или искусства на материальном носителе или в иной форме.</a:t>
            </a:r>
          </a:p>
          <a:p>
            <a:pPr marL="0" indent="0">
              <a:buNone/>
            </a:pPr>
            <a:r>
              <a:rPr lang="ru-RU" dirty="0"/>
              <a:t>Материальный носитель произведения передается заказчику в собственность, если соглашением сторон не предусмотрена его передача заказчику во временное пользование.</a:t>
            </a:r>
          </a:p>
          <a:p>
            <a:pPr marL="0" indent="0">
              <a:buNone/>
            </a:pPr>
            <a:r>
              <a:rPr lang="ru-RU" dirty="0"/>
              <a:t>Договор авторского заказа является возмездным, если соглашением сторон не предусмотрено иное</a:t>
            </a:r>
            <a:r>
              <a:rPr lang="ru-RU" dirty="0" smtClean="0"/>
              <a:t>.</a:t>
            </a:r>
          </a:p>
          <a:p>
            <a:pPr marL="0" indent="0">
              <a:buNone/>
            </a:pPr>
            <a:r>
              <a:rPr lang="ru-RU" dirty="0"/>
              <a:t>Договором авторского заказа может быть предусмотрено отчуждение заказчику исключительного права на произведение, которое должно быть создано автором, или предоставление заказчику права использования этого произведения в установленных договором пределах.</a:t>
            </a:r>
            <a:endParaRPr lang="ru-RU" dirty="0" smtClean="0"/>
          </a:p>
          <a:p>
            <a:r>
              <a:rPr lang="ru-RU" dirty="0" smtClean="0"/>
              <a:t>Субъект</a:t>
            </a:r>
            <a:r>
              <a:rPr lang="ru-RU" dirty="0"/>
              <a:t>: </a:t>
            </a:r>
          </a:p>
          <a:p>
            <a:r>
              <a:rPr lang="ru-RU" dirty="0"/>
              <a:t> Заказчик: </a:t>
            </a:r>
            <a:r>
              <a:rPr lang="ru-RU" dirty="0" smtClean="0"/>
              <a:t>Физическое </a:t>
            </a:r>
            <a:r>
              <a:rPr lang="ru-RU" dirty="0"/>
              <a:t>или юридическое лицо, которое заказывает создание произведения у автора</a:t>
            </a:r>
            <a:r>
              <a:rPr lang="ru-RU" dirty="0" smtClean="0"/>
              <a:t>.</a:t>
            </a:r>
          </a:p>
          <a:p>
            <a:r>
              <a:rPr lang="ru-RU" dirty="0" smtClean="0"/>
              <a:t>Автор: Физическое </a:t>
            </a:r>
            <a:r>
              <a:rPr lang="ru-RU" dirty="0"/>
              <a:t>лицо, которое создает произведение по заказу.</a:t>
            </a:r>
          </a:p>
          <a:p>
            <a:r>
              <a:rPr lang="ru-RU" dirty="0" smtClean="0"/>
              <a:t>Субъективная </a:t>
            </a:r>
            <a:r>
              <a:rPr lang="ru-RU" dirty="0"/>
              <a:t>сторона</a:t>
            </a:r>
            <a:r>
              <a:rPr lang="ru-RU" dirty="0" smtClean="0"/>
              <a:t>:</a:t>
            </a:r>
          </a:p>
          <a:p>
            <a:pPr marL="0" indent="0">
              <a:buNone/>
            </a:pPr>
            <a:r>
              <a:rPr lang="ru-RU" dirty="0"/>
              <a:t>1. Нарушение авторских прав:</a:t>
            </a:r>
          </a:p>
          <a:p>
            <a:pPr>
              <a:buFont typeface="Courier New" panose="02070309020205020404" pitchFamily="49" charset="0"/>
              <a:buChar char="o"/>
            </a:pPr>
            <a:r>
              <a:rPr lang="ru-RU" dirty="0" smtClean="0"/>
              <a:t>Умышленное </a:t>
            </a:r>
            <a:r>
              <a:rPr lang="ru-RU" dirty="0"/>
              <a:t>нарушение: Заказчик использует произведение без разрешения автора, зная о его авторских правах. Например, компания использует дизайн сайта, разработанного по договору, без согласия автора на его дальнейшее использование.</a:t>
            </a:r>
          </a:p>
          <a:p>
            <a:pPr>
              <a:buFont typeface="Courier New" panose="02070309020205020404" pitchFamily="49" charset="0"/>
              <a:buChar char="o"/>
            </a:pPr>
            <a:r>
              <a:rPr lang="ru-RU" dirty="0" smtClean="0"/>
              <a:t>Неосторожное </a:t>
            </a:r>
            <a:r>
              <a:rPr lang="ru-RU" dirty="0"/>
              <a:t>нарушение: Заказчик использует произведение без разрешения, не проверив условия договора или авторские права на произведение. Например, компания использует фотографию из договора авторского заказа в рекламе, не зная о том, что право на использование фотографии ограничено договором. </a:t>
            </a:r>
          </a:p>
          <a:p>
            <a:pPr marL="0" indent="0">
              <a:buNone/>
            </a:pPr>
            <a:r>
              <a:rPr lang="ru-RU" dirty="0"/>
              <a:t>2. Нарушение обязательств по договору</a:t>
            </a:r>
            <a:r>
              <a:rPr lang="ru-RU" dirty="0" smtClean="0"/>
              <a:t>:</a:t>
            </a:r>
            <a:endParaRPr lang="ru-RU" dirty="0"/>
          </a:p>
          <a:p>
            <a:pPr>
              <a:buFont typeface="Courier New" panose="02070309020205020404" pitchFamily="49" charset="0"/>
              <a:buChar char="o"/>
            </a:pPr>
            <a:r>
              <a:rPr lang="ru-RU" dirty="0" smtClean="0"/>
              <a:t>Умышленное </a:t>
            </a:r>
            <a:r>
              <a:rPr lang="ru-RU" dirty="0"/>
              <a:t>нарушение: Заказчик отказывается оплачивать авторский труд, зная о своих обязательствах по договору. Например, компания не выплачивает гонорар автору за разработанный сайт, умышленно затягивая оплату.</a:t>
            </a:r>
          </a:p>
          <a:p>
            <a:pPr>
              <a:buFont typeface="Courier New" panose="02070309020205020404" pitchFamily="49" charset="0"/>
              <a:buChar char="o"/>
            </a:pPr>
            <a:r>
              <a:rPr lang="ru-RU" dirty="0" smtClean="0"/>
              <a:t>Неосторожное </a:t>
            </a:r>
            <a:r>
              <a:rPr lang="ru-RU" dirty="0"/>
              <a:t>нарушение: Заказчик не выполняет обязательства по договору, не предвидя возможных негативных последствий. Например, компания задерживает оплату из-за недостатка средств, не заботясь о том, что это может повлиять на работу автора. </a:t>
            </a:r>
          </a:p>
          <a:p>
            <a:endParaRPr lang="ru-RU" dirty="0"/>
          </a:p>
        </p:txBody>
      </p:sp>
    </p:spTree>
    <p:extLst>
      <p:ext uri="{BB962C8B-B14F-4D97-AF65-F5344CB8AC3E}">
        <p14:creationId xmlns:p14="http://schemas.microsoft.com/office/powerpoint/2010/main" val="4078730888"/>
      </p:ext>
    </p:extLst>
  </p:cSld>
  <p:clrMapOvr>
    <a:masterClrMapping/>
  </p:clrMapOvr>
</p:sld>
</file>

<file path=ppt/slides/slide5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00100"/>
            <a:ext cx="8229600" cy="1600200"/>
          </a:xfrm>
        </p:spPr>
        <p:txBody>
          <a:bodyPr/>
          <a:lstStyle/>
          <a:p>
            <a:r>
              <a:rPr lang="ru-RU" sz="4000" dirty="0"/>
              <a:t>75. Авторское право</a:t>
            </a:r>
          </a:p>
        </p:txBody>
      </p:sp>
      <p:sp>
        <p:nvSpPr>
          <p:cNvPr id="3" name="Объект 2"/>
          <p:cNvSpPr>
            <a:spLocks noGrp="1"/>
          </p:cNvSpPr>
          <p:nvPr>
            <p:ph idx="1"/>
          </p:nvPr>
        </p:nvSpPr>
        <p:spPr>
          <a:xfrm>
            <a:off x="0" y="692696"/>
            <a:ext cx="9144000" cy="6165304"/>
          </a:xfrm>
        </p:spPr>
        <p:txBody>
          <a:bodyPr>
            <a:normAutofit fontScale="55000" lnSpcReduction="20000"/>
          </a:bodyPr>
          <a:lstStyle/>
          <a:p>
            <a:pPr marL="0" indent="0">
              <a:buNone/>
            </a:pPr>
            <a:r>
              <a:rPr lang="ru-RU" b="1" dirty="0"/>
              <a:t>ГК РФ Статья </a:t>
            </a:r>
            <a:r>
              <a:rPr lang="ru-RU" b="1" dirty="0" smtClean="0"/>
              <a:t>1288. </a:t>
            </a:r>
            <a:r>
              <a:rPr lang="ru-RU" b="1" dirty="0"/>
              <a:t>Договор авторского </a:t>
            </a:r>
            <a:r>
              <a:rPr lang="ru-RU" b="1" dirty="0" smtClean="0"/>
              <a:t>заказа</a:t>
            </a:r>
          </a:p>
          <a:p>
            <a:r>
              <a:rPr lang="ru-RU" dirty="0"/>
              <a:t>Договор авторского заказа отличается от любого другого авторского договора тем, что произведение еще не создано и обязанность его создать является важнейшей составляющей предмета этого договора.</a:t>
            </a:r>
          </a:p>
          <a:p>
            <a:r>
              <a:rPr lang="ru-RU" dirty="0"/>
              <a:t>Договор авторского заказа оформляет отношения сторон, при которых творческая деятельность автора направляется требованиями заказчика относительно вида, тематики, формы, размера или объема произведения либо иными требованиями, выступающими в качестве условий, которые приняты автором и которым должно соответствовать создаваемое произведение.</a:t>
            </a:r>
          </a:p>
          <a:p>
            <a:r>
              <a:rPr lang="ru-RU" dirty="0"/>
              <a:t>Указанные требования могут быть самыми разнообразными: написание научной статьи по определенной теме, создание портрета заказчика, литературный перевод произведения, съемка художественного фильма и т.д.</a:t>
            </a:r>
          </a:p>
          <a:p>
            <a:r>
              <a:rPr lang="ru-RU" dirty="0"/>
              <a:t>Поскольку произведение еще не создано, стороной по договору всегда выступает сам автор. Заказчиком может выступать как юридическое, так и физическое лицо.</a:t>
            </a:r>
          </a:p>
          <a:p>
            <a:r>
              <a:rPr lang="ru-RU" dirty="0"/>
              <a:t>Обязанность по созданию произведения является строго личной и не может быть передана другому лицу. Кроме того, автор не может без согласия заказчика привлечь других лиц в качестве соавторов.</a:t>
            </a:r>
          </a:p>
          <a:p>
            <a:r>
              <a:rPr lang="ru-RU" dirty="0"/>
              <a:t>Регулирование договора авторского заказа в части четвертой ГК стало более полным и системным. Законом об авторском праве предусматривалась ст. 33, называвшаяся "Авторский договор заказа" и устанавливавшая только общее положение о предмете договора (создать произведение и передать его заказчику), а также обязательность условия об авансе.</a:t>
            </a:r>
          </a:p>
          <a:p>
            <a:r>
              <a:rPr lang="ru-RU" dirty="0"/>
              <a:t>В абзаце 3 п. 1 ст. 1288 установлено, что договор авторского заказа является возмездным, если соглашением сторон не предусмотрено иное. Само название этого договора свидетельствует о его </a:t>
            </a:r>
            <a:r>
              <a:rPr lang="ru-RU" dirty="0" err="1"/>
              <a:t>возмездности</a:t>
            </a:r>
            <a:r>
              <a:rPr lang="ru-RU" dirty="0"/>
              <a:t>. При этом договор авторского заказа, как правило, предполагает выплату автору аванса. Несмотря на то что в комментируемой статье об авансе не говорится, на презумпцию его выплаты косвенным образом указывает п. 2 ст. 1290 ГК, в котором говорится об обязанности автора в случае неисполнения или ненадлежащего исполнения договора "возвратить заказчику аванс".</a:t>
            </a:r>
          </a:p>
          <a:p>
            <a:r>
              <a:rPr lang="ru-RU" dirty="0"/>
              <a:t>Размер такого аванса определяется соглашением сторон и обусловлен как расходами, которые предстоят автору в связи с выполнением заказа, так и его материальным обеспечением в этот период.</a:t>
            </a:r>
          </a:p>
          <a:p>
            <a:r>
              <a:rPr lang="ru-RU" dirty="0" smtClean="0"/>
              <a:t>Принципиальное </a:t>
            </a:r>
            <a:r>
              <a:rPr lang="ru-RU" dirty="0"/>
              <a:t>значение для рассматриваемого договора имеет также условие о сроке исполнения авторского заказа, которое рассмотрено в комментарии к ст. 1289.</a:t>
            </a:r>
          </a:p>
          <a:p>
            <a:r>
              <a:rPr lang="ru-RU" dirty="0"/>
              <a:t>Помимо выполнения условия о сроке, исполнение договора авторского заказа будет признано надлежащим, если созданное автором произведение отвечает требованиям заказа, предусмотренным договором.</a:t>
            </a:r>
          </a:p>
          <a:p>
            <a:endParaRPr lang="ru-RU" dirty="0"/>
          </a:p>
        </p:txBody>
      </p:sp>
    </p:spTree>
    <p:extLst>
      <p:ext uri="{BB962C8B-B14F-4D97-AF65-F5344CB8AC3E}">
        <p14:creationId xmlns:p14="http://schemas.microsoft.com/office/powerpoint/2010/main" val="2217578788"/>
      </p:ext>
    </p:extLst>
  </p:cSld>
  <p:clrMapOvr>
    <a:masterClrMapping/>
  </p:clrMapOvr>
</p:sld>
</file>

<file path=ppt/slides/slide5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2846" y="-675456"/>
            <a:ext cx="8229600" cy="1600200"/>
          </a:xfrm>
        </p:spPr>
        <p:txBody>
          <a:bodyPr/>
          <a:lstStyle/>
          <a:p>
            <a:r>
              <a:rPr lang="ru-RU" sz="4000" dirty="0"/>
              <a:t>75. Авторское право</a:t>
            </a:r>
          </a:p>
        </p:txBody>
      </p:sp>
      <p:sp>
        <p:nvSpPr>
          <p:cNvPr id="3" name="Объект 2"/>
          <p:cNvSpPr>
            <a:spLocks noGrp="1"/>
          </p:cNvSpPr>
          <p:nvPr>
            <p:ph idx="1"/>
          </p:nvPr>
        </p:nvSpPr>
        <p:spPr>
          <a:xfrm>
            <a:off x="0" y="924744"/>
            <a:ext cx="9144000" cy="5933256"/>
          </a:xfrm>
        </p:spPr>
        <p:txBody>
          <a:bodyPr>
            <a:normAutofit fontScale="55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1288</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Дело о нарушении авторских прав на дизайн </a:t>
            </a:r>
            <a:r>
              <a:rPr lang="ru-RU" dirty="0" smtClean="0"/>
              <a:t>сайта</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Истец: Веб-дизайнер "А", разработавший дизайн сайта для компании "Б" по договору авторского заказа.</a:t>
            </a:r>
          </a:p>
          <a:p>
            <a:pPr marL="0" lvl="0" indent="0">
              <a:buNone/>
            </a:pPr>
            <a:r>
              <a:rPr lang="ru-RU" dirty="0" smtClean="0"/>
              <a:t>Ответчик</a:t>
            </a:r>
            <a:r>
              <a:rPr lang="ru-RU" dirty="0"/>
              <a:t>: Компания "Б", использовавшая дизайн сайта без согласия автора на его дальнейшее использование</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факт нарушения авторских прав истца, обязал ответчика прекратить использование дизайна сайта, а также выплатить истцу компенсацию за нарушение авторских прав.</a:t>
            </a:r>
          </a:p>
          <a:p>
            <a:pPr marL="0" lvl="0" indent="0">
              <a:buNone/>
            </a:pPr>
            <a:r>
              <a:rPr lang="ru-RU" dirty="0" smtClean="0"/>
              <a:t>Суд </a:t>
            </a:r>
            <a:r>
              <a:rPr lang="ru-RU" dirty="0"/>
              <a:t>посчитал, что ответчик использовал дизайн сайта без разрешения автора, нарушив условия договора авторского заказа, где авторские права на дизайн сайта принадлежали автору</a:t>
            </a:r>
            <a:r>
              <a:rPr lang="ru-RU" dirty="0" smtClean="0"/>
              <a:t>.</a:t>
            </a: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marL="0" lvl="0" indent="0">
              <a:buNone/>
            </a:pPr>
            <a:endParaRPr lang="ru-RU" dirty="0">
              <a:solidFill>
                <a:prstClr val="black">
                  <a:lumMod val="50000"/>
                  <a:lumOff val="50000"/>
                </a:prstClr>
              </a:solidFill>
            </a:endParaRPr>
          </a:p>
          <a:p>
            <a:pPr lvl="0" algn="r"/>
            <a:r>
              <a:rPr lang="ru-RU" dirty="0"/>
              <a:t>Дело о невыполнении обязательств по оплате авторского </a:t>
            </a:r>
            <a:r>
              <a:rPr lang="ru-RU" dirty="0" smtClean="0"/>
              <a:t>труда</a:t>
            </a:r>
          </a:p>
          <a:p>
            <a:pPr marL="0" lv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 Истец: Писатель "С", написавший сценарий для фильма по договору авторского заказа с кинокомпанией "D".</a:t>
            </a:r>
          </a:p>
          <a:p>
            <a:pPr marL="0" lvl="0" indent="0" algn="r">
              <a:buNone/>
            </a:pPr>
            <a:r>
              <a:rPr lang="ru-RU" dirty="0" smtClean="0"/>
              <a:t>Ответчик</a:t>
            </a:r>
            <a:r>
              <a:rPr lang="ru-RU" dirty="0"/>
              <a:t>: Кинокомпания "D", отказавшаяся выплатить гонорар автору за сценарий, мотивируя это неудовлетворительным качеством сценария</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факт нарушения обязательств по договору ответчиком, обязал компанию "D" выплатить автору гонорар за сценарий, поскольку качество сценария соответствовало условиям договора.</a:t>
            </a:r>
          </a:p>
          <a:p>
            <a:pPr marL="0" lvl="0" indent="0" algn="r">
              <a:buNone/>
            </a:pPr>
            <a:r>
              <a:rPr lang="ru-RU" dirty="0" smtClean="0"/>
              <a:t>Суд </a:t>
            </a:r>
            <a:r>
              <a:rPr lang="ru-RU" dirty="0"/>
              <a:t>посчитал, что кинокомпания "D" необоснованно отказалась от исполнения обязательства по оплате авторского труда, нарушив условия договора авторского заказа. </a:t>
            </a:r>
          </a:p>
          <a:p>
            <a:endParaRPr lang="ru-RU" dirty="0"/>
          </a:p>
        </p:txBody>
      </p:sp>
    </p:spTree>
    <p:extLst>
      <p:ext uri="{BB962C8B-B14F-4D97-AF65-F5344CB8AC3E}">
        <p14:creationId xmlns:p14="http://schemas.microsoft.com/office/powerpoint/2010/main" val="585239414"/>
      </p:ext>
    </p:extLst>
  </p:cSld>
  <p:clrMapOvr>
    <a:masterClrMapping/>
  </p:clrMapOvr>
</p:sld>
</file>

<file path=ppt/slides/slide5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indent="450215"/>
            <a:r>
              <a:rPr lang="ru-RU" sz="3600" dirty="0">
                <a:effectLst>
                  <a:outerShdw blurRad="38100" dist="38100" dir="2700000" algn="tl">
                    <a:srgbClr val="000000">
                      <a:alpha val="43137"/>
                    </a:srgbClr>
                  </a:outerShdw>
                </a:effectLst>
              </a:rPr>
              <a:t>76.  Права, смежные с авторскими</a:t>
            </a:r>
            <a:br>
              <a:rPr lang="ru-RU" sz="3600" dirty="0">
                <a:effectLst>
                  <a:outerShdw blurRad="38100" dist="38100" dir="2700000" algn="tl">
                    <a:srgbClr val="000000">
                      <a:alpha val="43137"/>
                    </a:srgbClr>
                  </a:outerShdw>
                </a:effectLst>
              </a:rPr>
            </a:br>
            <a:endParaRPr lang="ru-RU" sz="36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85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прав, смежных </a:t>
            </a:r>
            <a:r>
              <a:rPr lang="ru-RU" dirty="0">
                <a:solidFill>
                  <a:prstClr val="black">
                    <a:lumMod val="50000"/>
                    <a:lumOff val="50000"/>
                  </a:prstClr>
                </a:solidFill>
              </a:rPr>
              <a:t>с авторскими</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endParaRPr lang="ru-RU" dirty="0"/>
          </a:p>
          <a:p>
            <a:pPr marL="0" indent="0">
              <a:buNone/>
            </a:pPr>
            <a:r>
              <a:rPr lang="ru-RU" dirty="0"/>
              <a:t>Интеллектуальные права на результаты исполнительской деятельности (исполнения), на фонограммы, на сообщение в эфир или по кабелю радио- и телепередач (вещание организаций эфирного и кабельного вещания), на содержание баз данных, а также на произведения науки, литературы и искусства, впервые обнародованные после их перехода в общественное достояние, являются смежными с авторскими правами (смежными правами).</a:t>
            </a:r>
          </a:p>
          <a:p>
            <a:pPr marL="0" indent="0">
              <a:buNone/>
            </a:pPr>
            <a:r>
              <a:rPr lang="ru-RU" dirty="0" smtClean="0"/>
              <a:t>К </a:t>
            </a:r>
            <a:r>
              <a:rPr lang="ru-RU" dirty="0"/>
              <a:t>смежным правам относится исключительное право, а в случаях, предусмотренных настоящим Кодексом, относятся также личные неимущественные права.</a:t>
            </a:r>
          </a:p>
          <a:p>
            <a:pPr marL="0" indent="0">
              <a:buNone/>
            </a:pPr>
            <a:r>
              <a:rPr lang="ru-RU" dirty="0" smtClean="0"/>
              <a:t>Смежные </a:t>
            </a:r>
            <a:r>
              <a:rPr lang="ru-RU" dirty="0"/>
              <a:t>права осуществляются с соблюдением авторских прав на произведения науки, литературы и искусства, использованные при создании объектов смежных прав. Смежные права признаются и действуют независимо от наличия и действия авторских прав на такие произведения</a:t>
            </a:r>
            <a:r>
              <a:rPr lang="ru-RU" dirty="0" smtClean="0"/>
              <a:t>.</a:t>
            </a: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a:t>
            </a:r>
            <a:r>
              <a:rPr lang="ru-RU" dirty="0" smtClean="0">
                <a:solidFill>
                  <a:prstClr val="black">
                    <a:lumMod val="50000"/>
                    <a:lumOff val="50000"/>
                  </a:prstClr>
                </a:solidFill>
              </a:rPr>
              <a:t>лицо, Юридическое лицо</a:t>
            </a:r>
            <a:endParaRPr lang="ru-RU" dirty="0">
              <a:solidFill>
                <a:prstClr val="black">
                  <a:lumMod val="50000"/>
                  <a:lumOff val="50000"/>
                </a:prstClr>
              </a:solidFill>
            </a:endParaRPr>
          </a:p>
          <a:p>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endParaRPr lang="ru-RU" dirty="0"/>
          </a:p>
        </p:txBody>
      </p:sp>
    </p:spTree>
    <p:extLst>
      <p:ext uri="{BB962C8B-B14F-4D97-AF65-F5344CB8AC3E}">
        <p14:creationId xmlns:p14="http://schemas.microsoft.com/office/powerpoint/2010/main" val="4183739037"/>
      </p:ext>
    </p:extLst>
  </p:cSld>
  <p:clrMapOvr>
    <a:masterClrMapping/>
  </p:clrMapOvr>
</p:sld>
</file>

<file path=ppt/slides/slide5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76.  Права, смежные с авторскими</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r>
              <a:rPr lang="ru-RU" sz="3500" dirty="0"/>
              <a:t>Объект</a:t>
            </a:r>
            <a:r>
              <a:rPr lang="ru-RU" dirty="0"/>
              <a:t>: </a:t>
            </a:r>
          </a:p>
          <a:p>
            <a:pPr marL="0" indent="0">
              <a:buNone/>
            </a:pPr>
            <a:r>
              <a:rPr lang="ru-RU" dirty="0"/>
              <a:t>Объектом является </a:t>
            </a:r>
            <a:r>
              <a:rPr lang="ru-RU" dirty="0">
                <a:solidFill>
                  <a:prstClr val="black">
                    <a:lumMod val="50000"/>
                    <a:lumOff val="50000"/>
                  </a:prstClr>
                </a:solidFill>
              </a:rPr>
              <a:t>сфера прав, смежных с авторскими </a:t>
            </a:r>
            <a:endParaRPr lang="ru-RU" dirty="0" smtClean="0">
              <a:solidFill>
                <a:prstClr val="black">
                  <a:lumMod val="50000"/>
                  <a:lumOff val="50000"/>
                </a:prstClr>
              </a:solidFill>
            </a:endParaRPr>
          </a:p>
          <a:p>
            <a:r>
              <a:rPr lang="ru-RU" sz="3500" dirty="0" smtClean="0"/>
              <a:t>Объективная </a:t>
            </a:r>
            <a:r>
              <a:rPr lang="ru-RU" sz="3500" dirty="0"/>
              <a:t>сторона: </a:t>
            </a:r>
          </a:p>
          <a:p>
            <a:pPr marL="0" indent="0">
              <a:buNone/>
            </a:pPr>
            <a:r>
              <a:rPr lang="ru-RU" dirty="0"/>
              <a:t>Объектами смежных прав являются:</a:t>
            </a:r>
          </a:p>
          <a:p>
            <a:pPr marL="0" indent="0">
              <a:buNone/>
            </a:pPr>
            <a:r>
              <a:rPr lang="ru-RU" dirty="0"/>
              <a:t>1) результаты исполнительской деятельности (исполнения), к которым относятся исполнения артистов-исполнителей и дирижеров, если эти исполнения выражаются в форме, допускающей их воспроизведение и распространение с помощью технических средств, постановки режиссеров-постановщиков спектаклей, если эти постановки выражаются в форме, позволяющей осуществить их повторное публичное исполнение при сохранении узнаваемости конкретной постановки зрителями, а также в форме, допускающей воспроизведение и распространение с помощью технических средств;(</a:t>
            </a:r>
            <a:r>
              <a:rPr lang="ru-RU" dirty="0" err="1"/>
              <a:t>пп</a:t>
            </a:r>
            <a:r>
              <a:rPr lang="ru-RU" dirty="0"/>
              <a:t>. 1 в ред. Федерального </a:t>
            </a:r>
            <a:r>
              <a:rPr lang="ru-RU" dirty="0" smtClean="0"/>
              <a:t>закона</a:t>
            </a:r>
            <a:r>
              <a:rPr lang="ru-RU" dirty="0"/>
              <a:t> от 28.03.2017 N 43-ФЗ)</a:t>
            </a:r>
          </a:p>
          <a:p>
            <a:pPr marL="0" indent="0">
              <a:buNone/>
            </a:pPr>
            <a:r>
              <a:rPr lang="ru-RU" dirty="0" smtClean="0"/>
              <a:t>2</a:t>
            </a:r>
            <a:r>
              <a:rPr lang="ru-RU" dirty="0"/>
              <a:t>) фонограммы, то есть любые исключительно звуковые записи исполнений или иных звуков либо их отображений, за исключением звуковой записи, включенной в аудиовизуальное произведение;</a:t>
            </a:r>
          </a:p>
          <a:p>
            <a:pPr marL="0" indent="0">
              <a:buNone/>
            </a:pPr>
            <a:r>
              <a:rPr lang="ru-RU" dirty="0"/>
              <a:t>3) сообщения передач организаций эфирного или кабельного вещания, в том числе передач, созданных самой организацией эфирного или кабельного вещания либо по ее заказу за счет ее средств другой организацией;</a:t>
            </a:r>
          </a:p>
          <a:p>
            <a:pPr marL="0" indent="0">
              <a:buNone/>
            </a:pPr>
            <a:r>
              <a:rPr lang="ru-RU" dirty="0"/>
              <a:t>4) базы данных в части их охраны от несанкционированного извлечения и повторного использования составляющих их содержание материалов;</a:t>
            </a:r>
          </a:p>
          <a:p>
            <a:pPr marL="0" indent="0">
              <a:buNone/>
            </a:pPr>
            <a:r>
              <a:rPr lang="ru-RU" dirty="0"/>
              <a:t>5) произведения науки, литературы и искусства, обнародованные после их перехода в общественное достояние, в части охраны прав публикаторов таких произведений.</a:t>
            </a:r>
          </a:p>
          <a:p>
            <a:pPr marL="0" indent="0">
              <a:buNone/>
            </a:pPr>
            <a:r>
              <a:rPr lang="ru-RU" dirty="0" smtClean="0"/>
              <a:t>По </a:t>
            </a:r>
            <a:r>
              <a:rPr lang="ru-RU" dirty="0"/>
              <a:t>договору об отчуждении исключительного права на объект смежных прав одна сторона - исполнитель, изготовитель фонограммы, организация эфирного или кабельного вещания, изготовитель базы данных, публикатор произведения науки, литературы или искусства либо иной правообладатель передает или обязуется передать свое исключительное право на соответствующий объект смежных прав в полном объеме другой стороне - приобретателю исключительного права.</a:t>
            </a:r>
          </a:p>
          <a:p>
            <a:pPr marL="0" indent="0">
              <a:buNone/>
            </a:pPr>
            <a:r>
              <a:rPr lang="ru-RU" dirty="0"/>
              <a:t>По лицензионному договору одна сторона - исполнитель, изготовитель фонограммы, организация эфирного или кабельного вещания, изготовитель базы данных, публикатор произведения науки, литературы или искусства либо иной правообладатель (лицензиар) предоставляет или обязуется предоставить другой стороне (лицензиату) право использования соответствующего объекта смежных прав в установленных договором пределах</a:t>
            </a:r>
            <a:r>
              <a:rPr lang="ru-RU" dirty="0" smtClean="0"/>
              <a:t>.</a:t>
            </a:r>
          </a:p>
          <a:p>
            <a:pPr marL="0" indent="0">
              <a:buNone/>
            </a:pPr>
            <a:r>
              <a:rPr lang="ru-RU" dirty="0"/>
              <a:t>К исключительным правам на исполнения, фонограммы, сообщения в эфир или по кабелю радио- и телепередач, на содержание баз данных, а также на произведения науки, литературы и искусства, обнародованные после их перехода в общественное достояние, соответственно применяются положения о переходе исключительного права на произведение по наследству </a:t>
            </a:r>
            <a:r>
              <a:rPr lang="ru-RU" dirty="0" smtClean="0"/>
              <a:t>(ст. 1238).</a:t>
            </a:r>
            <a:endParaRPr lang="ru-RU" dirty="0"/>
          </a:p>
        </p:txBody>
      </p:sp>
    </p:spTree>
    <p:extLst>
      <p:ext uri="{BB962C8B-B14F-4D97-AF65-F5344CB8AC3E}">
        <p14:creationId xmlns:p14="http://schemas.microsoft.com/office/powerpoint/2010/main" val="3133797256"/>
      </p:ext>
    </p:extLst>
  </p:cSld>
  <p:clrMapOvr>
    <a:masterClrMapping/>
  </p:clrMapOvr>
</p:sld>
</file>

<file path=ppt/slides/slide5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76.  Права, смежные с авторскими</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0000" lnSpcReduction="20000"/>
          </a:bodyPr>
          <a:lstStyle/>
          <a:p>
            <a:r>
              <a:rPr lang="ru-RU" sz="4000" dirty="0"/>
              <a:t>Субъект: </a:t>
            </a:r>
          </a:p>
          <a:p>
            <a:pPr marL="457200" indent="-457200">
              <a:buAutoNum type="arabicPeriod"/>
            </a:pPr>
            <a:r>
              <a:rPr lang="ru-RU" dirty="0" smtClean="0"/>
              <a:t>Исполнители</a:t>
            </a:r>
            <a:r>
              <a:rPr lang="ru-RU" dirty="0"/>
              <a:t>: </a:t>
            </a:r>
            <a:r>
              <a:rPr lang="ru-RU" dirty="0" smtClean="0"/>
              <a:t>Физические </a:t>
            </a:r>
            <a:r>
              <a:rPr lang="ru-RU" dirty="0"/>
              <a:t>лица: певцы, музыканты, актеры, танцоры, которые создают фонограммы (звукозаписи) или видеозаписи своих выступлений</a:t>
            </a:r>
            <a:r>
              <a:rPr lang="ru-RU" dirty="0" smtClean="0"/>
              <a:t>.</a:t>
            </a:r>
          </a:p>
          <a:p>
            <a:pPr marL="457200" indent="-457200">
              <a:buAutoNum type="arabicPeriod"/>
            </a:pPr>
            <a:r>
              <a:rPr lang="ru-RU" dirty="0"/>
              <a:t>Производители фонограмм: </a:t>
            </a:r>
            <a:r>
              <a:rPr lang="ru-RU" dirty="0" smtClean="0"/>
              <a:t>Юридические </a:t>
            </a:r>
            <a:r>
              <a:rPr lang="ru-RU" dirty="0"/>
              <a:t>или физические лица: компании, которые создают и выпускают фонограммы (звукозаписи</a:t>
            </a:r>
            <a:r>
              <a:rPr lang="ru-RU" dirty="0" smtClean="0"/>
              <a:t>).</a:t>
            </a:r>
          </a:p>
          <a:p>
            <a:pPr marL="457200" indent="-457200">
              <a:buAutoNum type="arabicPeriod"/>
            </a:pPr>
            <a:r>
              <a:rPr lang="ru-RU" dirty="0" smtClean="0"/>
              <a:t>Вещательные </a:t>
            </a:r>
            <a:r>
              <a:rPr lang="ru-RU" dirty="0"/>
              <a:t>организации: </a:t>
            </a:r>
            <a:r>
              <a:rPr lang="ru-RU" dirty="0" smtClean="0"/>
              <a:t>Юридические </a:t>
            </a:r>
            <a:r>
              <a:rPr lang="ru-RU" dirty="0"/>
              <a:t>лица: телерадиокомпании, которые транслируют программы и передачи</a:t>
            </a:r>
            <a:r>
              <a:rPr lang="ru-RU" dirty="0" smtClean="0"/>
              <a:t>.</a:t>
            </a:r>
          </a:p>
          <a:p>
            <a:pPr marL="457200" indent="-457200">
              <a:buAutoNum type="arabicPeriod"/>
            </a:pPr>
            <a:r>
              <a:rPr lang="ru-RU" dirty="0" smtClean="0"/>
              <a:t>Организации</a:t>
            </a:r>
            <a:r>
              <a:rPr lang="ru-RU" dirty="0"/>
              <a:t>, осуществляющие коллективное управление авторскими и смежными правами: </a:t>
            </a:r>
            <a:r>
              <a:rPr lang="ru-RU" dirty="0" smtClean="0"/>
              <a:t>Юридические </a:t>
            </a:r>
            <a:r>
              <a:rPr lang="ru-RU" dirty="0"/>
              <a:t>лица: специализированные организации, которые собирают и распределяют авторские вознаграждения от использования произведений и фонограмм.</a:t>
            </a:r>
            <a:endParaRPr lang="en-US" dirty="0"/>
          </a:p>
          <a:p>
            <a:pPr>
              <a:buFont typeface="Courier New" pitchFamily="49" charset="0"/>
              <a:buChar char="o"/>
            </a:pPr>
            <a:endParaRPr lang="ru-RU" dirty="0"/>
          </a:p>
          <a:p>
            <a:r>
              <a:rPr lang="ru-RU" sz="4000" dirty="0"/>
              <a:t>Субъективная сторона:</a:t>
            </a:r>
          </a:p>
          <a:p>
            <a:pPr marL="0" indent="0">
              <a:buNone/>
            </a:pPr>
            <a:r>
              <a:rPr lang="ru-RU" dirty="0"/>
              <a:t>1. Нарушение прав исполнителя: </a:t>
            </a:r>
            <a:endParaRPr lang="ru-RU" dirty="0" smtClean="0"/>
          </a:p>
          <a:p>
            <a:pPr>
              <a:buFont typeface="Courier New" pitchFamily="49" charset="0"/>
              <a:buChar char="o"/>
            </a:pPr>
            <a:r>
              <a:rPr lang="ru-RU" dirty="0" smtClean="0"/>
              <a:t>Умышленное </a:t>
            </a:r>
            <a:r>
              <a:rPr lang="ru-RU" dirty="0"/>
              <a:t>нарушение: Используется фонограмма исполнения без разрешения исполнителя, зная о его правах. Например, компания использует запись концерта певца в рекламном ролике без лицензии. </a:t>
            </a:r>
            <a:endParaRPr lang="ru-RU" dirty="0" smtClean="0"/>
          </a:p>
          <a:p>
            <a:pPr>
              <a:buFont typeface="Courier New" pitchFamily="49" charset="0"/>
              <a:buChar char="o"/>
            </a:pPr>
            <a:r>
              <a:rPr lang="ru-RU" dirty="0" smtClean="0"/>
              <a:t>Неосторожное </a:t>
            </a:r>
            <a:r>
              <a:rPr lang="ru-RU" dirty="0"/>
              <a:t>нарушение: Используется фонограмма исполнения без разрешения, не проверив права на нее. Например, бар использует фонограмму известной группы в качестве фоновой музыки, не зная о необходимости лицензии</a:t>
            </a:r>
            <a:r>
              <a:rPr lang="ru-RU" dirty="0" smtClean="0"/>
              <a:t>.</a:t>
            </a:r>
          </a:p>
          <a:p>
            <a:pPr>
              <a:buFont typeface="Courier New" pitchFamily="49" charset="0"/>
              <a:buChar char="o"/>
            </a:pPr>
            <a:endParaRPr lang="ru-RU" dirty="0" smtClean="0"/>
          </a:p>
          <a:p>
            <a:pPr marL="0" indent="0">
              <a:buNone/>
            </a:pPr>
            <a:r>
              <a:rPr lang="ru-RU" dirty="0" smtClean="0"/>
              <a:t>2</a:t>
            </a:r>
            <a:r>
              <a:rPr lang="ru-RU" dirty="0"/>
              <a:t>. Нарушение прав производителя фонограммы: </a:t>
            </a:r>
            <a:endParaRPr lang="ru-RU" dirty="0" smtClean="0"/>
          </a:p>
          <a:p>
            <a:pPr>
              <a:buFont typeface="Courier New" pitchFamily="49" charset="0"/>
              <a:buChar char="o"/>
            </a:pPr>
            <a:r>
              <a:rPr lang="ru-RU" dirty="0" smtClean="0"/>
              <a:t>Умышленное </a:t>
            </a:r>
            <a:r>
              <a:rPr lang="ru-RU" dirty="0"/>
              <a:t>нарушение: Копирование и распространение фонограммы без разрешения производителя, зная о его правах. Например, сайт незаконно размещает для скачивания альбомы популярного исполнителя. </a:t>
            </a:r>
            <a:endParaRPr lang="ru-RU" dirty="0" smtClean="0"/>
          </a:p>
          <a:p>
            <a:pPr>
              <a:buFont typeface="Courier New" pitchFamily="49" charset="0"/>
              <a:buChar char="o"/>
            </a:pPr>
            <a:r>
              <a:rPr lang="ru-RU" dirty="0" smtClean="0"/>
              <a:t>Неосторожное </a:t>
            </a:r>
            <a:r>
              <a:rPr lang="ru-RU" dirty="0"/>
              <a:t>нарушение: Незаконное копирование и распространение фонограммы, не зная о правах производителя. Например, человек делится с другом скачанной с </a:t>
            </a:r>
            <a:r>
              <a:rPr lang="ru-RU" dirty="0" err="1"/>
              <a:t>торрент-трекера</a:t>
            </a:r>
            <a:r>
              <a:rPr lang="ru-RU" dirty="0"/>
              <a:t> записью альбома, не подозревая о незаконности этого действия</a:t>
            </a:r>
            <a:r>
              <a:rPr lang="ru-RU" dirty="0" smtClean="0"/>
              <a:t>.</a:t>
            </a:r>
          </a:p>
          <a:p>
            <a:pPr marL="0" indent="0">
              <a:buNone/>
            </a:pPr>
            <a:endParaRPr lang="ru-RU" dirty="0" smtClean="0"/>
          </a:p>
          <a:p>
            <a:pPr marL="0" indent="0">
              <a:buNone/>
            </a:pPr>
            <a:r>
              <a:rPr lang="ru-RU" dirty="0"/>
              <a:t>3. Нарушение прав вещательной организации: </a:t>
            </a:r>
            <a:endParaRPr lang="ru-RU" dirty="0" smtClean="0"/>
          </a:p>
          <a:p>
            <a:pPr>
              <a:buFont typeface="Courier New" pitchFamily="49" charset="0"/>
              <a:buChar char="o"/>
            </a:pPr>
            <a:r>
              <a:rPr lang="ru-RU" dirty="0" smtClean="0"/>
              <a:t>Умышленное </a:t>
            </a:r>
            <a:r>
              <a:rPr lang="ru-RU" dirty="0"/>
              <a:t>нарушение: Незаконная ретрансляция телепрограммы без разрешения вещательной организации. Например, бар транслирует спортивный матч, не имея лицензии на показ. </a:t>
            </a:r>
            <a:endParaRPr lang="ru-RU" dirty="0" smtClean="0"/>
          </a:p>
          <a:p>
            <a:pPr>
              <a:buFont typeface="Courier New" pitchFamily="49" charset="0"/>
              <a:buChar char="o"/>
            </a:pPr>
            <a:r>
              <a:rPr lang="ru-RU" dirty="0" smtClean="0"/>
              <a:t>Неосторожное </a:t>
            </a:r>
            <a:r>
              <a:rPr lang="ru-RU" dirty="0"/>
              <a:t>нарушение: Незаконная запись телепередачи с целью последующего просмотра, не зная о правах вещательной организации. Например, человек записывает фильм, не задумываясь о том, что это может быть незаконным. </a:t>
            </a:r>
            <a:endParaRPr lang="ru-RU" dirty="0" smtClean="0"/>
          </a:p>
          <a:p>
            <a:pPr>
              <a:buFont typeface="Courier New" pitchFamily="49" charset="0"/>
              <a:buChar char="o"/>
            </a:pPr>
            <a:endParaRPr lang="ru-RU" dirty="0" smtClean="0"/>
          </a:p>
          <a:p>
            <a:pPr marL="0" indent="0">
              <a:buNone/>
            </a:pPr>
            <a:r>
              <a:rPr lang="ru-RU" dirty="0" smtClean="0"/>
              <a:t>4</a:t>
            </a:r>
            <a:r>
              <a:rPr lang="ru-RU" dirty="0"/>
              <a:t>. Нарушение прав организации коллективного управления: </a:t>
            </a:r>
            <a:endParaRPr lang="ru-RU" dirty="0" smtClean="0"/>
          </a:p>
          <a:p>
            <a:pPr>
              <a:buFont typeface="Courier New" pitchFamily="49" charset="0"/>
              <a:buChar char="o"/>
            </a:pPr>
            <a:r>
              <a:rPr lang="ru-RU" dirty="0" smtClean="0"/>
              <a:t>Умышленное </a:t>
            </a:r>
            <a:r>
              <a:rPr lang="ru-RU" dirty="0"/>
              <a:t>нарушение: Использование музыкальных произведений в коммерческих целях без выплаты авторских вознаграждений, зная об этом требовании. Например, ресторан использует фоновую музыку без получения лицензии от организации коллективного управления. </a:t>
            </a:r>
            <a:endParaRPr lang="ru-RU" dirty="0" smtClean="0"/>
          </a:p>
          <a:p>
            <a:pPr>
              <a:buFont typeface="Courier New" pitchFamily="49" charset="0"/>
              <a:buChar char="o"/>
            </a:pPr>
            <a:r>
              <a:rPr lang="ru-RU" dirty="0" smtClean="0"/>
              <a:t>Неосторожное </a:t>
            </a:r>
            <a:r>
              <a:rPr lang="ru-RU" dirty="0"/>
              <a:t>нарушение: Использование музыкальных произведений в коммерческих целях без получения лицензии, не зная о том, что это необходимо. Например, магазин использует популярную музыку для рекламы в </a:t>
            </a:r>
            <a:r>
              <a:rPr lang="ru-RU" dirty="0" err="1"/>
              <a:t>соцсетях</a:t>
            </a:r>
            <a:r>
              <a:rPr lang="ru-RU" dirty="0"/>
              <a:t>, не подозревая о необходимости платить за это право.</a:t>
            </a:r>
          </a:p>
        </p:txBody>
      </p:sp>
    </p:spTree>
    <p:extLst>
      <p:ext uri="{BB962C8B-B14F-4D97-AF65-F5344CB8AC3E}">
        <p14:creationId xmlns:p14="http://schemas.microsoft.com/office/powerpoint/2010/main" val="28043385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8.  Нематериальные блага и их защита</a:t>
            </a:r>
            <a:endParaRPr lang="ru-RU" sz="4000" dirty="0"/>
          </a:p>
        </p:txBody>
      </p:sp>
      <p:sp>
        <p:nvSpPr>
          <p:cNvPr id="3" name="Объект 2"/>
          <p:cNvSpPr>
            <a:spLocks noGrp="1"/>
          </p:cNvSpPr>
          <p:nvPr>
            <p:ph idx="1"/>
          </p:nvPr>
        </p:nvSpPr>
        <p:spPr>
          <a:xfrm>
            <a:off x="107504" y="1484784"/>
            <a:ext cx="8928992" cy="5373216"/>
          </a:xfrm>
        </p:spPr>
        <p:txBody>
          <a:bodyPr>
            <a:normAutofit fontScale="62500" lnSpcReduction="20000"/>
          </a:bodyPr>
          <a:lstStyle/>
          <a:p>
            <a:pPr marL="0" indent="0" algn="ctr">
              <a:buNone/>
            </a:pPr>
            <a:r>
              <a:rPr lang="ru-RU" sz="3800" i="1" u="sng" dirty="0"/>
              <a:t>Судебная практика</a:t>
            </a:r>
          </a:p>
          <a:p>
            <a:pPr marL="0" indent="0" algn="ctr">
              <a:buNone/>
            </a:pPr>
            <a:r>
              <a:rPr lang="ru-RU" sz="2600" b="1" dirty="0"/>
              <a:t>ГК РФ Статья </a:t>
            </a:r>
            <a:r>
              <a:rPr lang="ru-RU" sz="2600" b="1" dirty="0" smtClean="0"/>
              <a:t>152</a:t>
            </a:r>
            <a:endParaRPr lang="ru-RU" sz="1700" dirty="0"/>
          </a:p>
          <a:p>
            <a:r>
              <a:rPr lang="ru-RU" sz="2900" dirty="0"/>
              <a:t>Дело о клевете в СМИ </a:t>
            </a:r>
            <a:endParaRPr lang="ru-RU" sz="2900" dirty="0" smtClean="0"/>
          </a:p>
          <a:p>
            <a:pPr marL="0" indent="0">
              <a:buNone/>
            </a:pPr>
            <a:r>
              <a:rPr lang="ru-RU" u="sng" dirty="0" smtClean="0"/>
              <a:t>Суть </a:t>
            </a:r>
            <a:r>
              <a:rPr lang="ru-RU" u="sng" dirty="0"/>
              <a:t>спора:</a:t>
            </a:r>
          </a:p>
          <a:p>
            <a:pPr marL="0" indent="0">
              <a:buNone/>
            </a:pPr>
            <a:r>
              <a:rPr lang="ru-RU" dirty="0"/>
              <a:t>В газете была опубликована статья, в которой было сообщено о том, что политик А. взял взятку. А. обратился в суд с иском о защите чести и достоинства. </a:t>
            </a:r>
            <a:endParaRPr lang="ru-RU" dirty="0" smtClean="0"/>
          </a:p>
          <a:p>
            <a:pPr marL="0" indent="0">
              <a:buNone/>
            </a:pPr>
            <a:r>
              <a:rPr lang="ru-RU" u="sng" dirty="0" smtClean="0"/>
              <a:t>Судебные </a:t>
            </a:r>
            <a:r>
              <a:rPr lang="ru-RU" u="sng" dirty="0"/>
              <a:t>решения: </a:t>
            </a:r>
          </a:p>
          <a:p>
            <a:pPr marL="0" indent="0">
              <a:buNone/>
            </a:pPr>
            <a:r>
              <a:rPr lang="ru-RU" dirty="0"/>
              <a:t>Суд признал статью клеветой и взыскал с газеты компенсацию морального вреда в пользу А. Суд указал, что газета не представила доказательств виновности А. и опубликовала непроверенную информацию</a:t>
            </a:r>
            <a:r>
              <a:rPr lang="ru-RU" dirty="0" smtClean="0"/>
              <a:t>.</a:t>
            </a:r>
          </a:p>
          <a:p>
            <a:pPr marL="0" indent="0">
              <a:buNone/>
            </a:pPr>
            <a:endParaRPr lang="ru-RU" dirty="0"/>
          </a:p>
          <a:p>
            <a:pPr marL="0" indent="0">
              <a:buNone/>
            </a:pPr>
            <a:endParaRPr lang="ru-RU" dirty="0"/>
          </a:p>
          <a:p>
            <a:pPr algn="r"/>
            <a:r>
              <a:rPr lang="ru-RU" sz="2900" dirty="0"/>
              <a:t>Дело о защите деловой репутации в интернете </a:t>
            </a:r>
            <a:endParaRPr lang="ru-RU" sz="2900" dirty="0" smtClean="0"/>
          </a:p>
          <a:p>
            <a:pPr marL="0" indent="0" algn="r">
              <a:buNone/>
            </a:pPr>
            <a:r>
              <a:rPr lang="ru-RU" u="sng" dirty="0" smtClean="0"/>
              <a:t>Суть </a:t>
            </a:r>
            <a:r>
              <a:rPr lang="ru-RU" u="sng" dirty="0"/>
              <a:t>спора:</a:t>
            </a:r>
          </a:p>
          <a:p>
            <a:pPr marL="0" indent="0" algn="r">
              <a:buNone/>
            </a:pPr>
            <a:r>
              <a:rPr lang="ru-RU" dirty="0"/>
              <a:t>В социальной сети была опубликована информация о том, что компания Б. производит некачественную продукцию. Б. обратилась в суд с иском о защите деловой репутации. </a:t>
            </a:r>
            <a:r>
              <a:rPr lang="ru-RU" u="sng" dirty="0" smtClean="0"/>
              <a:t>Судебные </a:t>
            </a:r>
            <a:r>
              <a:rPr lang="ru-RU" u="sng" dirty="0"/>
              <a:t>решения:</a:t>
            </a:r>
            <a:endParaRPr lang="ru-RU" dirty="0"/>
          </a:p>
          <a:p>
            <a:pPr marL="0" indent="0" algn="r">
              <a:buNone/>
            </a:pPr>
            <a:r>
              <a:rPr lang="ru-RU" dirty="0"/>
              <a:t>Суд признал публикацию недостоверной и взыскал с автора публикации компенсацию морального вреда в пользу Б. Суд указал, что автор публикации не представил доказательств своих утверждений и распространял непроверенную информацию.</a:t>
            </a:r>
          </a:p>
        </p:txBody>
      </p:sp>
    </p:spTree>
    <p:extLst>
      <p:ext uri="{BB962C8B-B14F-4D97-AF65-F5344CB8AC3E}">
        <p14:creationId xmlns:p14="http://schemas.microsoft.com/office/powerpoint/2010/main" val="742762954"/>
      </p:ext>
    </p:extLst>
  </p:cSld>
  <p:clrMapOvr>
    <a:masterClrMapping/>
  </p:clrMapOvr>
</p:sld>
</file>

<file path=ppt/slides/slide5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76.  Права, смежные с авторскими</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lvl="0" indent="0" algn="ctr">
              <a:buNone/>
            </a:pPr>
            <a:r>
              <a:rPr lang="ru-RU" sz="3600" u="sng" dirty="0">
                <a:solidFill>
                  <a:prstClr val="black">
                    <a:lumMod val="50000"/>
                    <a:lumOff val="50000"/>
                  </a:prstClr>
                </a:solidFill>
              </a:rPr>
              <a:t>Судебная практика</a:t>
            </a:r>
          </a:p>
          <a:p>
            <a:pPr marL="0" lvl="0" indent="0" algn="ctr">
              <a:buNone/>
            </a:pPr>
            <a:endParaRPr lang="ru-RU" sz="3600" u="sng" dirty="0">
              <a:solidFill>
                <a:prstClr val="black">
                  <a:lumMod val="50000"/>
                  <a:lumOff val="50000"/>
                </a:prstClr>
              </a:solidFill>
            </a:endParaRPr>
          </a:p>
          <a:p>
            <a:pPr lvl="0"/>
            <a:r>
              <a:rPr lang="ru-RU" dirty="0"/>
              <a:t>Дело о незаконном использовании фонограммы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Истец: Исполнитель "А" (певец), чья запись песни была использована в рекламном ролике без разрешения. </a:t>
            </a:r>
            <a:endParaRPr lang="ru-RU" dirty="0" smtClean="0"/>
          </a:p>
          <a:p>
            <a:pPr marL="0" lvl="0" indent="0">
              <a:buNone/>
            </a:pPr>
            <a:r>
              <a:rPr lang="ru-RU" dirty="0" smtClean="0"/>
              <a:t>Ответчик</a:t>
            </a:r>
            <a:r>
              <a:rPr lang="ru-RU" dirty="0"/>
              <a:t>: Компания "Б", использовавшая фонограмму песни в рекламном ролике без лицензии.</a:t>
            </a:r>
            <a:r>
              <a:rPr lang="ru-RU" dirty="0">
                <a:solidFill>
                  <a:prstClr val="black">
                    <a:lumMod val="50000"/>
                    <a:lumOff val="50000"/>
                  </a:prstClr>
                </a:solidFill>
              </a:rPr>
              <a:t/>
            </a:r>
            <a:br>
              <a:rPr lang="ru-RU" dirty="0">
                <a:solidFill>
                  <a:prstClr val="black">
                    <a:lumMod val="50000"/>
                    <a:lumOff val="50000"/>
                  </a:prstClr>
                </a:solidFill>
              </a:rPr>
            </a:br>
            <a:r>
              <a:rPr lang="ru-RU" dirty="0">
                <a:solidFill>
                  <a:prstClr val="black">
                    <a:lumMod val="50000"/>
                    <a:lumOff val="50000"/>
                  </a:prstClr>
                </a:solidFill>
              </a:rPr>
              <a:t> </a:t>
            </a:r>
            <a:r>
              <a:rPr lang="ru-RU" u="sng" dirty="0">
                <a:solidFill>
                  <a:prstClr val="black">
                    <a:lumMod val="50000"/>
                    <a:lumOff val="50000"/>
                  </a:prstClr>
                </a:solidFill>
              </a:rPr>
              <a:t>Судебные решения:</a:t>
            </a:r>
          </a:p>
          <a:p>
            <a:pPr marL="0" lvl="0" indent="0">
              <a:buNone/>
            </a:pPr>
            <a:r>
              <a:rPr lang="ru-RU" dirty="0"/>
              <a:t>Суд признал факт нарушения прав исполнителя "А" и обязал компанию "Б" выплатить компенсацию за нарушение авторских прав. </a:t>
            </a:r>
            <a:r>
              <a:rPr lang="ru-RU" dirty="0" smtClean="0"/>
              <a:t> Суд </a:t>
            </a:r>
            <a:r>
              <a:rPr lang="ru-RU" dirty="0"/>
              <a:t>посчитал, что компания "Б" использовала фонограмму без разрешения исполнителя, нарушив его права на воспроизведение и распространение.</a:t>
            </a:r>
            <a:endParaRPr lang="ru-RU" u="sng" dirty="0">
              <a:solidFill>
                <a:prstClr val="black">
                  <a:lumMod val="50000"/>
                  <a:lumOff val="50000"/>
                </a:prstClr>
              </a:solidFill>
            </a:endParaRPr>
          </a:p>
          <a:p>
            <a:pPr marL="0" lvl="0" indent="0">
              <a:buNone/>
            </a:pPr>
            <a:endParaRPr lang="ru-RU" u="sng" dirty="0">
              <a:solidFill>
                <a:prstClr val="black">
                  <a:lumMod val="50000"/>
                  <a:lumOff val="50000"/>
                </a:prstClr>
              </a:solidFill>
            </a:endParaRPr>
          </a:p>
          <a:p>
            <a:pPr marL="0" lvl="0" indent="0">
              <a:buNone/>
            </a:pPr>
            <a:endParaRPr lang="ru-RU" u="sng" dirty="0">
              <a:solidFill>
                <a:prstClr val="black">
                  <a:lumMod val="50000"/>
                  <a:lumOff val="50000"/>
                </a:prstClr>
              </a:solidFill>
            </a:endParaRPr>
          </a:p>
          <a:p>
            <a:pPr lvl="0" algn="r"/>
            <a:r>
              <a:rPr lang="ru-RU" dirty="0"/>
              <a:t>Дело о незаконной ретрансляции телепрограммы </a:t>
            </a:r>
            <a:endParaRPr lang="ru-RU" dirty="0" smtClean="0"/>
          </a:p>
          <a:p>
            <a:pPr marL="0" lv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solidFill>
                <a:prstClr val="black">
                  <a:lumMod val="50000"/>
                  <a:lumOff val="50000"/>
                </a:prstClr>
              </a:solidFill>
            </a:endParaRPr>
          </a:p>
          <a:p>
            <a:pPr marL="0" lvl="0" indent="0" algn="r">
              <a:buNone/>
            </a:pPr>
            <a:r>
              <a:rPr lang="ru-RU" dirty="0"/>
              <a:t>Истец: Писатель "С", автор книги "Бестселлер".</a:t>
            </a:r>
          </a:p>
          <a:p>
            <a:pPr marL="0" lvl="0" indent="0" algn="r">
              <a:buNone/>
            </a:pPr>
            <a:r>
              <a:rPr lang="ru-RU" dirty="0"/>
              <a:t>Истец: Вещательная организация "С", владеющая правами на трансляцию спортивного матча. </a:t>
            </a:r>
            <a:endParaRPr lang="ru-RU" dirty="0" smtClean="0"/>
          </a:p>
          <a:p>
            <a:pPr marL="0" lvl="0" indent="0" algn="r">
              <a:buNone/>
            </a:pPr>
            <a:r>
              <a:rPr lang="ru-RU" dirty="0" smtClean="0"/>
              <a:t>Ответчик</a:t>
            </a:r>
            <a:r>
              <a:rPr lang="ru-RU" dirty="0"/>
              <a:t>: Бар "D", транслировавший спортивный матч без лицензии</a:t>
            </a:r>
            <a:r>
              <a:rPr lang="ru-RU" dirty="0" smtClean="0"/>
              <a:t>.</a:t>
            </a:r>
          </a:p>
          <a:p>
            <a:pPr marL="0" lvl="0" indent="0" algn="r">
              <a:buNone/>
            </a:pPr>
            <a:r>
              <a:rPr lang="ru-RU" dirty="0" smtClean="0"/>
              <a:t>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факт нарушения прав вещательной организации "С" и обязал бар "D" выплатить компенсацию за нарушение авторских прав. </a:t>
            </a:r>
            <a:r>
              <a:rPr lang="ru-RU" dirty="0" smtClean="0"/>
              <a:t>Суд </a:t>
            </a:r>
            <a:r>
              <a:rPr lang="ru-RU" dirty="0"/>
              <a:t>посчитал, что бар "D" транслировал телепрограмму без разрешения, нарушив права вещательной организации на ретрансляцию.</a:t>
            </a:r>
          </a:p>
        </p:txBody>
      </p:sp>
    </p:spTree>
    <p:extLst>
      <p:ext uri="{BB962C8B-B14F-4D97-AF65-F5344CB8AC3E}">
        <p14:creationId xmlns:p14="http://schemas.microsoft.com/office/powerpoint/2010/main" val="1061443333"/>
      </p:ext>
    </p:extLst>
  </p:cSld>
  <p:clrMapOvr>
    <a:masterClrMapping/>
  </p:clrMapOvr>
</p:sld>
</file>

<file path=ppt/slides/slide5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76.  Права, смежные с авторскими</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3520" y="908720"/>
            <a:ext cx="9147520" cy="5949280"/>
          </a:xfrm>
        </p:spPr>
        <p:txBody>
          <a:bodyPr>
            <a:normAutofit fontScale="40000" lnSpcReduction="20000"/>
          </a:bodyPr>
          <a:lstStyle/>
          <a:p>
            <a:pPr marL="0" indent="0">
              <a:buNone/>
            </a:pPr>
            <a:r>
              <a:rPr lang="ru-RU" sz="3500" b="1" dirty="0"/>
              <a:t>ГК РФ Статья 1326. Использование фонограммы, опубликованной в коммерческих целях </a:t>
            </a:r>
            <a:endParaRPr lang="ru-RU" sz="3500" b="1" dirty="0" smtClean="0"/>
          </a:p>
          <a:p>
            <a:r>
              <a:rPr lang="ru-RU" dirty="0" smtClean="0"/>
              <a:t>Объект</a:t>
            </a:r>
            <a:r>
              <a:rPr lang="ru-RU" dirty="0"/>
              <a:t>: Сфера </a:t>
            </a:r>
            <a:r>
              <a:rPr lang="ru-RU" dirty="0" smtClean="0"/>
              <a:t>использования </a:t>
            </a:r>
            <a:r>
              <a:rPr lang="ru-RU" dirty="0"/>
              <a:t>фонограммы, опубликованной в коммерческих целях </a:t>
            </a:r>
          </a:p>
          <a:p>
            <a:r>
              <a:rPr lang="ru-RU" dirty="0" smtClean="0"/>
              <a:t>Объективная </a:t>
            </a:r>
            <a:r>
              <a:rPr lang="ru-RU" dirty="0"/>
              <a:t>сторона: </a:t>
            </a:r>
          </a:p>
          <a:p>
            <a:pPr marL="0" indent="0">
              <a:buNone/>
            </a:pPr>
            <a:r>
              <a:rPr lang="ru-RU" dirty="0"/>
              <a:t>Публичное исполнение фонограммы, опубликованной в коммерческих целях, а также ее сообщение в эфир или по кабелю допускается без разрешения обладателя исключительного права на фонограмму и обладателя исключительного права на зафиксированное в этой фонограмме исполнение, но с выплатой им вознаграждения</a:t>
            </a:r>
            <a:r>
              <a:rPr lang="ru-RU" dirty="0" smtClean="0"/>
              <a:t>.</a:t>
            </a:r>
          </a:p>
          <a:p>
            <a:pPr marL="0" indent="0">
              <a:buNone/>
            </a:pPr>
            <a:r>
              <a:rPr lang="ru-RU" dirty="0"/>
              <a:t>Вознаграждение, </a:t>
            </a:r>
            <a:r>
              <a:rPr lang="ru-RU" dirty="0" smtClean="0"/>
              <a:t>предусмотренное п. 1</a:t>
            </a:r>
            <a:r>
              <a:rPr lang="ru-RU" dirty="0"/>
              <a:t> настоящей статьи, распределяется между правообладателями в пропорции, составляющей пятьдесят процентов - исполнителям, пятьдесят процентов - изготовителям фонограмм. Распределение вознаграждения между конкретными исполнителями, изготовителями фонограмм осуществляется пропорционально фактическому использованию соответствующих фонограмм. Правительство Российской Федерации вправе устанавливать ставки вознаграждения, а также порядок сбора, распределения и выплаты вознаграждения.</a:t>
            </a:r>
          </a:p>
          <a:p>
            <a:pPr marL="0" indent="0">
              <a:buNone/>
            </a:pPr>
            <a:r>
              <a:rPr lang="ru-RU" dirty="0" smtClean="0"/>
              <a:t> </a:t>
            </a:r>
            <a:r>
              <a:rPr lang="ru-RU" dirty="0"/>
              <a:t>Пользователи фонограмм должны представлять в организацию по управлению правами на коллективной основе отчеты об использовании фонограмм, а также иные сведения и документы, необходимые для сбора и распределения вознаграждения.</a:t>
            </a:r>
          </a:p>
          <a:p>
            <a:r>
              <a:rPr lang="ru-RU" dirty="0" smtClean="0"/>
              <a:t>Субъект</a:t>
            </a:r>
            <a:r>
              <a:rPr lang="ru-RU" dirty="0"/>
              <a:t>: </a:t>
            </a:r>
          </a:p>
          <a:p>
            <a:pPr>
              <a:buFont typeface="Courier New" pitchFamily="49" charset="0"/>
              <a:buChar char="o"/>
            </a:pPr>
            <a:r>
              <a:rPr lang="ru-RU" dirty="0"/>
              <a:t>Исполнитель: </a:t>
            </a:r>
            <a:r>
              <a:rPr lang="ru-RU" dirty="0" smtClean="0"/>
              <a:t>Физическое </a:t>
            </a:r>
            <a:r>
              <a:rPr lang="ru-RU" dirty="0"/>
              <a:t>лицо: певец, музыкант, актёр, танцор, который создаёт фонограмму своего выступления. </a:t>
            </a:r>
            <a:endParaRPr lang="ru-RU" dirty="0" smtClean="0"/>
          </a:p>
          <a:p>
            <a:pPr>
              <a:buFont typeface="Courier New" pitchFamily="49" charset="0"/>
              <a:buChar char="o"/>
            </a:pPr>
            <a:r>
              <a:rPr lang="ru-RU" dirty="0"/>
              <a:t>Производитель фонограммы: </a:t>
            </a:r>
            <a:r>
              <a:rPr lang="ru-RU" dirty="0" smtClean="0"/>
              <a:t>Юридическое </a:t>
            </a:r>
            <a:r>
              <a:rPr lang="ru-RU" dirty="0"/>
              <a:t>или физическое лицо: компания, которая создаёт и выпускает фонограмму</a:t>
            </a:r>
            <a:r>
              <a:rPr lang="ru-RU" dirty="0" smtClean="0"/>
              <a:t>.</a:t>
            </a:r>
          </a:p>
          <a:p>
            <a:pPr>
              <a:buFont typeface="Courier New" pitchFamily="49" charset="0"/>
              <a:buChar char="o"/>
            </a:pPr>
            <a:r>
              <a:rPr lang="ru-RU" dirty="0"/>
              <a:t>Автор музыкального произведения: </a:t>
            </a:r>
            <a:r>
              <a:rPr lang="ru-RU" dirty="0" smtClean="0"/>
              <a:t>Физическое </a:t>
            </a:r>
            <a:r>
              <a:rPr lang="ru-RU" dirty="0"/>
              <a:t>лицо: композитор, создавший музыку, использованную в фонограмме. </a:t>
            </a:r>
            <a:endParaRPr lang="ru-RU" dirty="0" smtClean="0"/>
          </a:p>
          <a:p>
            <a:pPr>
              <a:buFont typeface="Courier New" pitchFamily="49" charset="0"/>
              <a:buChar char="o"/>
            </a:pPr>
            <a:r>
              <a:rPr lang="ru-RU" dirty="0"/>
              <a:t>Автор текста (если </a:t>
            </a:r>
            <a:r>
              <a:rPr lang="ru-RU" dirty="0" smtClean="0"/>
              <a:t>есть* </a:t>
            </a:r>
            <a:r>
              <a:rPr lang="ru-RU" dirty="0"/>
              <a:t>Физическое лицо: поэт или автор текста песни, использованного в фонограмме</a:t>
            </a:r>
            <a:r>
              <a:rPr lang="ru-RU" dirty="0" smtClean="0"/>
              <a:t>.</a:t>
            </a:r>
          </a:p>
          <a:p>
            <a:pPr>
              <a:buFont typeface="Courier New" pitchFamily="49" charset="0"/>
              <a:buChar char="o"/>
            </a:pPr>
            <a:r>
              <a:rPr lang="ru-RU" dirty="0"/>
              <a:t>Организация коллективного управления: </a:t>
            </a:r>
            <a:r>
              <a:rPr lang="ru-RU" dirty="0" smtClean="0"/>
              <a:t>Юридическое </a:t>
            </a:r>
            <a:r>
              <a:rPr lang="ru-RU" dirty="0"/>
              <a:t>лицо: специализированная организация, которая собирает и распределяет авторские вознаграждения от использования произведений и фонограмм</a:t>
            </a:r>
            <a:r>
              <a:rPr lang="ru-RU" dirty="0" smtClean="0"/>
              <a:t>.</a:t>
            </a:r>
            <a:endParaRPr lang="ru-RU" dirty="0"/>
          </a:p>
          <a:p>
            <a:r>
              <a:rPr lang="ru-RU" dirty="0"/>
              <a:t>Субъективная сторона:</a:t>
            </a:r>
          </a:p>
          <a:p>
            <a:pPr marL="0" indent="0">
              <a:buNone/>
            </a:pPr>
            <a:r>
              <a:rPr lang="ru-RU" dirty="0" smtClean="0"/>
              <a:t>1. Умышленное </a:t>
            </a:r>
            <a:r>
              <a:rPr lang="ru-RU" dirty="0"/>
              <a:t>нарушение: </a:t>
            </a:r>
            <a:endParaRPr lang="ru-RU" dirty="0" smtClean="0"/>
          </a:p>
          <a:p>
            <a:pPr>
              <a:buFont typeface="Courier New" pitchFamily="49" charset="0"/>
              <a:buChar char="o"/>
            </a:pPr>
            <a:r>
              <a:rPr lang="ru-RU" dirty="0" smtClean="0"/>
              <a:t>Знание </a:t>
            </a:r>
            <a:r>
              <a:rPr lang="ru-RU" dirty="0"/>
              <a:t>о правах: Используется фонограмма, зная о правах исполнителя, производителя фонограммы, автора музыкального произведения и других правообладателей. Например, компания использует запись песни в рекламном ролике без лицензии, зная, что это незаконно. </a:t>
            </a:r>
            <a:endParaRPr lang="ru-RU" dirty="0" smtClean="0"/>
          </a:p>
          <a:p>
            <a:pPr>
              <a:buFont typeface="Courier New" pitchFamily="49" charset="0"/>
              <a:buChar char="o"/>
            </a:pPr>
            <a:r>
              <a:rPr lang="ru-RU" dirty="0" smtClean="0"/>
              <a:t>Целенаправленное </a:t>
            </a:r>
            <a:r>
              <a:rPr lang="ru-RU" dirty="0"/>
              <a:t>использование: Использование фонограммы для получения коммерческой выгоды без получения разрешения. Например, магазин использует фоновую музыку без лицензии, чтобы привлечь клиентов. </a:t>
            </a:r>
            <a:endParaRPr lang="ru-RU" dirty="0" smtClean="0"/>
          </a:p>
          <a:p>
            <a:pPr>
              <a:buFont typeface="Courier New" pitchFamily="49" charset="0"/>
              <a:buChar char="o"/>
            </a:pPr>
            <a:r>
              <a:rPr lang="ru-RU" dirty="0" smtClean="0"/>
              <a:t>Нежелание </a:t>
            </a:r>
            <a:r>
              <a:rPr lang="ru-RU" dirty="0"/>
              <a:t>получить разрешение: Намеренное игнорирование необходимости получения разрешения для использования фонограммы. Например, организатор мероприятия использует песни без лицензии, полагаясь на то, что правообладатели не узнают. </a:t>
            </a:r>
            <a:endParaRPr lang="ru-RU" dirty="0" smtClean="0"/>
          </a:p>
          <a:p>
            <a:pPr marL="0" indent="0">
              <a:buNone/>
            </a:pPr>
            <a:r>
              <a:rPr lang="ru-RU" dirty="0" smtClean="0"/>
              <a:t>2</a:t>
            </a:r>
            <a:r>
              <a:rPr lang="ru-RU" dirty="0"/>
              <a:t>. Неосторожное нарушение: </a:t>
            </a:r>
            <a:endParaRPr lang="ru-RU" dirty="0" smtClean="0"/>
          </a:p>
          <a:p>
            <a:pPr>
              <a:buFont typeface="Courier New" pitchFamily="49" charset="0"/>
              <a:buChar char="o"/>
            </a:pPr>
            <a:r>
              <a:rPr lang="ru-RU" dirty="0" smtClean="0"/>
              <a:t>Незнание </a:t>
            </a:r>
            <a:r>
              <a:rPr lang="ru-RU" dirty="0"/>
              <a:t>о правах: Используется фонограмма, не зная о правах правообладателей или не уделяя этому должного внимания. Например, бар включает фоновую музыку, не проверив, требуется ли лицензия на ее использование. </a:t>
            </a:r>
            <a:endParaRPr lang="ru-RU" dirty="0" smtClean="0"/>
          </a:p>
          <a:p>
            <a:pPr>
              <a:buFont typeface="Courier New" pitchFamily="49" charset="0"/>
              <a:buChar char="o"/>
            </a:pPr>
            <a:r>
              <a:rPr lang="ru-RU" dirty="0" smtClean="0"/>
              <a:t>Небрежное </a:t>
            </a:r>
            <a:r>
              <a:rPr lang="ru-RU" dirty="0"/>
              <a:t>отношение к правам: Использование фонограммы без проверки необходимости получения разрешения, полагаясь на то, что "все так делают". Например, владелец кафе использует музыку, не задумываясь о том, что за это нужно платить. </a:t>
            </a:r>
            <a:endParaRPr lang="ru-RU" dirty="0" smtClean="0"/>
          </a:p>
          <a:p>
            <a:pPr>
              <a:buFont typeface="Courier New" pitchFamily="49" charset="0"/>
              <a:buChar char="o"/>
            </a:pPr>
            <a:r>
              <a:rPr lang="ru-RU" dirty="0" smtClean="0"/>
              <a:t>Отсутствие </a:t>
            </a:r>
            <a:r>
              <a:rPr lang="ru-RU" dirty="0"/>
              <a:t>достаточных мер предосторожности: Недостаточная проверка прав перед использованием фонограммы. Например, человек использует музыку в видео для социальных сетей, не проверяя, разрешено ли ее использовать.</a:t>
            </a:r>
          </a:p>
        </p:txBody>
      </p:sp>
    </p:spTree>
    <p:extLst>
      <p:ext uri="{BB962C8B-B14F-4D97-AF65-F5344CB8AC3E}">
        <p14:creationId xmlns:p14="http://schemas.microsoft.com/office/powerpoint/2010/main" val="2400520245"/>
      </p:ext>
    </p:extLst>
  </p:cSld>
  <p:clrMapOvr>
    <a:masterClrMapping/>
  </p:clrMapOvr>
</p:sld>
</file>

<file path=ppt/slides/slide5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76.  Права, смежные с авторскими</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47500" lnSpcReduction="20000"/>
          </a:bodyPr>
          <a:lstStyle/>
          <a:p>
            <a:pPr marL="0" indent="0">
              <a:buNone/>
            </a:pPr>
            <a:r>
              <a:rPr lang="ru-RU" sz="2900" b="1" dirty="0"/>
              <a:t>ГК РФ Статья 1326. Использование фонограммы, опубликованной в коммерческих </a:t>
            </a:r>
            <a:r>
              <a:rPr lang="ru-RU" sz="2900" b="1" dirty="0" smtClean="0"/>
              <a:t>целях</a:t>
            </a:r>
          </a:p>
          <a:p>
            <a:r>
              <a:rPr lang="ru-RU" dirty="0"/>
              <a:t>Комментируемая статья предусматривает ограничение исключительного права на фонограмму и права на исполнение, зафиксированное на этой фонограмме. Согласно п. 1 ст. 1326 в тех случаях, когда фонограмма была впервые опубликована (подп. 4 п. 1 ст. 1323 ГК) в коммерческих целях, ее публичное исполнение, а также сообщение в эфир или по кабелю в дальнейшем допускаются без разрешения обладателей исключительных прав на саму фонограмму и зафиксированное на ней исполнение. Вместе с тем такие правообладатели не утрачивают возможности получить вознаграждение за использование соответствующей фонограммы перечисленными в данной норме способами. Названное вознаграждение в соответствии с п. 5 ст. 1229 ГК рассматривается как составная часть исключительного права, сохраняющаяся в этом случае у правообладателя, несмотря на то что пределы осуществления его исключительного права Кодексом ограничены.</a:t>
            </a:r>
          </a:p>
          <a:p>
            <a:r>
              <a:rPr lang="ru-RU" dirty="0" smtClean="0"/>
              <a:t>Под </a:t>
            </a:r>
            <a:r>
              <a:rPr lang="ru-RU" dirty="0"/>
              <a:t>коммерческим понимается использование в целях получения прибыли. В отношении фонограммы, которая была обнародована в иных целях (например, запись благотворительного концерта была бесплатно показана по телевидению), правила комментируемой статьи не действуют. Дальнейшее использование такой фонограммы возможно только с разрешения правообладателей на основании заключенного с ними договора.</a:t>
            </a:r>
          </a:p>
          <a:p>
            <a:r>
              <a:rPr lang="ru-RU" dirty="0"/>
              <a:t>Сбор вознаграждения производится с пользователей, т.е. с юридических лиц и индивидуальных предпринимателей, которые осуществляют публичное исполнение фонограмм с помощью технических средств в месте, открытом для свободного посещения, или в месте, где присутствует значительное число лиц, не принадлежащих к обычному кругу семьи (независимо от того, воспринимается ли фонограмма в месте ее исполнения или в другом месте одновременно с ее исполнением), а также сообщение фонограмм в эфир и по кабелю, включая ретрансляцию. К числу пользователей относятся организации эфирного и кабельного вещания, различные клубы, дискотеки, спортивные сооружения, рестораны, магазины и т.д. Такие лица выплачивают вознаграждение за использование фонограммы независимо от того, относится ли использование фонограмм к основным видам их </a:t>
            </a:r>
            <a:r>
              <a:rPr lang="ru-RU" dirty="0" smtClean="0"/>
              <a:t>деятельности.</a:t>
            </a:r>
          </a:p>
          <a:p>
            <a:r>
              <a:rPr lang="ru-RU" dirty="0"/>
              <a:t>В пункте 4 Правил указано, что при расчете размера вознаграждения, взимаемого с пользователей, должны учитываться (видимо, по аналогии) минимальные ставки авторского вознаграждения за публичное исполнение произведений, а также за сообщение произведений в эфир и по кабелю. Кроме того, необходимо учитывать следующие обстоятельства: является ли использование фонограмм основным видом деятельности пользователя и является ли вход для слушателей (посетителей) платным. Наконец, рекомендуется также учитывать размер вознаграждения, который при сравнимых обстоятельствах (как в нашей стране, так и за рубежом) обычно взимается за аналогичное использование фонограмм.</a:t>
            </a:r>
          </a:p>
          <a:p>
            <a:r>
              <a:rPr lang="ru-RU" dirty="0" smtClean="0"/>
              <a:t>В </a:t>
            </a:r>
            <a:r>
              <a:rPr lang="ru-RU" dirty="0"/>
              <a:t>комментируемой статье назван только общий критерий, согласно которому собранное вознаграждение распределяется между правообладателями в пропорции: 50 процентов - исполнителям, 50 процентов - изготовителям фонограмм. Между конкретными исполнителями, а также изготовителями фонограмм вознаграждение должно распределяться пропорционально фактическому использованию соответствующих фонограмм. Установить интенсивность такого использования можно на основе обобщения данных отчетности, представляемой пользователями упомянутым аккредитованным организациям, и различных статистических сведений.</a:t>
            </a:r>
          </a:p>
          <a:p>
            <a:r>
              <a:rPr lang="ru-RU" dirty="0"/>
              <a:t>Вознаграждение должно выплачиваться регулярно, в сроки, предусмотренные уставом аккредитованной организации, но не реже четырех раз в год. При этом выплата может быть осуществлена либо непосредственно получателю вознаграждения, либо через организацию, управляющую правами этого лица на договорной основе. Об этом аккредитованная организация должна уведомить получателя вознаграждения в письменной </a:t>
            </a:r>
            <a:r>
              <a:rPr lang="ru-RU" dirty="0" smtClean="0"/>
              <a:t>форме.</a:t>
            </a:r>
            <a:endParaRPr lang="ru-RU" dirty="0"/>
          </a:p>
        </p:txBody>
      </p:sp>
    </p:spTree>
    <p:extLst>
      <p:ext uri="{BB962C8B-B14F-4D97-AF65-F5344CB8AC3E}">
        <p14:creationId xmlns:p14="http://schemas.microsoft.com/office/powerpoint/2010/main" val="4100485818"/>
      </p:ext>
    </p:extLst>
  </p:cSld>
  <p:clrMapOvr>
    <a:masterClrMapping/>
  </p:clrMapOvr>
</p:sld>
</file>

<file path=ppt/slides/slide5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rgbClr val="323232"/>
                </a:solidFill>
                <a:effectLst>
                  <a:outerShdw blurRad="38100" dist="38100" dir="2700000" algn="tl">
                    <a:srgbClr val="000000">
                      <a:alpha val="43137"/>
                    </a:srgbClr>
                  </a:outerShdw>
                </a:effectLst>
              </a:rPr>
              <a:t>76.  Права, смежные с авторскими</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1326</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Дело о незаконном использовании фонограммы в рекламном </a:t>
            </a:r>
            <a:r>
              <a:rPr lang="ru-RU" dirty="0" smtClean="0"/>
              <a:t>ролике</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Истец: Исполнитель "А" (певец), чья запись песни была использована в рекламном ролике без разрешения. </a:t>
            </a:r>
            <a:endParaRPr lang="ru-RU" dirty="0" smtClean="0"/>
          </a:p>
          <a:p>
            <a:pPr marL="0" lvl="0" indent="0">
              <a:buNone/>
            </a:pPr>
            <a:r>
              <a:rPr lang="ru-RU" dirty="0" smtClean="0"/>
              <a:t>Ответчик</a:t>
            </a:r>
            <a:r>
              <a:rPr lang="ru-RU" dirty="0"/>
              <a:t>: Компания "Б", использовавшая фонограмму песни в рекламном ролике без лицензии</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факт нарушения прав исполнителя "А" и обязал компанию "Б" выплатить компенсацию за нарушение авторских прав, а также прекратить использование фонограммы. </a:t>
            </a:r>
            <a:r>
              <a:rPr lang="ru-RU" dirty="0" smtClean="0"/>
              <a:t>Суд </a:t>
            </a:r>
            <a:r>
              <a:rPr lang="ru-RU" dirty="0"/>
              <a:t>посчитал, что компания "Б" использовала фонограмму без разрешения исполнителя, нарушив его права на воспроизведение и распространение, и что использование фонограммы в рекламном ролике является коммерческим использованием, требующим получения разрешения</a:t>
            </a:r>
            <a:r>
              <a:rPr lang="ru-RU" dirty="0" smtClean="0"/>
              <a:t>.</a:t>
            </a:r>
          </a:p>
          <a:p>
            <a:pPr marL="0" lvl="0" indent="0">
              <a:buNone/>
            </a:pPr>
            <a:endParaRPr lang="ru-RU" dirty="0"/>
          </a:p>
          <a:p>
            <a:pPr marL="0" lvl="0" indent="0">
              <a:buNone/>
            </a:pPr>
            <a:endParaRPr lang="ru-RU" dirty="0" smtClean="0"/>
          </a:p>
          <a:p>
            <a:pPr marL="0" lvl="0" indent="0">
              <a:buNone/>
            </a:pPr>
            <a:endParaRPr lang="ru-RU" dirty="0" smtClean="0"/>
          </a:p>
          <a:p>
            <a:pPr marL="0" lvl="0" indent="0">
              <a:buNone/>
            </a:pPr>
            <a:endParaRPr lang="ru-RU" dirty="0"/>
          </a:p>
          <a:p>
            <a:pPr algn="r"/>
            <a:r>
              <a:rPr lang="ru-RU" dirty="0"/>
              <a:t>Дело о незаконном использовании фонограммы в </a:t>
            </a:r>
            <a:r>
              <a:rPr lang="ru-RU" dirty="0" smtClean="0"/>
              <a:t>ресторане</a:t>
            </a:r>
          </a:p>
          <a:p>
            <a:pPr mar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Истец: Организация коллективного управления "С", защищающая права авторов и исполнителей. </a:t>
            </a:r>
            <a:endParaRPr lang="ru-RU" dirty="0" smtClean="0"/>
          </a:p>
          <a:p>
            <a:pPr marL="0" lvl="0" indent="0" algn="r">
              <a:buNone/>
            </a:pPr>
            <a:r>
              <a:rPr lang="ru-RU" dirty="0" smtClean="0"/>
              <a:t>Ответчик</a:t>
            </a:r>
            <a:r>
              <a:rPr lang="ru-RU" dirty="0"/>
              <a:t>: Ресторан "D", использовавший фоновую музыку без выплаты авторских вознаграждений.</a:t>
            </a:r>
          </a:p>
          <a:p>
            <a:pPr marL="0" lvl="0" indent="0" algn="r">
              <a:buNone/>
            </a:pPr>
            <a:r>
              <a:rPr lang="ru-RU" u="sng" dirty="0">
                <a:solidFill>
                  <a:prstClr val="black">
                    <a:lumMod val="50000"/>
                    <a:lumOff val="50000"/>
                  </a:prstClr>
                </a:solidFill>
              </a:rPr>
              <a:t>Судебные решения: </a:t>
            </a:r>
          </a:p>
          <a:p>
            <a:pPr marL="0" lvl="0" indent="0" algn="r">
              <a:buNone/>
            </a:pPr>
            <a:r>
              <a:rPr lang="ru-RU" dirty="0"/>
              <a:t>Суд признал факт нарушения прав авторов и исполнителей и обязал ресторан "D" выплатить компенсацию за нарушение авторских прав, а также прекратить использование фонограммы без лицензии</a:t>
            </a:r>
            <a:r>
              <a:rPr lang="ru-RU" dirty="0" smtClean="0"/>
              <a:t>. Суд </a:t>
            </a:r>
            <a:r>
              <a:rPr lang="ru-RU" dirty="0"/>
              <a:t>посчитал, что ресторан "D" использовал музыкальные произведения в коммерческих целях без получения лицензии от организации коллективного управления, нарушив права авторов и исполнителей. </a:t>
            </a:r>
          </a:p>
        </p:txBody>
      </p:sp>
    </p:spTree>
    <p:extLst>
      <p:ext uri="{BB962C8B-B14F-4D97-AF65-F5344CB8AC3E}">
        <p14:creationId xmlns:p14="http://schemas.microsoft.com/office/powerpoint/2010/main" val="4229024009"/>
      </p:ext>
    </p:extLst>
  </p:cSld>
  <p:clrMapOvr>
    <a:masterClrMapping/>
  </p:clrMapOvr>
</p:sld>
</file>

<file path=ppt/slides/slide5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77.  Патентное право</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85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патентного права</a:t>
            </a:r>
            <a:r>
              <a:rPr lang="ru-RU" dirty="0">
                <a:solidFill>
                  <a:prstClr val="black">
                    <a:lumMod val="50000"/>
                    <a:lumOff val="50000"/>
                  </a:prstClr>
                </a:solidFill>
              </a:rPr>
              <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endParaRPr lang="ru-RU" dirty="0"/>
          </a:p>
          <a:p>
            <a:pPr marL="0" indent="0">
              <a:buNone/>
            </a:pPr>
            <a:r>
              <a:rPr lang="ru-RU" dirty="0"/>
              <a:t>Интеллектуальные права на изобретения, полезные модели и промышленные образцы являются патентными правами.</a:t>
            </a:r>
          </a:p>
          <a:p>
            <a:pPr marL="0" indent="0">
              <a:buNone/>
            </a:pPr>
            <a:r>
              <a:rPr lang="ru-RU" dirty="0" smtClean="0"/>
              <a:t>Автору </a:t>
            </a:r>
            <a:r>
              <a:rPr lang="ru-RU" dirty="0"/>
              <a:t>изобретения, полезной модели или промышленного образца принадлежат следующие </a:t>
            </a:r>
            <a:r>
              <a:rPr lang="ru-RU" dirty="0" smtClean="0"/>
              <a:t>права:</a:t>
            </a:r>
            <a:endParaRPr lang="ru-RU" dirty="0"/>
          </a:p>
          <a:p>
            <a:pPr marL="0" indent="0">
              <a:buNone/>
            </a:pPr>
            <a:r>
              <a:rPr lang="ru-RU" dirty="0" smtClean="0"/>
              <a:t>1</a:t>
            </a:r>
            <a:r>
              <a:rPr lang="ru-RU" dirty="0"/>
              <a:t>) исключительное право;</a:t>
            </a:r>
          </a:p>
          <a:p>
            <a:pPr marL="0" indent="0">
              <a:buNone/>
            </a:pPr>
            <a:r>
              <a:rPr lang="ru-RU" dirty="0"/>
              <a:t>2) право авторства.</a:t>
            </a:r>
          </a:p>
          <a:p>
            <a:pPr marL="0" indent="0">
              <a:buNone/>
            </a:pPr>
            <a:r>
              <a:rPr lang="ru-RU" dirty="0" smtClean="0"/>
              <a:t>В </a:t>
            </a:r>
            <a:r>
              <a:rPr lang="ru-RU" dirty="0"/>
              <a:t>случаях, предусмотренных настоящим Кодексом, автору изобретения, полезной модели или промышленного образца принадлежат также другие права, в том числе право на получение патента, право на вознаграждение за служебное изобретение, полезную модель или промышленный образец</a:t>
            </a:r>
            <a:r>
              <a:rPr lang="ru-RU" dirty="0" smtClean="0"/>
              <a:t>.</a:t>
            </a: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a:t>
            </a:r>
            <a:r>
              <a:rPr lang="ru-RU" dirty="0" smtClean="0">
                <a:solidFill>
                  <a:prstClr val="black">
                    <a:lumMod val="50000"/>
                    <a:lumOff val="50000"/>
                  </a:prstClr>
                </a:solidFill>
              </a:rPr>
              <a:t>лицо, Государство</a:t>
            </a:r>
            <a:endParaRPr lang="ru-RU" dirty="0">
              <a:solidFill>
                <a:prstClr val="black">
                  <a:lumMod val="50000"/>
                  <a:lumOff val="50000"/>
                </a:prstClr>
              </a:solidFill>
            </a:endParaRPr>
          </a:p>
          <a:p>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r>
              <a:rPr lang="ru-RU" dirty="0" smtClean="0">
                <a:solidFill>
                  <a:prstClr val="black">
                    <a:lumMod val="50000"/>
                    <a:lumOff val="50000"/>
                  </a:prstClr>
                </a:solidFill>
              </a:rPr>
              <a:t>.</a:t>
            </a:r>
          </a:p>
          <a:p>
            <a:pPr lvl="0"/>
            <a:endParaRPr lang="ru-RU" dirty="0">
              <a:solidFill>
                <a:prstClr val="black">
                  <a:lumMod val="50000"/>
                  <a:lumOff val="50000"/>
                </a:prstClr>
              </a:solidFill>
            </a:endParaRPr>
          </a:p>
          <a:p>
            <a:pPr lvl="0"/>
            <a:r>
              <a:rPr lang="ru-RU" dirty="0" smtClean="0">
                <a:solidFill>
                  <a:prstClr val="black">
                    <a:lumMod val="50000"/>
                    <a:lumOff val="50000"/>
                  </a:prstClr>
                </a:solidFill>
              </a:rPr>
              <a:t>Предмет: результат интеллектуальной деятельности</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1530926168"/>
      </p:ext>
    </p:extLst>
  </p:cSld>
  <p:clrMapOvr>
    <a:masterClrMapping/>
  </p:clrMapOvr>
</p:sld>
</file>

<file path=ppt/slides/slide5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77.  Патентное право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r>
              <a:rPr lang="ru-RU" sz="3500" dirty="0"/>
              <a:t>Объект</a:t>
            </a:r>
            <a:r>
              <a:rPr lang="ru-RU" dirty="0"/>
              <a:t>: </a:t>
            </a:r>
          </a:p>
          <a:p>
            <a:pPr marL="0" indent="0">
              <a:buNone/>
            </a:pPr>
            <a:r>
              <a:rPr lang="ru-RU" dirty="0"/>
              <a:t>Объектом является </a:t>
            </a:r>
            <a:r>
              <a:rPr lang="ru-RU" dirty="0">
                <a:solidFill>
                  <a:prstClr val="black">
                    <a:lumMod val="50000"/>
                    <a:lumOff val="50000"/>
                  </a:prstClr>
                </a:solidFill>
              </a:rPr>
              <a:t>сфера патентного права</a:t>
            </a:r>
          </a:p>
          <a:p>
            <a:r>
              <a:rPr lang="ru-RU" sz="3500" dirty="0"/>
              <a:t>Объективная сторона: </a:t>
            </a:r>
          </a:p>
          <a:p>
            <a:pPr marL="0" indent="0">
              <a:buNone/>
            </a:pPr>
            <a:r>
              <a:rPr lang="ru-RU" dirty="0"/>
              <a:t>Автором изобретения, полезной модели или промышленного образца признается гражданин, творческим трудом которого создан соответствующий результат интеллектуальной деятельности. Лицо, указанное в качестве автора в заявке на выдачу патента на изобретение, полезную модель или промышленный образец, считается автором изобретения, полезной модели или промышленного образца, если не доказано иное</a:t>
            </a:r>
            <a:r>
              <a:rPr lang="ru-RU" dirty="0" smtClean="0"/>
              <a:t>.</a:t>
            </a:r>
          </a:p>
          <a:p>
            <a:pPr marL="0" indent="0">
              <a:buNone/>
            </a:pPr>
            <a:r>
              <a:rPr lang="ru-RU" dirty="0" smtClean="0"/>
              <a:t>Граждане</a:t>
            </a:r>
            <a:r>
              <a:rPr lang="ru-RU" dirty="0"/>
              <a:t>, создавшие изобретение, полезную модель или промышленный образец совместным творческим трудом, признаются соавторами.</a:t>
            </a:r>
          </a:p>
          <a:p>
            <a:pPr marL="0" indent="0">
              <a:buNone/>
            </a:pPr>
            <a:r>
              <a:rPr lang="ru-RU" dirty="0" smtClean="0"/>
              <a:t>Каждый </a:t>
            </a:r>
            <a:r>
              <a:rPr lang="ru-RU" dirty="0"/>
              <a:t>из соавторов вправе использовать изобретение, полезную модель или промышленный образец по своему усмотрению, если соглашением между ними не предусмотрено иное.</a:t>
            </a:r>
            <a:endParaRPr lang="ru-RU" dirty="0" smtClean="0"/>
          </a:p>
          <a:p>
            <a:pPr marL="0" indent="0">
              <a:buNone/>
            </a:pPr>
            <a:r>
              <a:rPr lang="ru-RU" dirty="0"/>
              <a:t>Объектами патентных прав являются результаты интеллектуальной деятельности в научно-технической сфере, отвечающие установленным настоящим Кодексом требованиям к изобретениям и полезным моделям, и результаты интеллектуальной деятельности в сфере дизайна, отвечающие установленным настоящим Кодексом требованиям к промышленным образцам</a:t>
            </a:r>
            <a:r>
              <a:rPr lang="ru-RU" dirty="0" smtClean="0"/>
              <a:t>.</a:t>
            </a:r>
          </a:p>
          <a:p>
            <a:pPr marL="0" indent="0">
              <a:buNone/>
            </a:pPr>
            <a:r>
              <a:rPr lang="ru-RU" dirty="0" smtClean="0"/>
              <a:t>Исключительное </a:t>
            </a:r>
            <a:r>
              <a:rPr lang="ru-RU" dirty="0"/>
              <a:t>право на изобретение, полезную модель или промышленный образец признается и охраняется при условии государственной </a:t>
            </a:r>
            <a:r>
              <a:rPr lang="ru-RU" dirty="0" smtClean="0"/>
              <a:t>регистрации</a:t>
            </a:r>
            <a:r>
              <a:rPr lang="ru-RU" dirty="0"/>
              <a:t> соответствующих изобретения, полезной модели или промышленного образца, на основании которой федеральный орган исполнительной власти по интеллектуальной собственности выдает патент на изобретение, полезную модель или промышленный образец</a:t>
            </a:r>
            <a:r>
              <a:rPr lang="ru-RU" dirty="0" smtClean="0"/>
              <a:t>.</a:t>
            </a:r>
          </a:p>
          <a:p>
            <a:pPr marL="0" indent="0">
              <a:buNone/>
            </a:pPr>
            <a:r>
              <a:rPr lang="ru-RU" dirty="0" smtClean="0"/>
              <a:t>Патент </a:t>
            </a:r>
            <a:r>
              <a:rPr lang="ru-RU" dirty="0"/>
              <a:t>на изобретение, полезную модель или промышленный образец удостоверяет приоритет изобретения, полезной модели или промышленного образца, авторство и исключительное право на изобретение, полезную модель или промышленный образец</a:t>
            </a:r>
            <a:r>
              <a:rPr lang="ru-RU" dirty="0" smtClean="0"/>
              <a:t>.</a:t>
            </a:r>
          </a:p>
          <a:p>
            <a:pPr marL="0" indent="0">
              <a:buNone/>
            </a:pPr>
            <a:r>
              <a:rPr lang="ru-RU" dirty="0"/>
              <a:t> Охрана интеллектуальных прав на промышленный образец предоставляется на основании патента в объеме, определяемом совокупностью существенных признаков промышленного образца, нашедших отражение на изображениях внешнего вида изделия, содержащихся в патенте на промышленный образец</a:t>
            </a:r>
            <a:r>
              <a:rPr lang="ru-RU" dirty="0" smtClean="0"/>
              <a:t>.</a:t>
            </a:r>
          </a:p>
          <a:p>
            <a:pPr marL="0" indent="0">
              <a:buNone/>
            </a:pPr>
            <a:r>
              <a:rPr lang="ru-RU" dirty="0"/>
              <a:t>Государство стимулирует создание и использование изобретений, полезных моделей и промышленных образцов, предоставляет их авторам, а также патентообладателям и лицензиатам, использующим соответствующие изобретения, полезные модели и промышленные образцы, льготы в соответствии с </a:t>
            </a:r>
            <a:r>
              <a:rPr lang="ru-RU" dirty="0" smtClean="0"/>
              <a:t>законодательством</a:t>
            </a:r>
            <a:r>
              <a:rPr lang="ru-RU" dirty="0"/>
              <a:t> Российской Федерации.</a:t>
            </a:r>
          </a:p>
          <a:p>
            <a:r>
              <a:rPr lang="ru-RU" dirty="0"/>
              <a:t/>
            </a:r>
            <a:br>
              <a:rPr lang="ru-RU" dirty="0"/>
            </a:br>
            <a:endParaRPr lang="ru-RU" dirty="0"/>
          </a:p>
        </p:txBody>
      </p:sp>
    </p:spTree>
    <p:extLst>
      <p:ext uri="{BB962C8B-B14F-4D97-AF65-F5344CB8AC3E}">
        <p14:creationId xmlns:p14="http://schemas.microsoft.com/office/powerpoint/2010/main" val="1658748024"/>
      </p:ext>
    </p:extLst>
  </p:cSld>
  <p:clrMapOvr>
    <a:masterClrMapping/>
  </p:clrMapOvr>
</p:sld>
</file>

<file path=ppt/slides/slide5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77.  Патентное право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r>
              <a:rPr lang="ru-RU" sz="4000" dirty="0"/>
              <a:t>Субъект: </a:t>
            </a:r>
          </a:p>
          <a:p>
            <a:pPr marL="457200" indent="-457200">
              <a:buAutoNum type="arabicPeriod"/>
            </a:pPr>
            <a:r>
              <a:rPr lang="ru-RU" dirty="0" smtClean="0"/>
              <a:t>Патентообладатель</a:t>
            </a:r>
            <a:r>
              <a:rPr lang="ru-RU" dirty="0"/>
              <a:t>: </a:t>
            </a:r>
            <a:r>
              <a:rPr lang="ru-RU" dirty="0" smtClean="0"/>
              <a:t>Лицо</a:t>
            </a:r>
            <a:r>
              <a:rPr lang="ru-RU" dirty="0"/>
              <a:t>, которому выдано патентное право: Это может быть физическое лицо (изобретатель) или юридическое лицо (компания), которое подало заявку на патент и получило его</a:t>
            </a:r>
            <a:r>
              <a:rPr lang="ru-RU" dirty="0" smtClean="0"/>
              <a:t>.</a:t>
            </a:r>
          </a:p>
          <a:p>
            <a:pPr marL="457200" indent="-457200">
              <a:buAutoNum type="arabicPeriod"/>
            </a:pPr>
            <a:r>
              <a:rPr lang="ru-RU" dirty="0" smtClean="0"/>
              <a:t>Изобретатель</a:t>
            </a:r>
            <a:r>
              <a:rPr lang="ru-RU" dirty="0"/>
              <a:t>: </a:t>
            </a:r>
            <a:r>
              <a:rPr lang="ru-RU" dirty="0" smtClean="0"/>
              <a:t>Физическое </a:t>
            </a:r>
            <a:r>
              <a:rPr lang="ru-RU" dirty="0"/>
              <a:t>лицо, создавшее изобретение: Обычно изобретатель является автором идеи, которая лежит в основе изобретения</a:t>
            </a:r>
            <a:r>
              <a:rPr lang="ru-RU" dirty="0" smtClean="0"/>
              <a:t>.</a:t>
            </a:r>
          </a:p>
          <a:p>
            <a:pPr marL="457200" indent="-457200">
              <a:buAutoNum type="arabicPeriod"/>
            </a:pPr>
            <a:r>
              <a:rPr lang="ru-RU" dirty="0" smtClean="0"/>
              <a:t>Лицензиар</a:t>
            </a:r>
            <a:r>
              <a:rPr lang="ru-RU" dirty="0"/>
              <a:t>: </a:t>
            </a:r>
            <a:r>
              <a:rPr lang="ru-RU" dirty="0" smtClean="0"/>
              <a:t>Патентообладатель</a:t>
            </a:r>
            <a:r>
              <a:rPr lang="ru-RU" dirty="0"/>
              <a:t>, предоставляющий право использовать изобретение: Лицензиар предоставляет лицензию другому лицу на использование патента, например, на производство или продажу изделия, которое включает в себя изобретение</a:t>
            </a:r>
            <a:r>
              <a:rPr lang="ru-RU" dirty="0" smtClean="0"/>
              <a:t>.</a:t>
            </a:r>
          </a:p>
          <a:p>
            <a:pPr marL="457200" indent="-457200">
              <a:buAutoNum type="arabicPeriod"/>
            </a:pPr>
            <a:r>
              <a:rPr lang="ru-RU" dirty="0" smtClean="0"/>
              <a:t>Лицензиат</a:t>
            </a:r>
            <a:r>
              <a:rPr lang="ru-RU" dirty="0"/>
              <a:t>: </a:t>
            </a:r>
            <a:r>
              <a:rPr lang="ru-RU" dirty="0" smtClean="0"/>
              <a:t>Лицо</a:t>
            </a:r>
            <a:r>
              <a:rPr lang="ru-RU" dirty="0"/>
              <a:t>, получившее право использовать изобретение: Лицензиат получает от лицензиара право использовать патент</a:t>
            </a:r>
            <a:r>
              <a:rPr lang="ru-RU" dirty="0" smtClean="0"/>
              <a:t>.</a:t>
            </a:r>
          </a:p>
          <a:p>
            <a:pPr marL="457200" indent="-457200">
              <a:buAutoNum type="arabicPeriod"/>
            </a:pPr>
            <a:r>
              <a:rPr lang="ru-RU" dirty="0"/>
              <a:t>Государство: </a:t>
            </a:r>
            <a:r>
              <a:rPr lang="ru-RU" dirty="0" smtClean="0"/>
              <a:t>Выдает </a:t>
            </a:r>
            <a:r>
              <a:rPr lang="ru-RU" dirty="0"/>
              <a:t>патенты: Государство обладает монополией на выдачу патентов и регулирует патентное право</a:t>
            </a:r>
            <a:r>
              <a:rPr lang="ru-RU" dirty="0" smtClean="0"/>
              <a:t>.</a:t>
            </a:r>
          </a:p>
          <a:p>
            <a:pPr marL="457200" indent="-457200">
              <a:buAutoNum type="arabicPeriod"/>
            </a:pPr>
            <a:r>
              <a:rPr lang="ru-RU" dirty="0"/>
              <a:t>Другие участники: </a:t>
            </a:r>
            <a:endParaRPr lang="ru-RU" dirty="0" smtClean="0"/>
          </a:p>
          <a:p>
            <a:pPr marL="0" indent="0">
              <a:buNone/>
            </a:pPr>
            <a:r>
              <a:rPr lang="ru-RU" dirty="0" smtClean="0"/>
              <a:t>Покупатели</a:t>
            </a:r>
            <a:r>
              <a:rPr lang="ru-RU" dirty="0"/>
              <a:t>: Лица, которые покупают изделия, включающие в себя патентованные изобретения. </a:t>
            </a:r>
            <a:endParaRPr lang="ru-RU" dirty="0" smtClean="0"/>
          </a:p>
          <a:p>
            <a:pPr marL="0" indent="0">
              <a:buNone/>
            </a:pPr>
            <a:r>
              <a:rPr lang="ru-RU" dirty="0" smtClean="0"/>
              <a:t>Конкуренты</a:t>
            </a:r>
            <a:r>
              <a:rPr lang="ru-RU" dirty="0"/>
              <a:t>: Лица, которые разрабатывают аналогичные изобретения. </a:t>
            </a:r>
            <a:endParaRPr lang="ru-RU" dirty="0" smtClean="0"/>
          </a:p>
          <a:p>
            <a:pPr marL="0" indent="0">
              <a:buNone/>
            </a:pPr>
            <a:r>
              <a:rPr lang="ru-RU" dirty="0" smtClean="0"/>
              <a:t>Суд</a:t>
            </a:r>
            <a:r>
              <a:rPr lang="ru-RU" dirty="0"/>
              <a:t>: Рассматривает споры, связанные с патентными правами.</a:t>
            </a:r>
          </a:p>
          <a:p>
            <a:r>
              <a:rPr lang="ru-RU" sz="4000" dirty="0"/>
              <a:t>Субъективная сторона:</a:t>
            </a:r>
          </a:p>
          <a:p>
            <a:pPr marL="0" indent="0">
              <a:buNone/>
            </a:pPr>
            <a:r>
              <a:rPr lang="ru-RU" dirty="0" smtClean="0"/>
              <a:t>1. Умышленное </a:t>
            </a:r>
            <a:r>
              <a:rPr lang="ru-RU" dirty="0"/>
              <a:t>нарушение патента: </a:t>
            </a:r>
            <a:endParaRPr lang="ru-RU" dirty="0" smtClean="0"/>
          </a:p>
          <a:p>
            <a:pPr>
              <a:buFont typeface="Courier New" pitchFamily="49" charset="0"/>
              <a:buChar char="o"/>
            </a:pPr>
            <a:r>
              <a:rPr lang="ru-RU" dirty="0" smtClean="0"/>
              <a:t>Знание </a:t>
            </a:r>
            <a:r>
              <a:rPr lang="ru-RU" dirty="0"/>
              <a:t>о патенте: Нарушитель осознает, что использует изобретение, защищенное патентом. </a:t>
            </a:r>
            <a:endParaRPr lang="ru-RU" dirty="0" smtClean="0"/>
          </a:p>
          <a:p>
            <a:pPr>
              <a:buFont typeface="Courier New" pitchFamily="49" charset="0"/>
              <a:buChar char="o"/>
            </a:pPr>
            <a:r>
              <a:rPr lang="ru-RU" dirty="0" smtClean="0"/>
              <a:t>Целенаправленное </a:t>
            </a:r>
            <a:r>
              <a:rPr lang="ru-RU" dirty="0"/>
              <a:t>использование: Нарушитель намеренно использует изобретение без разрешения патентообладателя, например, для получения коммерческой выгоды. </a:t>
            </a:r>
            <a:endParaRPr lang="ru-RU" dirty="0" smtClean="0"/>
          </a:p>
          <a:p>
            <a:pPr>
              <a:buFont typeface="Courier New" pitchFamily="49" charset="0"/>
              <a:buChar char="o"/>
            </a:pPr>
            <a:r>
              <a:rPr lang="ru-RU" dirty="0" smtClean="0"/>
              <a:t>Нежелание </a:t>
            </a:r>
            <a:r>
              <a:rPr lang="ru-RU" dirty="0"/>
              <a:t>получить лицензию: Нарушитель сознательно избегает получения лицензии от патентообладателя, полагаясь на то, что его действия останутся незамеченными. </a:t>
            </a:r>
            <a:endParaRPr lang="ru-RU" dirty="0" smtClean="0"/>
          </a:p>
          <a:p>
            <a:pPr>
              <a:buFont typeface="Courier New" pitchFamily="49" charset="0"/>
              <a:buChar char="o"/>
            </a:pPr>
            <a:endParaRPr lang="ru-RU" dirty="0" smtClean="0"/>
          </a:p>
          <a:p>
            <a:pPr marL="0" indent="0">
              <a:buNone/>
            </a:pPr>
            <a:r>
              <a:rPr lang="ru-RU" dirty="0" smtClean="0"/>
              <a:t>2</a:t>
            </a:r>
            <a:r>
              <a:rPr lang="ru-RU" dirty="0"/>
              <a:t>. Неосторожное нарушение патента: </a:t>
            </a:r>
            <a:endParaRPr lang="ru-RU" dirty="0" smtClean="0"/>
          </a:p>
          <a:p>
            <a:pPr>
              <a:buFont typeface="Courier New" pitchFamily="49" charset="0"/>
              <a:buChar char="o"/>
            </a:pPr>
            <a:r>
              <a:rPr lang="ru-RU" dirty="0" smtClean="0"/>
              <a:t>Незнание </a:t>
            </a:r>
            <a:r>
              <a:rPr lang="ru-RU" dirty="0"/>
              <a:t>о патенте: Нарушитель не знал о существовании патента на изобретение, которое он использует. </a:t>
            </a:r>
            <a:endParaRPr lang="ru-RU" dirty="0" smtClean="0"/>
          </a:p>
          <a:p>
            <a:pPr>
              <a:buFont typeface="Courier New" pitchFamily="49" charset="0"/>
              <a:buChar char="o"/>
            </a:pPr>
            <a:r>
              <a:rPr lang="ru-RU" dirty="0" smtClean="0"/>
              <a:t>Небрежное </a:t>
            </a:r>
            <a:r>
              <a:rPr lang="ru-RU" dirty="0"/>
              <a:t>отношение к патентным правам: Нарушитель не проверил, есть ли патент на изобретение, которое он использует, полагаясь на то, что это не требуется. </a:t>
            </a:r>
            <a:endParaRPr lang="ru-RU" dirty="0" smtClean="0"/>
          </a:p>
          <a:p>
            <a:pPr>
              <a:buFont typeface="Courier New" pitchFamily="49" charset="0"/>
              <a:buChar char="o"/>
            </a:pPr>
            <a:r>
              <a:rPr lang="ru-RU" dirty="0" smtClean="0"/>
              <a:t>Недостаточные </a:t>
            </a:r>
            <a:r>
              <a:rPr lang="ru-RU" dirty="0"/>
              <a:t>меры предосторожности: Нарушитель не предпринял достаточных мер, чтобы убедиться, что его действия не нарушают патентные права.</a:t>
            </a:r>
          </a:p>
        </p:txBody>
      </p:sp>
    </p:spTree>
    <p:extLst>
      <p:ext uri="{BB962C8B-B14F-4D97-AF65-F5344CB8AC3E}">
        <p14:creationId xmlns:p14="http://schemas.microsoft.com/office/powerpoint/2010/main" val="2980506075"/>
      </p:ext>
    </p:extLst>
  </p:cSld>
  <p:clrMapOvr>
    <a:masterClrMapping/>
  </p:clrMapOvr>
</p:sld>
</file>

<file path=ppt/slides/slide5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77.  Патентное право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92696"/>
            <a:ext cx="9144000" cy="6165304"/>
          </a:xfrm>
        </p:spPr>
        <p:txBody>
          <a:bodyPr>
            <a:normAutofit fontScale="70000" lnSpcReduction="20000"/>
          </a:bodyPr>
          <a:lstStyle/>
          <a:p>
            <a:pPr marL="0" lvl="0" indent="0" algn="ctr">
              <a:buNone/>
            </a:pPr>
            <a:r>
              <a:rPr lang="ru-RU" sz="3600" u="sng" dirty="0">
                <a:solidFill>
                  <a:prstClr val="black">
                    <a:lumMod val="50000"/>
                    <a:lumOff val="50000"/>
                  </a:prstClr>
                </a:solidFill>
              </a:rPr>
              <a:t>Судебная практика</a:t>
            </a:r>
          </a:p>
          <a:p>
            <a:pPr marL="0" lvl="0" indent="0" algn="ctr">
              <a:buNone/>
            </a:pPr>
            <a:endParaRPr lang="ru-RU" sz="3600" u="sng" dirty="0">
              <a:solidFill>
                <a:prstClr val="black">
                  <a:lumMod val="50000"/>
                  <a:lumOff val="50000"/>
                </a:prstClr>
              </a:solidFill>
            </a:endParaRPr>
          </a:p>
          <a:p>
            <a:pPr lvl="0"/>
            <a:r>
              <a:rPr lang="ru-RU" dirty="0"/>
              <a:t>Нарушение патента: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Компания "А" запатентовала новый способ производства лекарственного препарата. Компания "Б" начала производить аналогичный препарат, используя схожий, но не идентичный способ</a:t>
            </a:r>
            <a:r>
              <a:rPr lang="ru-RU" dirty="0" smtClean="0"/>
              <a:t>.</a:t>
            </a:r>
          </a:p>
          <a:p>
            <a:pPr marL="0" lvl="0" indent="0">
              <a:buNone/>
            </a:pPr>
            <a:r>
              <a:rPr lang="ru-RU" dirty="0" smtClean="0">
                <a:solidFill>
                  <a:prstClr val="black">
                    <a:lumMod val="50000"/>
                    <a:lumOff val="50000"/>
                  </a:prstClr>
                </a:solidFill>
              </a:rPr>
              <a:t> </a:t>
            </a:r>
            <a:r>
              <a:rPr lang="ru-RU" u="sng" dirty="0">
                <a:solidFill>
                  <a:prstClr val="black">
                    <a:lumMod val="50000"/>
                    <a:lumOff val="50000"/>
                  </a:prstClr>
                </a:solidFill>
              </a:rPr>
              <a:t>Судебные решения:</a:t>
            </a:r>
          </a:p>
          <a:p>
            <a:pPr marL="0" lvl="0" indent="0">
              <a:buNone/>
            </a:pPr>
            <a:r>
              <a:rPr lang="ru-RU" dirty="0"/>
              <a:t>Суд </a:t>
            </a:r>
            <a:r>
              <a:rPr lang="ru-RU" dirty="0" smtClean="0"/>
              <a:t>признал, </a:t>
            </a:r>
            <a:r>
              <a:rPr lang="ru-RU" dirty="0"/>
              <a:t>что компания "Б" нарушила патент компании "А", </a:t>
            </a:r>
            <a:r>
              <a:rPr lang="ru-RU" dirty="0" smtClean="0"/>
              <a:t>т.к.  способ </a:t>
            </a:r>
            <a:r>
              <a:rPr lang="ru-RU" dirty="0"/>
              <a:t>производства компании "Б" достаточно похож на запатентованный способ компании "А". </a:t>
            </a:r>
            <a:r>
              <a:rPr lang="ru-RU" dirty="0" smtClean="0"/>
              <a:t>Суд обязал </a:t>
            </a:r>
            <a:r>
              <a:rPr lang="ru-RU" dirty="0"/>
              <a:t>компанию "Б" прекратить производство препарата, нарушающего патент. </a:t>
            </a:r>
            <a:r>
              <a:rPr lang="ru-RU" dirty="0" smtClean="0"/>
              <a:t>Суд обязал </a:t>
            </a:r>
            <a:r>
              <a:rPr lang="ru-RU" dirty="0"/>
              <a:t>компанию "Б" выплатить компании "А" компенсацию за упущенную выгоду, которую понесла компания "А" в результате нарушения патента.</a:t>
            </a:r>
            <a:endParaRPr lang="ru-RU" u="sng" dirty="0">
              <a:solidFill>
                <a:prstClr val="black">
                  <a:lumMod val="50000"/>
                  <a:lumOff val="50000"/>
                </a:prstClr>
              </a:solidFill>
            </a:endParaRPr>
          </a:p>
          <a:p>
            <a:pPr marL="0" lvl="0" indent="0">
              <a:buNone/>
            </a:pPr>
            <a:endParaRPr lang="ru-RU" u="sng" dirty="0">
              <a:solidFill>
                <a:prstClr val="black">
                  <a:lumMod val="50000"/>
                  <a:lumOff val="50000"/>
                </a:prstClr>
              </a:solidFill>
            </a:endParaRPr>
          </a:p>
          <a:p>
            <a:pPr lvl="0" algn="r"/>
            <a:r>
              <a:rPr lang="ru-RU" dirty="0"/>
              <a:t>Недействительность патента </a:t>
            </a:r>
            <a:endParaRPr lang="ru-RU" dirty="0" smtClean="0"/>
          </a:p>
          <a:p>
            <a:pPr marL="0" lv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solidFill>
                <a:prstClr val="black">
                  <a:lumMod val="50000"/>
                  <a:lumOff val="50000"/>
                </a:prstClr>
              </a:solidFill>
            </a:endParaRPr>
          </a:p>
          <a:p>
            <a:pPr marL="0" lvl="0" indent="0" algn="r">
              <a:buNone/>
            </a:pPr>
            <a:r>
              <a:rPr lang="ru-RU" dirty="0"/>
              <a:t>Компания "А" получила патент на новое устройство. Компания "Б" подала иск о признании патента недействительным, утверждая, что устройство не является изобретением и было известно ранее</a:t>
            </a:r>
            <a:r>
              <a:rPr lang="ru-RU" dirty="0" smtClean="0"/>
              <a:t>.</a:t>
            </a:r>
          </a:p>
          <a:p>
            <a:pPr marL="0" lvl="0" indent="0" algn="r">
              <a:buNone/>
            </a:pPr>
            <a:r>
              <a:rPr lang="ru-RU" dirty="0" smtClean="0"/>
              <a:t> </a:t>
            </a:r>
            <a:r>
              <a:rPr lang="ru-RU" u="sng" dirty="0">
                <a:solidFill>
                  <a:prstClr val="black">
                    <a:lumMod val="50000"/>
                    <a:lumOff val="50000"/>
                  </a:prstClr>
                </a:solidFill>
              </a:rPr>
              <a:t>Судебные решения: </a:t>
            </a:r>
          </a:p>
          <a:p>
            <a:pPr marL="0" lvl="0" indent="0" algn="r">
              <a:buNone/>
            </a:pPr>
            <a:r>
              <a:rPr lang="ru-RU" dirty="0"/>
              <a:t>Суд </a:t>
            </a:r>
            <a:r>
              <a:rPr lang="ru-RU" dirty="0" smtClean="0"/>
              <a:t>признал </a:t>
            </a:r>
            <a:r>
              <a:rPr lang="ru-RU" dirty="0"/>
              <a:t>патент недействительным, </a:t>
            </a:r>
            <a:r>
              <a:rPr lang="ru-RU" dirty="0" smtClean="0"/>
              <a:t>т.к. устройство </a:t>
            </a:r>
            <a:r>
              <a:rPr lang="ru-RU" dirty="0"/>
              <a:t>не является изобретением, а было известно </a:t>
            </a:r>
            <a:r>
              <a:rPr lang="ru-RU" dirty="0" smtClean="0"/>
              <a:t>ранее. Суд отменил </a:t>
            </a:r>
            <a:r>
              <a:rPr lang="ru-RU" dirty="0"/>
              <a:t>патент компании "А".</a:t>
            </a:r>
          </a:p>
        </p:txBody>
      </p:sp>
    </p:spTree>
    <p:extLst>
      <p:ext uri="{BB962C8B-B14F-4D97-AF65-F5344CB8AC3E}">
        <p14:creationId xmlns:p14="http://schemas.microsoft.com/office/powerpoint/2010/main" val="2985952001"/>
      </p:ext>
    </p:extLst>
  </p:cSld>
  <p:clrMapOvr>
    <a:masterClrMapping/>
  </p:clrMapOvr>
</p:sld>
</file>

<file path=ppt/slides/slide5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77.  Патентное право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692696"/>
            <a:ext cx="9144000" cy="6165304"/>
          </a:xfrm>
        </p:spPr>
        <p:txBody>
          <a:bodyPr>
            <a:normAutofit fontScale="47500" lnSpcReduction="20000"/>
          </a:bodyPr>
          <a:lstStyle/>
          <a:p>
            <a:pPr marL="0" indent="0">
              <a:buNone/>
            </a:pPr>
            <a:r>
              <a:rPr lang="ru-RU" sz="2900" b="1" dirty="0"/>
              <a:t>ГК РФ Статья 1372. Промышленный образец, созданный по заказу</a:t>
            </a:r>
            <a:endParaRPr lang="ru-RU" sz="2900" b="1" dirty="0" smtClean="0"/>
          </a:p>
          <a:p>
            <a:r>
              <a:rPr lang="ru-RU" dirty="0" smtClean="0"/>
              <a:t>Объект</a:t>
            </a:r>
            <a:r>
              <a:rPr lang="ru-RU" dirty="0"/>
              <a:t>: Сфера использования фонограммы, опубликованной в коммерческих целях </a:t>
            </a:r>
          </a:p>
          <a:p>
            <a:r>
              <a:rPr lang="ru-RU" dirty="0"/>
              <a:t>Объективная сторона: </a:t>
            </a:r>
          </a:p>
          <a:p>
            <a:pPr marL="0" indent="0">
              <a:buNone/>
            </a:pPr>
            <a:r>
              <a:rPr lang="ru-RU" dirty="0"/>
              <a:t>Право на получение патента и исключительное право на промышленный образец, созданный по договору, предметом которого было его создание (по заказу), принадлежат заказчику, если договором между подрядчиком (исполнителем) и заказчиком не предусмотрено иное</a:t>
            </a:r>
            <a:r>
              <a:rPr lang="ru-RU" dirty="0" smtClean="0"/>
              <a:t>.</a:t>
            </a:r>
          </a:p>
          <a:p>
            <a:pPr marL="0" indent="0">
              <a:buNone/>
            </a:pPr>
            <a:r>
              <a:rPr lang="ru-RU" dirty="0"/>
              <a:t> В случае, если в соответствии с договором между подрядчиком (исполнителем) и заказчиком право на получение патента и исключительное право на промышленный образец принадлежат подрядчику (исполнителю), заказчик вправе использовать промышленный образец в целях, для достижения которых был заключен соответствующий договор, на условиях безвозмездной простой (неисключительной) лицензии в течение всего срока действия патента.</a:t>
            </a:r>
            <a:endParaRPr lang="ru-RU" dirty="0" smtClean="0"/>
          </a:p>
          <a:p>
            <a:r>
              <a:rPr lang="ru-RU" dirty="0" smtClean="0"/>
              <a:t>Субъект</a:t>
            </a:r>
            <a:r>
              <a:rPr lang="ru-RU" dirty="0"/>
              <a:t>: </a:t>
            </a:r>
          </a:p>
          <a:p>
            <a:pPr>
              <a:buFont typeface="Courier New" pitchFamily="49" charset="0"/>
              <a:buChar char="o"/>
            </a:pPr>
            <a:r>
              <a:rPr lang="ru-RU" dirty="0"/>
              <a:t>Заказчик (клиент): В большинстве случаев заказчик является субъектом права на промышленный образец, если в договоре с исполнителем не оговорено иное. Заказчик предоставляет задание и финансирует создание образца, поэтому он считается его владельцем. </a:t>
            </a:r>
            <a:endParaRPr lang="ru-RU" dirty="0" smtClean="0"/>
          </a:p>
          <a:p>
            <a:pPr>
              <a:buFont typeface="Courier New" pitchFamily="49" charset="0"/>
              <a:buChar char="o"/>
            </a:pPr>
            <a:r>
              <a:rPr lang="ru-RU" dirty="0" smtClean="0"/>
              <a:t>Исполнитель </a:t>
            </a:r>
            <a:r>
              <a:rPr lang="ru-RU" dirty="0"/>
              <a:t>(дизайнер, студия): Исполнитель, создающий образец, не является субъектом права на него, если только в договоре с заказчиком не оговорено иное. Он выполняет работу по заказу и не имеет права собственности на созданный образец</a:t>
            </a:r>
            <a:r>
              <a:rPr lang="ru-RU" dirty="0" smtClean="0"/>
              <a:t>.</a:t>
            </a:r>
          </a:p>
          <a:p>
            <a:r>
              <a:rPr lang="ru-RU" dirty="0" smtClean="0"/>
              <a:t> Субъективная </a:t>
            </a:r>
            <a:r>
              <a:rPr lang="ru-RU" dirty="0"/>
              <a:t>сторона:</a:t>
            </a:r>
          </a:p>
          <a:p>
            <a:pPr marL="0" indent="0">
              <a:buNone/>
            </a:pPr>
            <a:r>
              <a:rPr lang="ru-RU" dirty="0"/>
              <a:t>Намеренное нарушение: Если исполнитель (дизайнер, студия) умышленно создал промышленный образец, который является точной копией или существенно похож на уже существующий защищенный образец, его действия можно квалифицировать как умышленное нарушение прав на интеллектуальную собственность. </a:t>
            </a:r>
            <a:endParaRPr lang="ru-RU" dirty="0" smtClean="0"/>
          </a:p>
          <a:p>
            <a:pPr marL="0" indent="0">
              <a:buNone/>
            </a:pPr>
            <a:r>
              <a:rPr lang="ru-RU" dirty="0" smtClean="0"/>
              <a:t>Цель </a:t>
            </a:r>
            <a:r>
              <a:rPr lang="ru-RU" dirty="0"/>
              <a:t>получения выгоды: При умысле исполнитель, как правило, стремится получить выгоду, например, заключив контракт на производство и продажу нарушающего образца, или же получить заказ от другого лица, используя неправомерно полученный образец. </a:t>
            </a:r>
            <a:endParaRPr lang="ru-RU" dirty="0" smtClean="0"/>
          </a:p>
          <a:p>
            <a:pPr marL="0" indent="0">
              <a:buNone/>
            </a:pPr>
            <a:r>
              <a:rPr lang="ru-RU" dirty="0" smtClean="0"/>
              <a:t>Полная </a:t>
            </a:r>
            <a:r>
              <a:rPr lang="ru-RU" dirty="0"/>
              <a:t>вина: В случае умышленного нарушения ответственность исполнителя наступает в полном объеме</a:t>
            </a:r>
            <a:r>
              <a:rPr lang="ru-RU" dirty="0" smtClean="0"/>
              <a:t>.</a:t>
            </a:r>
          </a:p>
          <a:p>
            <a:pPr marL="0" indent="0">
              <a:buNone/>
            </a:pPr>
            <a:r>
              <a:rPr lang="ru-RU" dirty="0"/>
              <a:t>Небрежное поведение: Исполнитель может нарушить права на промышленный образец, не осознавая, что его действия являются неправомерными. </a:t>
            </a:r>
            <a:endParaRPr lang="ru-RU" dirty="0" smtClean="0"/>
          </a:p>
          <a:p>
            <a:pPr marL="0" indent="0">
              <a:buNone/>
            </a:pPr>
            <a:r>
              <a:rPr lang="ru-RU" dirty="0" smtClean="0"/>
              <a:t>Отсутствие </a:t>
            </a:r>
            <a:r>
              <a:rPr lang="ru-RU" dirty="0"/>
              <a:t>должной осмотрительности: Исполнитель не провел должной проверки, чтобы убедиться, что создаваемый им промышленный образец не является нарушением прав интеллектуальной собственности. </a:t>
            </a:r>
            <a:endParaRPr lang="ru-RU" dirty="0" smtClean="0"/>
          </a:p>
          <a:p>
            <a:pPr marL="0" indent="0">
              <a:buNone/>
            </a:pPr>
            <a:r>
              <a:rPr lang="ru-RU" dirty="0" smtClean="0"/>
              <a:t>Снижение </a:t>
            </a:r>
            <a:r>
              <a:rPr lang="ru-RU" dirty="0"/>
              <a:t>ответственности: В случае неосторожности ответственность исполнителя может быть снижена. </a:t>
            </a:r>
            <a:endParaRPr lang="ru-RU" dirty="0" smtClean="0"/>
          </a:p>
          <a:p>
            <a:r>
              <a:rPr lang="ru-RU" dirty="0" smtClean="0"/>
              <a:t>Предмет: промышленный образец</a:t>
            </a:r>
            <a:r>
              <a:rPr lang="ru-RU" dirty="0"/>
              <a:t/>
            </a:r>
            <a:br>
              <a:rPr lang="ru-RU" dirty="0"/>
            </a:br>
            <a:endParaRPr lang="ru-RU" dirty="0"/>
          </a:p>
        </p:txBody>
      </p:sp>
    </p:spTree>
    <p:extLst>
      <p:ext uri="{BB962C8B-B14F-4D97-AF65-F5344CB8AC3E}">
        <p14:creationId xmlns:p14="http://schemas.microsoft.com/office/powerpoint/2010/main" val="3947672862"/>
      </p:ext>
    </p:extLst>
  </p:cSld>
  <p:clrMapOvr>
    <a:masterClrMapping/>
  </p:clrMapOvr>
</p:sld>
</file>

<file path=ppt/slides/slide5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77.  Патентное право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616624"/>
          </a:xfrm>
        </p:spPr>
        <p:txBody>
          <a:bodyPr>
            <a:normAutofit fontScale="92500"/>
          </a:bodyPr>
          <a:lstStyle/>
          <a:p>
            <a:pPr marL="0" indent="0">
              <a:buNone/>
            </a:pPr>
            <a:r>
              <a:rPr lang="ru-RU" b="1" dirty="0"/>
              <a:t>ГК РФ Статья 1372. Промышленный образец, созданный по </a:t>
            </a:r>
            <a:r>
              <a:rPr lang="ru-RU" b="1" dirty="0" smtClean="0"/>
              <a:t>заказу</a:t>
            </a:r>
          </a:p>
          <a:p>
            <a:r>
              <a:rPr lang="ru-RU" dirty="0"/>
              <a:t>Комментируемая статья регулирует отношения, связанные с закреплением прав на получение патента на промышленный образец, созданный по заказу. Она имеет диспозитивный характер, как и ст. 1371 ГК, но предусматривает иную правовую конструкцию. В отличие от ст. 1371 ГК, </a:t>
            </a:r>
            <a:r>
              <a:rPr lang="ru-RU" dirty="0" err="1"/>
              <a:t>презюмирующей</a:t>
            </a:r>
            <a:r>
              <a:rPr lang="ru-RU" dirty="0"/>
              <a:t> право исполнителя на получение патента и исключительное право на изобретение, полезную модель или промышленный образец, созданные по договору подряда или договору на выполнение НИОКР, п. 1 ст. 1372 </a:t>
            </a:r>
            <a:r>
              <a:rPr lang="ru-RU" dirty="0" err="1"/>
              <a:t>презюмирует</a:t>
            </a:r>
            <a:r>
              <a:rPr lang="ru-RU" dirty="0"/>
              <a:t> право на получение патента и исключительное право на промышленный образец за заказчиком, кроме случаев, когда договором между ним и подрядчиком (исполнителем) предусмотрено иное.</a:t>
            </a:r>
            <a:endParaRPr lang="ru-RU" b="1" dirty="0" smtClean="0"/>
          </a:p>
        </p:txBody>
      </p:sp>
    </p:spTree>
    <p:extLst>
      <p:ext uri="{BB962C8B-B14F-4D97-AF65-F5344CB8AC3E}">
        <p14:creationId xmlns:p14="http://schemas.microsoft.com/office/powerpoint/2010/main" val="2175273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9.  Сделки. Решения собраний. Представительство</a:t>
            </a:r>
          </a:p>
        </p:txBody>
      </p:sp>
      <p:sp>
        <p:nvSpPr>
          <p:cNvPr id="3" name="Объект 2"/>
          <p:cNvSpPr>
            <a:spLocks noGrp="1"/>
          </p:cNvSpPr>
          <p:nvPr>
            <p:ph idx="1"/>
          </p:nvPr>
        </p:nvSpPr>
        <p:spPr>
          <a:xfrm>
            <a:off x="0" y="1556792"/>
            <a:ext cx="9036496" cy="5301208"/>
          </a:xfrm>
        </p:spPr>
        <p:txBody>
          <a:bodyPr>
            <a:normAutofit fontScale="70000" lnSpcReduction="20000"/>
          </a:bodyPr>
          <a:lstStyle/>
          <a:p>
            <a:r>
              <a:rPr lang="ru-RU" dirty="0"/>
              <a:t>Объект: </a:t>
            </a:r>
            <a:r>
              <a:rPr lang="ru-RU" dirty="0" smtClean="0"/>
              <a:t>сферы сделок, </a:t>
            </a:r>
            <a:r>
              <a:rPr lang="ru-RU" dirty="0"/>
              <a:t>решения </a:t>
            </a:r>
            <a:r>
              <a:rPr lang="ru-RU" dirty="0" smtClean="0"/>
              <a:t>собраний, </a:t>
            </a:r>
            <a:r>
              <a:rPr lang="ru-RU" dirty="0"/>
              <a:t>представительства</a:t>
            </a:r>
            <a:r>
              <a:rPr lang="ru-RU" dirty="0" smtClean="0"/>
              <a:t>.</a:t>
            </a:r>
            <a:endParaRPr lang="ru-RU" dirty="0"/>
          </a:p>
          <a:p>
            <a:pPr marL="0" indent="0">
              <a:buNone/>
            </a:pPr>
            <a:endParaRPr lang="ru-RU" dirty="0"/>
          </a:p>
          <a:p>
            <a:r>
              <a:rPr lang="ru-RU" dirty="0"/>
              <a:t>Объективная сторона</a:t>
            </a:r>
            <a:r>
              <a:rPr lang="ru-RU" dirty="0" smtClean="0"/>
              <a:t>: </a:t>
            </a:r>
          </a:p>
          <a:p>
            <a:pPr marL="0" indent="0">
              <a:buNone/>
            </a:pPr>
            <a:r>
              <a:rPr lang="ru-RU" dirty="0" smtClean="0"/>
              <a:t>Сделками</a:t>
            </a:r>
            <a:r>
              <a:rPr lang="ru-RU" dirty="0"/>
              <a:t> признаются </a:t>
            </a:r>
            <a:r>
              <a:rPr lang="ru-RU" dirty="0" smtClean="0"/>
              <a:t>действия граждан </a:t>
            </a:r>
            <a:r>
              <a:rPr lang="ru-RU" dirty="0"/>
              <a:t>и юридических лиц, направленные на установление, изменение или прекращение гражданских прав и обязанностей.</a:t>
            </a:r>
          </a:p>
          <a:p>
            <a:pPr marL="0" indent="0">
              <a:buNone/>
            </a:pPr>
            <a:r>
              <a:rPr lang="ru-RU" dirty="0"/>
              <a:t>Решение собрания считается принятым, если за него проголосовало большинство участников собрания и при этом в заседании участвовало не менее пятидесяти процентов от общего числа участников соответствующего гражданско-правового сообщества</a:t>
            </a:r>
            <a:r>
              <a:rPr lang="ru-RU" dirty="0" smtClean="0"/>
              <a:t>.</a:t>
            </a:r>
          </a:p>
          <a:p>
            <a:pPr marL="0" indent="0">
              <a:buNone/>
            </a:pPr>
            <a:r>
              <a:rPr lang="ru-RU" dirty="0"/>
              <a:t>Сделка, совершенная одним лицом (представителем) от имени другого лица (представляемого) в силу полномочия, основанного на доверенности, указании </a:t>
            </a:r>
            <a:r>
              <a:rPr lang="ru-RU" dirty="0" smtClean="0"/>
              <a:t>закона</a:t>
            </a:r>
            <a:r>
              <a:rPr lang="ru-RU" dirty="0"/>
              <a:t> либо акте уполномоченного на то государственного органа или органа местного самоуправления, непосредственно создает, изменяет и прекращает гражданские права и обязанности представляемого.</a:t>
            </a:r>
          </a:p>
          <a:p>
            <a:endParaRPr lang="ru-RU" dirty="0"/>
          </a:p>
          <a:p>
            <a:r>
              <a:rPr lang="ru-RU" dirty="0"/>
              <a:t>Субъект: Физические </a:t>
            </a:r>
            <a:r>
              <a:rPr lang="ru-RU" dirty="0" smtClean="0"/>
              <a:t>лица, Юридические лица, Государство, Публично-правовые образования</a:t>
            </a:r>
          </a:p>
          <a:p>
            <a:endParaRPr lang="ru-RU" dirty="0"/>
          </a:p>
          <a:p>
            <a:r>
              <a:rPr lang="ru-RU" dirty="0"/>
              <a:t>Субъективная сторона: умысел и неосторожность</a:t>
            </a:r>
            <a:r>
              <a:rPr lang="ru-RU" dirty="0" smtClean="0"/>
              <a:t>.</a:t>
            </a:r>
          </a:p>
          <a:p>
            <a:endParaRPr lang="ru-RU" dirty="0"/>
          </a:p>
          <a:p>
            <a:r>
              <a:rPr lang="ru-RU" dirty="0" smtClean="0"/>
              <a:t>Предмет: договор</a:t>
            </a:r>
            <a:endParaRPr lang="ru-RU" dirty="0"/>
          </a:p>
          <a:p>
            <a:pPr marL="0" indent="0">
              <a:buNone/>
            </a:pPr>
            <a:endParaRPr lang="ru-RU" dirty="0"/>
          </a:p>
          <a:p>
            <a:endParaRPr lang="ru-RU" dirty="0"/>
          </a:p>
        </p:txBody>
      </p:sp>
    </p:spTree>
    <p:extLst>
      <p:ext uri="{BB962C8B-B14F-4D97-AF65-F5344CB8AC3E}">
        <p14:creationId xmlns:p14="http://schemas.microsoft.com/office/powerpoint/2010/main" val="590536457"/>
      </p:ext>
    </p:extLst>
  </p:cSld>
  <p:clrMapOvr>
    <a:masterClrMapping/>
  </p:clrMapOvr>
</p:sld>
</file>

<file path=ppt/slides/slide5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77.  Патентное право</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1372</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lvl="0"/>
            <a:r>
              <a:rPr lang="ru-RU" dirty="0"/>
              <a:t>Умышленное нарушение </a:t>
            </a:r>
            <a:r>
              <a:rPr lang="ru-RU" dirty="0" smtClean="0"/>
              <a:t>прав</a:t>
            </a: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Компания "А" заказала у дизайнера "Б" разработку дизайна упаковки для своего нового продукта. Дизайнер "Б" знал о существовании защищенного промышленного образца, но создал практически идентичный дизайн, чтобы получить заказ. </a:t>
            </a:r>
          </a:p>
          <a:p>
            <a:pPr marL="0" lvl="0" indent="0">
              <a:buNone/>
            </a:pPr>
            <a:r>
              <a:rPr lang="ru-RU" u="sng" dirty="0">
                <a:solidFill>
                  <a:prstClr val="black">
                    <a:lumMod val="50000"/>
                    <a:lumOff val="50000"/>
                  </a:prstClr>
                </a:solidFill>
              </a:rPr>
              <a:t>Судебные решения: </a:t>
            </a:r>
          </a:p>
          <a:p>
            <a:pPr marL="0" lvl="0" indent="0">
              <a:buNone/>
            </a:pPr>
            <a:r>
              <a:rPr lang="ru-RU" dirty="0"/>
              <a:t>Суд </a:t>
            </a:r>
            <a:r>
              <a:rPr lang="ru-RU" dirty="0" smtClean="0"/>
              <a:t>признал, </a:t>
            </a:r>
            <a:r>
              <a:rPr lang="ru-RU" dirty="0"/>
              <a:t>что дизайнер "Б" нарушил права на промышленный </a:t>
            </a:r>
            <a:r>
              <a:rPr lang="ru-RU" dirty="0" smtClean="0"/>
              <a:t>образе. Суд обязал дизайнера </a:t>
            </a:r>
            <a:r>
              <a:rPr lang="ru-RU" dirty="0"/>
              <a:t>"Б" выплатить компенсацию компании, чьи права были </a:t>
            </a:r>
            <a:r>
              <a:rPr lang="ru-RU" dirty="0" smtClean="0"/>
              <a:t>нарушены. Суд запретил использование </a:t>
            </a:r>
            <a:r>
              <a:rPr lang="ru-RU" dirty="0"/>
              <a:t>нарушающего образца.</a:t>
            </a:r>
          </a:p>
          <a:p>
            <a:pPr marL="0" lvl="0" indent="0">
              <a:buNone/>
            </a:pPr>
            <a:endParaRPr lang="ru-RU" dirty="0"/>
          </a:p>
          <a:p>
            <a:pPr marL="0" lvl="0" indent="0">
              <a:buNone/>
            </a:pPr>
            <a:endParaRPr lang="ru-RU" dirty="0"/>
          </a:p>
          <a:p>
            <a:pPr marL="0" lvl="0" indent="0">
              <a:buNone/>
            </a:pPr>
            <a:endParaRPr lang="ru-RU" dirty="0"/>
          </a:p>
          <a:p>
            <a:pPr algn="r"/>
            <a:r>
              <a:rPr lang="ru-RU" dirty="0"/>
              <a:t>Неосторожное нарушение </a:t>
            </a:r>
            <a:r>
              <a:rPr lang="ru-RU" dirty="0" smtClean="0"/>
              <a:t>прав</a:t>
            </a:r>
          </a:p>
          <a:p>
            <a:pPr marL="0" indent="0" algn="r">
              <a:buNone/>
            </a:pPr>
            <a:r>
              <a:rPr lang="ru-RU" dirty="0" smtClean="0">
                <a:solidFill>
                  <a:prstClr val="black">
                    <a:lumMod val="50000"/>
                    <a:lumOff val="50000"/>
                  </a:prstClr>
                </a:solidFill>
              </a:rPr>
              <a:t> </a:t>
            </a: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Компания "А" заказала у дизайнерской студии "Б" разработку дизайна новой мебели. Студия "Б" не проверила, не является ли заказываемый дизайн нарушением прав на промышленный образец. В результате, созданный дизайн оказался практически идентичным уже существующему защищенному образцу</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a:t>
            </a:r>
            <a:r>
              <a:rPr lang="ru-RU" dirty="0" smtClean="0"/>
              <a:t>признал, </a:t>
            </a:r>
            <a:r>
              <a:rPr lang="ru-RU" dirty="0"/>
              <a:t>что дизайнерская студия "Б" нарушила права на промышленный образец. </a:t>
            </a:r>
            <a:r>
              <a:rPr lang="ru-RU" dirty="0" smtClean="0"/>
              <a:t>Суд обязал </a:t>
            </a:r>
            <a:r>
              <a:rPr lang="ru-RU" dirty="0"/>
              <a:t>студию "Б" выплатить компенсацию компании, чьи права были нарушены. </a:t>
            </a:r>
            <a:r>
              <a:rPr lang="ru-RU" dirty="0" smtClean="0"/>
              <a:t>Суд снизил </a:t>
            </a:r>
            <a:r>
              <a:rPr lang="ru-RU" dirty="0"/>
              <a:t>размер компенсации, учитывая, что нарушение произошло по неосторожности.</a:t>
            </a:r>
          </a:p>
        </p:txBody>
      </p:sp>
    </p:spTree>
    <p:extLst>
      <p:ext uri="{BB962C8B-B14F-4D97-AF65-F5344CB8AC3E}">
        <p14:creationId xmlns:p14="http://schemas.microsoft.com/office/powerpoint/2010/main" val="2694691862"/>
      </p:ext>
    </p:extLst>
  </p:cSld>
  <p:clrMapOvr>
    <a:masterClrMapping/>
  </p:clrMapOvr>
</p:sld>
</file>

<file path=ppt/slides/slide5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smtClean="0">
                <a:effectLst>
                  <a:outerShdw blurRad="38100" dist="38100" dir="2700000" algn="tl">
                    <a:srgbClr val="000000">
                      <a:alpha val="43137"/>
                    </a:srgbClr>
                  </a:outerShdw>
                </a:effectLst>
              </a:rPr>
              <a:t>78.  Право на селекционное достижение</a:t>
            </a:r>
            <a:br>
              <a:rPr lang="ru-RU" sz="3200" dirty="0" smtClean="0">
                <a:effectLst>
                  <a:outerShdw blurRad="38100" dist="38100" dir="2700000" algn="tl">
                    <a:srgbClr val="000000">
                      <a:alpha val="43137"/>
                    </a:srgbClr>
                  </a:outerShdw>
                </a:effectLst>
              </a:rPr>
            </a:b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85000" lnSpcReduction="20000"/>
          </a:bodyPr>
          <a:lstStyle/>
          <a:p>
            <a:pPr lvl="0"/>
            <a:r>
              <a:rPr lang="ru-RU" dirty="0">
                <a:solidFill>
                  <a:prstClr val="black">
                    <a:lumMod val="50000"/>
                    <a:lumOff val="50000"/>
                  </a:prstClr>
                </a:solidFill>
              </a:rPr>
              <a:t>Объект: сфера </a:t>
            </a:r>
            <a:r>
              <a:rPr lang="ru-RU" dirty="0" smtClean="0">
                <a:solidFill>
                  <a:prstClr val="black">
                    <a:lumMod val="50000"/>
                    <a:lumOff val="50000"/>
                  </a:prstClr>
                </a:solidFill>
              </a:rPr>
              <a:t>права на </a:t>
            </a:r>
            <a:r>
              <a:rPr lang="ru-RU" dirty="0">
                <a:solidFill>
                  <a:prstClr val="black">
                    <a:lumMod val="50000"/>
                    <a:lumOff val="50000"/>
                  </a:prstClr>
                </a:solidFill>
              </a:rPr>
              <a:t>селекционное достижение</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endParaRPr lang="ru-RU" dirty="0"/>
          </a:p>
          <a:p>
            <a:pPr marL="0" indent="0">
              <a:buNone/>
            </a:pPr>
            <a:r>
              <a:rPr lang="ru-RU" dirty="0" smtClean="0"/>
              <a:t>Автору </a:t>
            </a:r>
            <a:r>
              <a:rPr lang="ru-RU" dirty="0"/>
              <a:t>селекционного достижения, отвечающего условиям предоставления правовой охраны, предусмотренным настоящим Кодексом (селекционного достижения), принадлежат следующие интеллектуальные права:</a:t>
            </a:r>
          </a:p>
          <a:p>
            <a:pPr marL="0" indent="0">
              <a:buNone/>
            </a:pPr>
            <a:r>
              <a:rPr lang="ru-RU" dirty="0"/>
              <a:t>1) исключительное право;</a:t>
            </a:r>
          </a:p>
          <a:p>
            <a:pPr marL="0" indent="0">
              <a:buNone/>
            </a:pPr>
            <a:r>
              <a:rPr lang="ru-RU" dirty="0"/>
              <a:t>2) право авторства.</a:t>
            </a:r>
          </a:p>
          <a:p>
            <a:pPr marL="0" indent="0">
              <a:buNone/>
            </a:pPr>
            <a:r>
              <a:rPr lang="ru-RU" dirty="0" smtClean="0"/>
              <a:t>В </a:t>
            </a:r>
            <a:r>
              <a:rPr lang="ru-RU" dirty="0"/>
              <a:t>случаях, предусмотренных настоящим Кодексом, автору селекционного достижения принадлежат также другие права, в том числе право на получение патента, право на наименование селекционного достижения, право на вознаграждение за служебное селекционное достижение. </a:t>
            </a:r>
            <a:endParaRPr lang="ru-RU" dirty="0" smtClean="0"/>
          </a:p>
          <a:p>
            <a:pPr marL="0" indent="0">
              <a:buNone/>
            </a:pPr>
            <a:endParaRPr lang="ru-RU" dirty="0">
              <a:solidFill>
                <a:prstClr val="black">
                  <a:lumMod val="50000"/>
                  <a:lumOff val="50000"/>
                </a:prstClr>
              </a:solidFill>
            </a:endParaRPr>
          </a:p>
          <a:p>
            <a:r>
              <a:rPr lang="ru-RU" dirty="0" smtClean="0">
                <a:solidFill>
                  <a:prstClr val="black">
                    <a:lumMod val="50000"/>
                    <a:lumOff val="50000"/>
                  </a:prstClr>
                </a:solidFill>
              </a:rPr>
              <a:t>Субъект</a:t>
            </a:r>
            <a:r>
              <a:rPr lang="ru-RU" dirty="0">
                <a:solidFill>
                  <a:prstClr val="black">
                    <a:lumMod val="50000"/>
                    <a:lumOff val="50000"/>
                  </a:prstClr>
                </a:solidFill>
              </a:rPr>
              <a:t>: Физическое лицо, Юридическое лицо, Государство</a:t>
            </a:r>
          </a:p>
          <a:p>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pPr lvl="0"/>
            <a:r>
              <a:rPr lang="ru-RU" dirty="0">
                <a:solidFill>
                  <a:prstClr val="black">
                    <a:lumMod val="50000"/>
                    <a:lumOff val="50000"/>
                  </a:prstClr>
                </a:solidFill>
              </a:rPr>
              <a:t>Предмет: результат </a:t>
            </a:r>
            <a:r>
              <a:rPr lang="ru-RU" dirty="0" smtClean="0">
                <a:solidFill>
                  <a:prstClr val="black">
                    <a:lumMod val="50000"/>
                    <a:lumOff val="50000"/>
                  </a:prstClr>
                </a:solidFill>
              </a:rPr>
              <a:t>селекционной деятельности</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3184017051"/>
      </p:ext>
    </p:extLst>
  </p:cSld>
  <p:clrMapOvr>
    <a:masterClrMapping/>
  </p:clrMapOvr>
</p:sld>
</file>

<file path=ppt/slides/slide5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a:solidFill>
                  <a:srgbClr val="323232"/>
                </a:solidFill>
                <a:effectLst>
                  <a:outerShdw blurRad="38100" dist="38100" dir="2700000" algn="tl">
                    <a:srgbClr val="000000">
                      <a:alpha val="43137"/>
                    </a:srgbClr>
                  </a:outerShdw>
                </a:effectLst>
              </a:rPr>
              <a:t>78.  Право на селекционное достижение</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55000" lnSpcReduction="20000"/>
          </a:bodyPr>
          <a:lstStyle/>
          <a:p>
            <a:r>
              <a:rPr lang="ru-RU" sz="3500" dirty="0"/>
              <a:t>Объект</a:t>
            </a:r>
            <a:r>
              <a:rPr lang="ru-RU" dirty="0"/>
              <a:t>: </a:t>
            </a:r>
          </a:p>
          <a:p>
            <a:pPr marL="0" indent="0">
              <a:buNone/>
            </a:pPr>
            <a:r>
              <a:rPr lang="ru-RU" dirty="0"/>
              <a:t>Объектом является </a:t>
            </a:r>
            <a:r>
              <a:rPr lang="ru-RU" dirty="0">
                <a:solidFill>
                  <a:prstClr val="black">
                    <a:lumMod val="50000"/>
                    <a:lumOff val="50000"/>
                  </a:prstClr>
                </a:solidFill>
              </a:rPr>
              <a:t>сфера права на селекционное достижение</a:t>
            </a:r>
          </a:p>
          <a:p>
            <a:r>
              <a:rPr lang="ru-RU" sz="3500" dirty="0"/>
              <a:t>Объективная сторона: </a:t>
            </a:r>
          </a:p>
          <a:p>
            <a:pPr marL="0" indent="0">
              <a:buNone/>
            </a:pPr>
            <a:r>
              <a:rPr lang="ru-RU" dirty="0"/>
              <a:t>Автором селекционного достижения признается селекционер -гражданин, творческим трудом которого создано, выведено или выявлено селекционное достижение. Лицо, указанное в качестве автора в заявке на выдачу патента на селекционное достижение, считается автором селекционного достижения, если не доказано иное.</a:t>
            </a:r>
          </a:p>
          <a:p>
            <a:pPr marL="0" indent="0">
              <a:buNone/>
            </a:pPr>
            <a:r>
              <a:rPr lang="ru-RU" dirty="0" smtClean="0"/>
              <a:t>Граждане</a:t>
            </a:r>
            <a:r>
              <a:rPr lang="ru-RU" dirty="0"/>
              <a:t>, совместным творческим трудом которых создано, выведено или выявлено селекционное достижение, признаются соавторами.</a:t>
            </a:r>
          </a:p>
          <a:p>
            <a:pPr marL="0" indent="0">
              <a:buNone/>
            </a:pPr>
            <a:r>
              <a:rPr lang="ru-RU" dirty="0" smtClean="0"/>
              <a:t>Каждый </a:t>
            </a:r>
            <a:r>
              <a:rPr lang="ru-RU" dirty="0"/>
              <a:t>из соавторов вправе использовать селекционное достижение по своему усмотрению, если соглашением между ними не предусмотрено иное.</a:t>
            </a:r>
          </a:p>
          <a:p>
            <a:pPr marL="0" indent="0">
              <a:buNone/>
            </a:pPr>
            <a:r>
              <a:rPr lang="ru-RU" dirty="0" smtClean="0"/>
              <a:t>К </a:t>
            </a:r>
            <a:r>
              <a:rPr lang="ru-RU" dirty="0"/>
              <a:t>отношениям соавторов, связанным с распределением доходов от использования селекционного достижения и с распоряжением исключительным правом на селекционное достижение, соответственно применяются правила </a:t>
            </a:r>
            <a:r>
              <a:rPr lang="ru-RU" dirty="0" smtClean="0"/>
              <a:t>п.3 ст. 1229</a:t>
            </a:r>
            <a:r>
              <a:rPr lang="ru-RU" dirty="0"/>
              <a:t> настоящего Кодекса.</a:t>
            </a:r>
          </a:p>
          <a:p>
            <a:pPr marL="0" indent="0">
              <a:buNone/>
            </a:pPr>
            <a:r>
              <a:rPr lang="ru-RU" dirty="0"/>
              <a:t>Распоряжение правом на получение патента на селекционное достижение осуществляется соавторами совместно.</a:t>
            </a:r>
          </a:p>
          <a:p>
            <a:pPr marL="0" indent="0">
              <a:buNone/>
            </a:pPr>
            <a:r>
              <a:rPr lang="ru-RU" dirty="0" smtClean="0"/>
              <a:t>Каждый </a:t>
            </a:r>
            <a:r>
              <a:rPr lang="ru-RU" dirty="0"/>
              <a:t>из соавторов вправе самостоятельно принимать меры по защите своих прав</a:t>
            </a:r>
            <a:r>
              <a:rPr lang="ru-RU" dirty="0" smtClean="0"/>
              <a:t>.</a:t>
            </a:r>
          </a:p>
          <a:p>
            <a:pPr marL="0" indent="0">
              <a:buNone/>
            </a:pPr>
            <a:r>
              <a:rPr lang="ru-RU" dirty="0"/>
              <a:t>Объектами интеллектуальных прав на селекционные достижения являются сорта растений и породы животных, зарегистрированные в Государственном реестре охраняемых селекционных достижений, если эти результаты интеллектуальной деятельности отвечают установленным настоящим Кодексом требованиям к таким селекционным достижениям.</a:t>
            </a:r>
          </a:p>
          <a:p>
            <a:pPr marL="0" indent="0">
              <a:buNone/>
            </a:pPr>
            <a:r>
              <a:rPr lang="ru-RU" dirty="0" smtClean="0"/>
              <a:t>Сортом </a:t>
            </a:r>
            <a:r>
              <a:rPr lang="ru-RU" dirty="0"/>
              <a:t>растений является группа растений, которая независимо от </a:t>
            </a:r>
            <a:r>
              <a:rPr lang="ru-RU" dirty="0" err="1"/>
              <a:t>охраноспособности</a:t>
            </a:r>
            <a:r>
              <a:rPr lang="ru-RU" dirty="0"/>
              <a:t> определяется по признакам, характеризующим данный генотип или комбинацию генотипов, и отличается от других групп растений того же ботанического таксона одним или несколькими признаками.</a:t>
            </a:r>
          </a:p>
          <a:p>
            <a:pPr marL="0" indent="0">
              <a:buNone/>
            </a:pPr>
            <a:r>
              <a:rPr lang="ru-RU" dirty="0"/>
              <a:t>Сорт может быть представлен одним или несколькими растениями, частью или несколькими частями растения при условии, что такая часть или такие части могут быть использованы для воспроизводства целых растений сорта</a:t>
            </a:r>
            <a:r>
              <a:rPr lang="ru-RU" dirty="0" smtClean="0"/>
              <a:t>.</a:t>
            </a:r>
          </a:p>
          <a:p>
            <a:pPr marL="0" indent="0">
              <a:buNone/>
            </a:pPr>
            <a:r>
              <a:rPr lang="ru-RU" dirty="0"/>
              <a:t>Патент на селекционное достижение удостоверяет приоритет селекционного достижения, авторство и исключительное право на селекционное достижение.</a:t>
            </a:r>
          </a:p>
          <a:p>
            <a:pPr marL="0" indent="0">
              <a:buNone/>
            </a:pPr>
            <a:r>
              <a:rPr lang="ru-RU" dirty="0" smtClean="0"/>
              <a:t>Объем </a:t>
            </a:r>
            <a:r>
              <a:rPr lang="ru-RU" dirty="0"/>
              <a:t>охраны интеллектуальных прав на селекционное достижение, предоставляемой на основании патента, определяется совокупностью существенных признаков, зафиксированных в описании селекционного достижения.</a:t>
            </a:r>
          </a:p>
        </p:txBody>
      </p:sp>
    </p:spTree>
    <p:extLst>
      <p:ext uri="{BB962C8B-B14F-4D97-AF65-F5344CB8AC3E}">
        <p14:creationId xmlns:p14="http://schemas.microsoft.com/office/powerpoint/2010/main" val="1075841178"/>
      </p:ext>
    </p:extLst>
  </p:cSld>
  <p:clrMapOvr>
    <a:masterClrMapping/>
  </p:clrMapOvr>
</p:sld>
</file>

<file path=ppt/slides/slide5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a:solidFill>
                  <a:srgbClr val="323232"/>
                </a:solidFill>
                <a:effectLst>
                  <a:outerShdw blurRad="38100" dist="38100" dir="2700000" algn="tl">
                    <a:srgbClr val="000000">
                      <a:alpha val="43137"/>
                    </a:srgbClr>
                  </a:outerShdw>
                </a:effectLst>
              </a:rPr>
              <a:t>78.  Право на селекционное достижение</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r>
              <a:rPr lang="ru-RU" sz="4000" dirty="0"/>
              <a:t>Субъект: </a:t>
            </a:r>
          </a:p>
          <a:p>
            <a:pPr marL="457200" indent="-457200">
              <a:buAutoNum type="arabicPeriod"/>
            </a:pPr>
            <a:r>
              <a:rPr lang="ru-RU" dirty="0"/>
              <a:t>Физическое лицо: Это может быть селекционер, который самостоятельно создал новый сорт растения или породу животного. </a:t>
            </a:r>
            <a:endParaRPr lang="ru-RU" dirty="0" smtClean="0"/>
          </a:p>
          <a:p>
            <a:pPr marL="457200" indent="-457200">
              <a:buAutoNum type="arabicPeriod"/>
            </a:pPr>
            <a:r>
              <a:rPr lang="ru-RU" dirty="0" smtClean="0"/>
              <a:t>Юридическое </a:t>
            </a:r>
            <a:r>
              <a:rPr lang="ru-RU" dirty="0"/>
              <a:t>лицо: Это может быть научно-исследовательский институт, сельскохозяйственное предприятие, или любое другое юридическое лицо, которое вложило средства и интеллектуальный труд в создание нового сорта или породы. </a:t>
            </a:r>
            <a:endParaRPr lang="ru-RU" dirty="0" smtClean="0"/>
          </a:p>
          <a:p>
            <a:pPr marL="457200" indent="-457200">
              <a:buAutoNum type="arabicPeriod"/>
            </a:pPr>
            <a:endParaRPr lang="ru-RU" sz="4000" dirty="0"/>
          </a:p>
          <a:p>
            <a:r>
              <a:rPr lang="ru-RU" sz="4000" dirty="0" smtClean="0"/>
              <a:t>Субъективная </a:t>
            </a:r>
            <a:r>
              <a:rPr lang="ru-RU" sz="4000" dirty="0"/>
              <a:t>сторона:</a:t>
            </a:r>
          </a:p>
          <a:p>
            <a:pPr marL="0" indent="0">
              <a:buNone/>
            </a:pPr>
            <a:r>
              <a:rPr lang="ru-RU" dirty="0"/>
              <a:t>Умысел: </a:t>
            </a:r>
            <a:endParaRPr lang="ru-RU" dirty="0" smtClean="0"/>
          </a:p>
          <a:p>
            <a:pPr>
              <a:buFont typeface="Courier New" pitchFamily="49" charset="0"/>
              <a:buChar char="o"/>
            </a:pPr>
            <a:r>
              <a:rPr lang="ru-RU" dirty="0" smtClean="0"/>
              <a:t>Прямой </a:t>
            </a:r>
            <a:r>
              <a:rPr lang="ru-RU" dirty="0"/>
              <a:t>умысел: Лицо осознает, что использует селекционное достижение, защищенное патентом, и желает этого действия. </a:t>
            </a:r>
            <a:endParaRPr lang="ru-RU" dirty="0" smtClean="0"/>
          </a:p>
          <a:p>
            <a:pPr>
              <a:buFont typeface="Courier New" pitchFamily="49" charset="0"/>
              <a:buChar char="o"/>
            </a:pPr>
            <a:r>
              <a:rPr lang="ru-RU" dirty="0" smtClean="0"/>
              <a:t>Косвенный </a:t>
            </a:r>
            <a:r>
              <a:rPr lang="ru-RU" dirty="0"/>
              <a:t>умысел: Лицо осознает возможность использования защищенного селекционного достижения, но легкомысленно полагает, что этого не произойдет, или не желает этого, но сознательно допускает это действие. </a:t>
            </a:r>
            <a:endParaRPr lang="ru-RU" dirty="0" smtClean="0"/>
          </a:p>
          <a:p>
            <a:pPr marL="0" indent="0">
              <a:buNone/>
            </a:pPr>
            <a:endParaRPr lang="ru-RU" dirty="0"/>
          </a:p>
          <a:p>
            <a:pPr marL="0" indent="0">
              <a:buNone/>
            </a:pPr>
            <a:r>
              <a:rPr lang="ru-RU" dirty="0" smtClean="0"/>
              <a:t>Неосторожность</a:t>
            </a:r>
            <a:r>
              <a:rPr lang="ru-RU" dirty="0"/>
              <a:t>: </a:t>
            </a:r>
            <a:endParaRPr lang="ru-RU" dirty="0" smtClean="0"/>
          </a:p>
          <a:p>
            <a:pPr>
              <a:buFont typeface="Courier New" pitchFamily="49" charset="0"/>
              <a:buChar char="o"/>
            </a:pPr>
            <a:r>
              <a:rPr lang="ru-RU" dirty="0" smtClean="0"/>
              <a:t>Грубая </a:t>
            </a:r>
            <a:r>
              <a:rPr lang="ru-RU" dirty="0"/>
              <a:t>неосторожность: Лицо не предвидит возможность использования защищенного селекционного достижения, хотя при нормальных условиях должно было это предвидеть. </a:t>
            </a:r>
            <a:endParaRPr lang="ru-RU" dirty="0" smtClean="0"/>
          </a:p>
          <a:p>
            <a:pPr>
              <a:buFont typeface="Courier New" pitchFamily="49" charset="0"/>
              <a:buChar char="o"/>
            </a:pPr>
            <a:r>
              <a:rPr lang="ru-RU" dirty="0" smtClean="0"/>
              <a:t>Легкая </a:t>
            </a:r>
            <a:r>
              <a:rPr lang="ru-RU" dirty="0"/>
              <a:t>неосторожность: Лицо не предвидит возможность использования защищенного селекционного достижения, хотя должно было предвидеть это при более внимательном отношении к своим действиям.</a:t>
            </a:r>
          </a:p>
        </p:txBody>
      </p:sp>
    </p:spTree>
    <p:extLst>
      <p:ext uri="{BB962C8B-B14F-4D97-AF65-F5344CB8AC3E}">
        <p14:creationId xmlns:p14="http://schemas.microsoft.com/office/powerpoint/2010/main" val="1180872558"/>
      </p:ext>
    </p:extLst>
  </p:cSld>
  <p:clrMapOvr>
    <a:masterClrMapping/>
  </p:clrMapOvr>
</p:sld>
</file>

<file path=ppt/slides/slide5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a:solidFill>
                  <a:srgbClr val="323232"/>
                </a:solidFill>
                <a:effectLst>
                  <a:outerShdw blurRad="38100" dist="38100" dir="2700000" algn="tl">
                    <a:srgbClr val="000000">
                      <a:alpha val="43137"/>
                    </a:srgbClr>
                  </a:outerShdw>
                </a:effectLst>
              </a:rPr>
              <a:t>78.  Право на селекционное достижение</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85000" lnSpcReduction="20000"/>
          </a:bodyPr>
          <a:lstStyle/>
          <a:p>
            <a:pPr marL="0" lvl="0" indent="0" algn="ctr">
              <a:buNone/>
            </a:pPr>
            <a:r>
              <a:rPr lang="ru-RU" sz="3600" u="sng" dirty="0">
                <a:solidFill>
                  <a:prstClr val="black">
                    <a:lumMod val="50000"/>
                    <a:lumOff val="50000"/>
                  </a:prstClr>
                </a:solidFill>
              </a:rPr>
              <a:t>Судебная практика</a:t>
            </a:r>
          </a:p>
          <a:p>
            <a:pPr marL="0" lvl="0" indent="0" algn="ctr">
              <a:buNone/>
            </a:pPr>
            <a:endParaRPr lang="ru-RU" sz="3600" u="sng" dirty="0">
              <a:solidFill>
                <a:prstClr val="black">
                  <a:lumMod val="50000"/>
                  <a:lumOff val="50000"/>
                </a:prstClr>
              </a:solidFill>
            </a:endParaRPr>
          </a:p>
          <a:p>
            <a:pPr lvl="0"/>
            <a:r>
              <a:rPr lang="ru-RU" dirty="0"/>
              <a:t>Незаконное использование селекционного достижения </a:t>
            </a:r>
            <a:endParaRPr lang="ru-RU" dirty="0" smtClean="0"/>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Фермер "А" без разрешения использует семена нового сорта пшеницы, выведенного селекционером "Б</a:t>
            </a:r>
            <a:r>
              <a:rPr lang="ru-RU" dirty="0" smtClean="0"/>
              <a:t>".</a:t>
            </a:r>
          </a:p>
          <a:p>
            <a:pPr marL="0" lvl="0" indent="0">
              <a:buNone/>
            </a:pPr>
            <a:r>
              <a:rPr lang="ru-RU" dirty="0" smtClean="0">
                <a:solidFill>
                  <a:prstClr val="black">
                    <a:lumMod val="50000"/>
                    <a:lumOff val="50000"/>
                  </a:prstClr>
                </a:solidFill>
              </a:rPr>
              <a:t> </a:t>
            </a:r>
            <a:r>
              <a:rPr lang="ru-RU" u="sng" dirty="0">
                <a:solidFill>
                  <a:prstClr val="black">
                    <a:lumMod val="50000"/>
                    <a:lumOff val="50000"/>
                  </a:prstClr>
                </a:solidFill>
              </a:rPr>
              <a:t>Судебные решения:</a:t>
            </a:r>
          </a:p>
          <a:p>
            <a:pPr marL="0" lvl="0" indent="0">
              <a:buNone/>
            </a:pPr>
            <a:r>
              <a:rPr lang="ru-RU" dirty="0"/>
              <a:t>Суд </a:t>
            </a:r>
            <a:r>
              <a:rPr lang="ru-RU" dirty="0" smtClean="0"/>
              <a:t>признал что </a:t>
            </a:r>
            <a:r>
              <a:rPr lang="ru-RU" dirty="0"/>
              <a:t>фермер "А" нарушил права на селекционное достижение. </a:t>
            </a:r>
            <a:r>
              <a:rPr lang="ru-RU" dirty="0" smtClean="0"/>
              <a:t>Суд обязал </a:t>
            </a:r>
            <a:r>
              <a:rPr lang="ru-RU" dirty="0"/>
              <a:t>фермера "А" выплатить компенсацию селекционеру "Б" за упущенную выгоду. </a:t>
            </a:r>
            <a:r>
              <a:rPr lang="ru-RU" dirty="0" smtClean="0"/>
              <a:t>Суд запретил </a:t>
            </a:r>
            <a:r>
              <a:rPr lang="ru-RU" dirty="0"/>
              <a:t>фермеру "А" использовать семена этого сорта пшеницы</a:t>
            </a:r>
            <a:r>
              <a:rPr lang="ru-RU" dirty="0" smtClean="0"/>
              <a:t>.</a:t>
            </a:r>
          </a:p>
          <a:p>
            <a:pPr marL="0" lvl="0" indent="0">
              <a:buNone/>
            </a:pPr>
            <a:endParaRPr lang="ru-RU" u="sng" dirty="0">
              <a:solidFill>
                <a:prstClr val="black">
                  <a:lumMod val="50000"/>
                  <a:lumOff val="50000"/>
                </a:prstClr>
              </a:solidFill>
            </a:endParaRPr>
          </a:p>
          <a:p>
            <a:pPr lvl="0" algn="r"/>
            <a:r>
              <a:rPr lang="ru-RU" dirty="0"/>
              <a:t>Споры о праве на селекционное достижение </a:t>
            </a:r>
            <a:endParaRPr lang="ru-RU" dirty="0" smtClean="0"/>
          </a:p>
          <a:p>
            <a:pPr marL="0" lv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solidFill>
                <a:prstClr val="black">
                  <a:lumMod val="50000"/>
                  <a:lumOff val="50000"/>
                </a:prstClr>
              </a:solidFill>
            </a:endParaRPr>
          </a:p>
          <a:p>
            <a:pPr marL="0" lvl="0" indent="0" algn="r">
              <a:buNone/>
            </a:pPr>
            <a:r>
              <a:rPr lang="ru-RU" dirty="0"/>
              <a:t>Два селекционера, "А" и "Б", одновременно вывели новый сорт растения, но не могут определить, кто из них является истинным автором</a:t>
            </a:r>
            <a:r>
              <a:rPr lang="ru-RU" dirty="0" smtClean="0"/>
              <a:t>.</a:t>
            </a:r>
          </a:p>
          <a:p>
            <a:pPr marL="0" lvl="0" indent="0" algn="r">
              <a:buNone/>
            </a:pPr>
            <a:r>
              <a:rPr lang="ru-RU" dirty="0" smtClean="0"/>
              <a:t> </a:t>
            </a:r>
            <a:r>
              <a:rPr lang="ru-RU" u="sng" dirty="0">
                <a:solidFill>
                  <a:prstClr val="black">
                    <a:lumMod val="50000"/>
                    <a:lumOff val="50000"/>
                  </a:prstClr>
                </a:solidFill>
              </a:rPr>
              <a:t>Судебные решения: </a:t>
            </a:r>
          </a:p>
          <a:p>
            <a:pPr marL="0" lvl="0" indent="0" algn="r">
              <a:buNone/>
            </a:pPr>
            <a:r>
              <a:rPr lang="ru-RU" dirty="0" smtClean="0"/>
              <a:t>Суд признал </a:t>
            </a:r>
            <a:r>
              <a:rPr lang="ru-RU" dirty="0"/>
              <a:t>право на селекционное достижение за обоих селекционеров.</a:t>
            </a:r>
          </a:p>
        </p:txBody>
      </p:sp>
    </p:spTree>
    <p:extLst>
      <p:ext uri="{BB962C8B-B14F-4D97-AF65-F5344CB8AC3E}">
        <p14:creationId xmlns:p14="http://schemas.microsoft.com/office/powerpoint/2010/main" val="616301681"/>
      </p:ext>
    </p:extLst>
  </p:cSld>
  <p:clrMapOvr>
    <a:masterClrMapping/>
  </p:clrMapOvr>
</p:sld>
</file>

<file path=ppt/slides/slide5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a:solidFill>
                  <a:srgbClr val="323232"/>
                </a:solidFill>
                <a:effectLst>
                  <a:outerShdw blurRad="38100" dist="38100" dir="2700000" algn="tl">
                    <a:srgbClr val="000000">
                      <a:alpha val="43137"/>
                    </a:srgbClr>
                  </a:outerShdw>
                </a:effectLst>
              </a:rPr>
              <a:t>78.  Право на селекционное достижение</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7500" lnSpcReduction="20000"/>
          </a:bodyPr>
          <a:lstStyle/>
          <a:p>
            <a:pPr marL="0" indent="0">
              <a:buNone/>
            </a:pPr>
            <a:r>
              <a:rPr lang="ru-RU" sz="2900" b="1" dirty="0"/>
              <a:t>ГК РФ Статья 1419. Право на наименование селекционного достижения</a:t>
            </a:r>
          </a:p>
          <a:p>
            <a:r>
              <a:rPr lang="ru-RU" sz="1400" dirty="0"/>
              <a:t/>
            </a:r>
            <a:br>
              <a:rPr lang="ru-RU" sz="1400" dirty="0"/>
            </a:br>
            <a:r>
              <a:rPr lang="ru-RU" sz="1400" dirty="0"/>
              <a:t> </a:t>
            </a:r>
            <a:r>
              <a:rPr lang="ru-RU" dirty="0" smtClean="0"/>
              <a:t>Объект</a:t>
            </a:r>
            <a:r>
              <a:rPr lang="ru-RU" dirty="0"/>
              <a:t>: Сфера </a:t>
            </a:r>
            <a:r>
              <a:rPr lang="ru-RU" dirty="0" smtClean="0"/>
              <a:t>права </a:t>
            </a:r>
            <a:r>
              <a:rPr lang="ru-RU" dirty="0"/>
              <a:t>на наименование селекционного </a:t>
            </a:r>
            <a:r>
              <a:rPr lang="ru-RU" dirty="0" smtClean="0"/>
              <a:t>достижения</a:t>
            </a:r>
          </a:p>
          <a:p>
            <a:r>
              <a:rPr lang="ru-RU" dirty="0" smtClean="0"/>
              <a:t>Объективная </a:t>
            </a:r>
            <a:r>
              <a:rPr lang="ru-RU" dirty="0"/>
              <a:t>сторона: </a:t>
            </a:r>
          </a:p>
          <a:p>
            <a:pPr marL="0" indent="0">
              <a:buNone/>
            </a:pPr>
            <a:r>
              <a:rPr lang="ru-RU" dirty="0"/>
              <a:t>Автор имеет право на наименование селекционного достижения.</a:t>
            </a:r>
          </a:p>
          <a:p>
            <a:pPr marL="0" indent="0">
              <a:buNone/>
            </a:pPr>
            <a:r>
              <a:rPr lang="ru-RU" dirty="0" smtClean="0"/>
              <a:t>Наименование</a:t>
            </a:r>
            <a:r>
              <a:rPr lang="ru-RU" dirty="0"/>
              <a:t> селекционного достижения должно позволять идентифицировать селекционное достижение, быть кратким, отличаться от наименований существующих селекционных достижений того же или близкого ботанического либо зоологического вида. Оно не должно состоять из одних цифр, вводить в заблуждение относительно свойств, происхождения, значения селекционного достижения, личности его автора, не должно противоречить принципам гуманности и морали.</a:t>
            </a:r>
          </a:p>
          <a:p>
            <a:pPr marL="0" indent="0">
              <a:buNone/>
            </a:pPr>
            <a:r>
              <a:rPr lang="ru-RU" dirty="0" smtClean="0"/>
              <a:t>Наименование </a:t>
            </a:r>
            <a:r>
              <a:rPr lang="ru-RU" dirty="0"/>
              <a:t>селекционного достижения, предложенное автором или с его согласия иным лицом (заявителем), подающим заявку на выдачу патента, должно быть одобрено федеральным органом исполнительной власти по селекционным достижениям. </a:t>
            </a:r>
            <a:endParaRPr lang="ru-RU" dirty="0" smtClean="0"/>
          </a:p>
          <a:p>
            <a:r>
              <a:rPr lang="ru-RU" dirty="0" smtClean="0"/>
              <a:t>Субъект</a:t>
            </a:r>
            <a:r>
              <a:rPr lang="ru-RU" dirty="0"/>
              <a:t>: </a:t>
            </a:r>
          </a:p>
          <a:p>
            <a:pPr>
              <a:buFont typeface="Courier New" pitchFamily="49" charset="0"/>
              <a:buChar char="o"/>
            </a:pPr>
            <a:r>
              <a:rPr lang="ru-RU" dirty="0"/>
              <a:t>Физическое лицо: </a:t>
            </a:r>
            <a:r>
              <a:rPr lang="ru-RU" dirty="0" smtClean="0"/>
              <a:t>Селекционер</a:t>
            </a:r>
            <a:r>
              <a:rPr lang="ru-RU" dirty="0"/>
              <a:t>, который самостоятельно создал новый сорт растения или породу животного, является обладателем права на его наименование. </a:t>
            </a:r>
            <a:endParaRPr lang="ru-RU" dirty="0" smtClean="0"/>
          </a:p>
          <a:p>
            <a:pPr>
              <a:buFont typeface="Courier New" pitchFamily="49" charset="0"/>
              <a:buChar char="o"/>
            </a:pPr>
            <a:r>
              <a:rPr lang="ru-RU" dirty="0" smtClean="0"/>
              <a:t>Юридическое </a:t>
            </a:r>
            <a:r>
              <a:rPr lang="ru-RU" dirty="0"/>
              <a:t>лицо: </a:t>
            </a:r>
            <a:r>
              <a:rPr lang="ru-RU" dirty="0" smtClean="0"/>
              <a:t>Научно-исследовательский </a:t>
            </a:r>
            <a:r>
              <a:rPr lang="ru-RU" dirty="0"/>
              <a:t>институт, сельскохозяйственное предприятие, или любое другое юридическое лицо, которое вложило средства и интеллектуальный труд в создание нового сорта или породы, становится субъектом права на его наименование.</a:t>
            </a:r>
            <a:r>
              <a:rPr lang="ru-RU" dirty="0" smtClean="0"/>
              <a:t> </a:t>
            </a:r>
          </a:p>
          <a:p>
            <a:r>
              <a:rPr lang="ru-RU" dirty="0" smtClean="0"/>
              <a:t>Субъективная </a:t>
            </a:r>
            <a:r>
              <a:rPr lang="ru-RU" dirty="0"/>
              <a:t>сторона:</a:t>
            </a:r>
          </a:p>
          <a:p>
            <a:pPr>
              <a:buFont typeface="Courier New" pitchFamily="49" charset="0"/>
              <a:buChar char="o"/>
            </a:pPr>
            <a:r>
              <a:rPr lang="ru-RU" dirty="0"/>
              <a:t>Прямой умысел: Лицо осознает, что использует защищенное наименование селекционного достижения, и желает этого действия. Например, компания, зная о защищенном наименовании сорта винограда "Изабелла", называет свой новый сорт "Изабелла Премиум" для того, чтобы ввести потребителей в заблуждение. </a:t>
            </a:r>
            <a:endParaRPr lang="ru-RU" dirty="0" smtClean="0"/>
          </a:p>
          <a:p>
            <a:pPr>
              <a:buFont typeface="Courier New" pitchFamily="49" charset="0"/>
              <a:buChar char="o"/>
            </a:pPr>
            <a:r>
              <a:rPr lang="ru-RU" dirty="0" smtClean="0"/>
              <a:t>Косвенный </a:t>
            </a:r>
            <a:r>
              <a:rPr lang="ru-RU" dirty="0"/>
              <a:t>умысел: Лицо осознает возможность использования защищенного наименования, но легкомысленно полагает, что этого не произойдет, или не желает этого, но сознательно допускает это действие. Например, фермер, зная о защищенном наименовании "Суперкартофель", использует его для своего нового сорта картофеля, надеясь, что его никто не заметит. Неосторожность: </a:t>
            </a:r>
            <a:endParaRPr lang="ru-RU" dirty="0" smtClean="0"/>
          </a:p>
          <a:p>
            <a:pPr>
              <a:buFont typeface="Courier New" pitchFamily="49" charset="0"/>
              <a:buChar char="o"/>
            </a:pPr>
            <a:r>
              <a:rPr lang="ru-RU" dirty="0" smtClean="0"/>
              <a:t>Грубая </a:t>
            </a:r>
            <a:r>
              <a:rPr lang="ru-RU" dirty="0"/>
              <a:t>неосторожность: Лицо не предвидит возможность нарушения прав на наименование селекционного достижения, хотя при нормальных условиях должно было это предвидеть. Например, селекционер, не проверив, не используется ли уже название "Золотая Нива" для другого сорта пшеницы, использует его для своего нового сорта. </a:t>
            </a:r>
            <a:endParaRPr lang="ru-RU" dirty="0" smtClean="0"/>
          </a:p>
          <a:p>
            <a:pPr>
              <a:buFont typeface="Courier New" pitchFamily="49" charset="0"/>
              <a:buChar char="o"/>
            </a:pPr>
            <a:r>
              <a:rPr lang="ru-RU" dirty="0" smtClean="0"/>
              <a:t>Легкая </a:t>
            </a:r>
            <a:r>
              <a:rPr lang="ru-RU" dirty="0"/>
              <a:t>неосторожность: Лицо не предвидит возможность нарушения прав, хотя должно было предвидеть это при более внимательном отношении к своим действиям. Например, компания, выпускающая новый сорт помидоров, не проверив базу данных зарегистрированных наименований, использует название, которое уже зарегистрировано для другого сорта.</a:t>
            </a:r>
            <a:endParaRPr lang="ru-RU" dirty="0" smtClean="0"/>
          </a:p>
          <a:p>
            <a:pPr marL="0" indent="0">
              <a:buNone/>
            </a:pPr>
            <a:endParaRPr lang="ru-RU" dirty="0"/>
          </a:p>
          <a:p>
            <a:r>
              <a:rPr lang="ru-RU" dirty="0"/>
              <a:t>Предмет: </a:t>
            </a:r>
            <a:r>
              <a:rPr lang="ru-RU" dirty="0" smtClean="0"/>
              <a:t>селекционное достижение</a:t>
            </a:r>
            <a:r>
              <a:rPr lang="ru-RU" dirty="0"/>
              <a:t/>
            </a:r>
            <a:br>
              <a:rPr lang="ru-RU" dirty="0"/>
            </a:br>
            <a:endParaRPr lang="ru-RU" dirty="0"/>
          </a:p>
          <a:p>
            <a:endParaRPr lang="ru-RU" dirty="0"/>
          </a:p>
        </p:txBody>
      </p:sp>
    </p:spTree>
    <p:extLst>
      <p:ext uri="{BB962C8B-B14F-4D97-AF65-F5344CB8AC3E}">
        <p14:creationId xmlns:p14="http://schemas.microsoft.com/office/powerpoint/2010/main" val="1241982015"/>
      </p:ext>
    </p:extLst>
  </p:cSld>
  <p:clrMapOvr>
    <a:masterClrMapping/>
  </p:clrMapOvr>
</p:sld>
</file>

<file path=ppt/slides/slide5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a:solidFill>
                  <a:srgbClr val="323232"/>
                </a:solidFill>
                <a:effectLst>
                  <a:outerShdw blurRad="38100" dist="38100" dir="2700000" algn="tl">
                    <a:srgbClr val="000000">
                      <a:alpha val="43137"/>
                    </a:srgbClr>
                  </a:outerShdw>
                </a:effectLst>
              </a:rPr>
              <a:t>78.  Право на селекционное достижение</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62500" lnSpcReduction="20000"/>
          </a:bodyPr>
          <a:lstStyle/>
          <a:p>
            <a:pPr marL="0" indent="0">
              <a:buNone/>
            </a:pPr>
            <a:r>
              <a:rPr lang="ru-RU" sz="2900" b="1" dirty="0"/>
              <a:t>ГК РФ Статья 1419. Право на наименование селекционного достижения</a:t>
            </a:r>
          </a:p>
          <a:p>
            <a:r>
              <a:rPr lang="ru-RU" dirty="0"/>
              <a:t>Праву авторства сопутствует право селекционера на авторское имя (наименование "селекционные достижения"), которое может быть предложено либо самим автором, либо с его согласия иным лицом (заявителем), подающим заявку на выдачу патента. Право на наименование селекционного достижения известно отечественному законодательству довольно давно. В то же время исторический экскурс о становлении и развитии данного права показал, что в основном это право использовалось применительно к изобретениям, поскольку селекционные достижения не имели самостоятельного правового регулирования. Тем не менее название сорта указывалось, как правило, уже в заявке, хотя такая запись приобретает правовой характер лишь после вынесения решения о признании представленного сорта (породы) селекционным достижением, т.е. право на присвоение наименования производно (вторично) праву авторства</a:t>
            </a:r>
            <a:r>
              <a:rPr lang="ru-RU" dirty="0" smtClean="0"/>
              <a:t>.</a:t>
            </a:r>
          </a:p>
          <a:p>
            <a:r>
              <a:rPr lang="ru-RU" dirty="0"/>
              <a:t>Если предложенное наименование не отвечает названным критериям, заявитель по требованию федерального органа обязан в 30-дневный срок предложить иное наименование. Неисполнение данного требования может иметь весьма серьезные правовые последствия, так как, если заявитель не предложит другого наименования либо не оспорит отказ в одобрении наименования селекционного достижения в судебном порядке, </a:t>
            </a:r>
            <a:r>
              <a:rPr lang="ru-RU" dirty="0" err="1"/>
              <a:t>Госсорткомиссия</a:t>
            </a:r>
            <a:r>
              <a:rPr lang="ru-RU" dirty="0"/>
              <a:t> вправе отказать в регистрации селекционного достижения, и, соответственно, будет отрицательным решение о выдаче патента</a:t>
            </a:r>
            <a:r>
              <a:rPr lang="ru-RU" dirty="0" smtClean="0"/>
              <a:t>.</a:t>
            </a:r>
          </a:p>
          <a:p>
            <a:r>
              <a:rPr lang="ru-RU" dirty="0"/>
              <a:t>Наименование селекционного достижения может совпадать с именем селекционера (мичуринские яблоки, сирень Колесникова), по прямому указанию диспозиции комментируемой статьи наименование селекционного достижения должно быть либо предложено автором, либо согласовано с ним. Поэтому его следует признать личным авторским правом. Кроме того, это право - неотъемлемая составная часть имущественного (исключительного) права на селекционное достижение, причем совершенно необходимая его часть: используется селекционное достижение только с данным наименованием, а отсутствие надлежащего наименования влечет отказ в регистрации селекционного достижения.</a:t>
            </a:r>
            <a:br>
              <a:rPr lang="ru-RU" dirty="0"/>
            </a:br>
            <a:endParaRPr lang="ru-RU" dirty="0"/>
          </a:p>
        </p:txBody>
      </p:sp>
    </p:spTree>
    <p:extLst>
      <p:ext uri="{BB962C8B-B14F-4D97-AF65-F5344CB8AC3E}">
        <p14:creationId xmlns:p14="http://schemas.microsoft.com/office/powerpoint/2010/main" val="2538641529"/>
      </p:ext>
    </p:extLst>
  </p:cSld>
  <p:clrMapOvr>
    <a:masterClrMapping/>
  </p:clrMapOvr>
</p:sld>
</file>

<file path=ppt/slides/slide5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a:solidFill>
                  <a:srgbClr val="323232"/>
                </a:solidFill>
                <a:effectLst>
                  <a:outerShdw blurRad="38100" dist="38100" dir="2700000" algn="tl">
                    <a:srgbClr val="000000">
                      <a:alpha val="43137"/>
                    </a:srgbClr>
                  </a:outerShdw>
                </a:effectLst>
              </a:rPr>
              <a:t>78.  Право на селекционное достижение</a:t>
            </a:r>
            <a:br>
              <a:rPr lang="ru-RU" sz="32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1419</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Компания "</a:t>
            </a:r>
            <a:r>
              <a:rPr lang="ru-RU" dirty="0" err="1"/>
              <a:t>АгроПродукт</a:t>
            </a:r>
            <a:r>
              <a:rPr lang="ru-RU" dirty="0"/>
              <a:t>" зарегистрировала наименование нового сорта помидора "Красная Жемчужина". Компания "Фермерские Технологии" начала продавать свой новый сорт помидоров под названием "Красная Жемчужина Премиум". </a:t>
            </a:r>
            <a:r>
              <a:rPr lang="ru-RU" dirty="0" smtClean="0"/>
              <a:t> Компания </a:t>
            </a:r>
            <a:r>
              <a:rPr lang="ru-RU" dirty="0"/>
              <a:t>"</a:t>
            </a:r>
            <a:r>
              <a:rPr lang="ru-RU" dirty="0" err="1"/>
              <a:t>АгроПродукт</a:t>
            </a:r>
            <a:r>
              <a:rPr lang="ru-RU" dirty="0"/>
              <a:t>" подала в суд на компанию "Фермерские Технологии", утверждая, что использование названия "Красная Жемчужина Премиум" нарушает их права на наименование.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a:t>
            </a:r>
            <a:r>
              <a:rPr lang="ru-RU" dirty="0" smtClean="0"/>
              <a:t>признал, </a:t>
            </a:r>
            <a:r>
              <a:rPr lang="ru-RU" dirty="0"/>
              <a:t>что использование "Красная Жемчужина Премиум" создает путаницу для потребителей и вводит их в заблуждение относительно происхождения сорта. В таком случае, суд </a:t>
            </a:r>
            <a:r>
              <a:rPr lang="ru-RU" dirty="0" smtClean="0"/>
              <a:t>обязал </a:t>
            </a:r>
            <a:r>
              <a:rPr lang="ru-RU" dirty="0"/>
              <a:t>компанию "Фермерские Технологии" прекратить использование этого наименования и выплатить компенсацию компании "</a:t>
            </a:r>
            <a:r>
              <a:rPr lang="ru-RU" dirty="0" err="1"/>
              <a:t>АгроПродукт</a:t>
            </a:r>
            <a:r>
              <a:rPr lang="ru-RU" dirty="0"/>
              <a:t>".</a:t>
            </a:r>
          </a:p>
          <a:p>
            <a:pPr marL="0" lvl="0" indent="0">
              <a:buNone/>
            </a:pPr>
            <a:endParaRPr lang="ru-RU" dirty="0"/>
          </a:p>
          <a:p>
            <a:pPr marL="0" lvl="0" indent="0">
              <a:buNone/>
            </a:pPr>
            <a:endParaRPr lang="ru-RU" dirty="0" smtClean="0"/>
          </a:p>
          <a:p>
            <a:pPr marL="0" lvl="0" indent="0">
              <a:buNone/>
            </a:pPr>
            <a:endParaRPr lang="ru-RU" dirty="0"/>
          </a:p>
          <a:p>
            <a:pPr mar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solidFill>
                <a:prstClr val="black">
                  <a:lumMod val="50000"/>
                  <a:lumOff val="50000"/>
                </a:prstClr>
              </a:solidFill>
            </a:endParaRPr>
          </a:p>
          <a:p>
            <a:pPr marL="0" lvl="0" indent="0" algn="r">
              <a:buNone/>
            </a:pPr>
            <a:r>
              <a:rPr lang="ru-RU" dirty="0"/>
              <a:t>Селекционер Иван Петров вывел новый сорт яблони и зарегистрировал для него наименование "Золотой Слив". Компания "Сады России" начала продавать саженцы яблони, имеющие очень похожие характеристики, под названием "Золотой Слив Премиум". </a:t>
            </a:r>
            <a:r>
              <a:rPr lang="ru-RU" dirty="0" smtClean="0"/>
              <a:t>Иван </a:t>
            </a:r>
            <a:r>
              <a:rPr lang="ru-RU" dirty="0"/>
              <a:t>Петров подал в суд на компанию "Сады России", утверждая, что использование названия "Золотой Слив Премиум" нарушает его права на наименование. </a:t>
            </a: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a:t>
            </a:r>
            <a:r>
              <a:rPr lang="ru-RU" dirty="0" smtClean="0"/>
              <a:t>признал, </a:t>
            </a:r>
            <a:r>
              <a:rPr lang="ru-RU" dirty="0"/>
              <a:t>что использование "Золотой Слив Премиум" вводит потребителей в заблуждение, поскольку оно слишком похоже на зарегистрированное наименование сорта "Золотой Слив". Суд </a:t>
            </a:r>
            <a:r>
              <a:rPr lang="ru-RU" dirty="0" smtClean="0"/>
              <a:t>обязал </a:t>
            </a:r>
            <a:r>
              <a:rPr lang="ru-RU" dirty="0"/>
              <a:t>компанию "Сады России" прекратить использование этого наименования и выплатить компенсацию Ивану Петрову.</a:t>
            </a:r>
          </a:p>
        </p:txBody>
      </p:sp>
    </p:spTree>
    <p:extLst>
      <p:ext uri="{BB962C8B-B14F-4D97-AF65-F5344CB8AC3E}">
        <p14:creationId xmlns:p14="http://schemas.microsoft.com/office/powerpoint/2010/main" val="1139527809"/>
      </p:ext>
    </p:extLst>
  </p:cSld>
  <p:clrMapOvr>
    <a:masterClrMapping/>
  </p:clrMapOvr>
</p:sld>
</file>

<file path=ppt/slides/slide5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effectLst>
                  <a:outerShdw blurRad="38100" dist="38100" dir="2700000" algn="tl">
                    <a:srgbClr val="000000">
                      <a:alpha val="43137"/>
                    </a:srgbClr>
                  </a:outerShdw>
                </a:effectLst>
              </a:rPr>
              <a:t>79.  Право на топологии интегральных микросхем</a:t>
            </a:r>
            <a:br>
              <a:rPr lang="ru-RU" sz="2400" dirty="0">
                <a:effectLst>
                  <a:outerShdw blurRad="38100" dist="38100" dir="2700000" algn="tl">
                    <a:srgbClr val="000000">
                      <a:alpha val="43137"/>
                    </a:srgbClr>
                  </a:outerShdw>
                </a:effectLst>
              </a:rPr>
            </a:br>
            <a:endParaRPr lang="ru-RU" sz="24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70000" lnSpcReduction="20000"/>
          </a:bodyPr>
          <a:lstStyle/>
          <a:p>
            <a:pPr lvl="0"/>
            <a:r>
              <a:rPr lang="ru-RU" dirty="0">
                <a:solidFill>
                  <a:prstClr val="black">
                    <a:lumMod val="50000"/>
                    <a:lumOff val="50000"/>
                  </a:prstClr>
                </a:solidFill>
              </a:rPr>
              <a:t>Объект: сфера права на топологии интегральных микросхем</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endParaRPr lang="ru-RU" dirty="0"/>
          </a:p>
          <a:p>
            <a:pPr marL="0" indent="0">
              <a:buNone/>
            </a:pPr>
            <a:r>
              <a:rPr lang="ru-RU" dirty="0"/>
              <a:t>Топологией интегральной микросхемы является зафиксированное на материальном носителе пространственно-геометрическое расположение совокупности элементов интегральной микросхемы и связей между ними. При этом интегральной микросхемой является микроэлектронное изделие окончательной или промежуточной формы, которое предназначено для выполнения функций электронной схемы, элементы и связи которого нераздельно сформированы в объеме и (или) на поверхности материала, на основе которого изготовлено такое изделие.</a:t>
            </a:r>
          </a:p>
          <a:p>
            <a:pPr marL="0" indent="0">
              <a:buNone/>
            </a:pPr>
            <a:r>
              <a:rPr lang="ru-RU" dirty="0" smtClean="0"/>
              <a:t>Правовая </a:t>
            </a:r>
            <a:r>
              <a:rPr lang="ru-RU" dirty="0"/>
              <a:t>охрана, предоставляемая настоящим Кодексом, распространяется только на оригинальную топологию интегральной микросхемы, созданную в результате творческой деятельности автора и неизвестную автору и (или) специалистам в области разработки топологий интегральных микросхем на дату ее создания. Топология интегральной микросхемы признается оригинальной, пока не доказано обратное.</a:t>
            </a:r>
          </a:p>
          <a:p>
            <a:pPr marL="0" indent="0">
              <a:buNone/>
            </a:pPr>
            <a:r>
              <a:rPr lang="ru-RU" dirty="0"/>
              <a:t>Топологии интегральной микросхемы, состоящей из элементов, которые известны специалистам в области разработки топологий интегральных микросхем на дату ее создания, предоставляется правовая охрана, если пространственно-геометрическое расположение совокупности таких элементов и связей между ними в целом отвечает требованию оригинальности</a:t>
            </a:r>
            <a:r>
              <a:rPr lang="ru-RU" dirty="0" smtClean="0"/>
              <a:t>.</a:t>
            </a: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лицо, Государство</a:t>
            </a:r>
          </a:p>
          <a:p>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892867746"/>
      </p:ext>
    </p:extLst>
  </p:cSld>
  <p:clrMapOvr>
    <a:masterClrMapping/>
  </p:clrMapOvr>
</p:sld>
</file>

<file path=ppt/slides/slide5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323232"/>
                </a:solidFill>
                <a:effectLst>
                  <a:outerShdw blurRad="38100" dist="38100" dir="2700000" algn="tl">
                    <a:srgbClr val="000000">
                      <a:alpha val="43137"/>
                    </a:srgbClr>
                  </a:outerShdw>
                </a:effectLst>
              </a:rPr>
              <a:t>79.  Право на топологии интегральных микросхем</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40000" lnSpcReduction="20000"/>
          </a:bodyPr>
          <a:lstStyle/>
          <a:p>
            <a:r>
              <a:rPr lang="ru-RU" sz="4500" dirty="0"/>
              <a:t>Объект</a:t>
            </a:r>
            <a:r>
              <a:rPr lang="ru-RU" dirty="0"/>
              <a:t>: </a:t>
            </a:r>
          </a:p>
          <a:p>
            <a:pPr marL="0" indent="0">
              <a:buNone/>
            </a:pPr>
            <a:r>
              <a:rPr lang="ru-RU" sz="3000" dirty="0"/>
              <a:t>Объектом является </a:t>
            </a:r>
            <a:r>
              <a:rPr lang="ru-RU" sz="3000" dirty="0">
                <a:solidFill>
                  <a:prstClr val="black">
                    <a:lumMod val="50000"/>
                    <a:lumOff val="50000"/>
                  </a:prstClr>
                </a:solidFill>
              </a:rPr>
              <a:t>сфера права на топологии интегральных микросхем </a:t>
            </a:r>
            <a:endParaRPr lang="ru-RU" sz="3000" dirty="0" smtClean="0">
              <a:solidFill>
                <a:prstClr val="black">
                  <a:lumMod val="50000"/>
                  <a:lumOff val="50000"/>
                </a:prstClr>
              </a:solidFill>
            </a:endParaRPr>
          </a:p>
          <a:p>
            <a:pPr marL="0" indent="0">
              <a:buNone/>
            </a:pPr>
            <a:endParaRPr lang="ru-RU" sz="3000" dirty="0" smtClean="0">
              <a:solidFill>
                <a:prstClr val="black">
                  <a:lumMod val="50000"/>
                  <a:lumOff val="50000"/>
                </a:prstClr>
              </a:solidFill>
            </a:endParaRPr>
          </a:p>
          <a:p>
            <a:r>
              <a:rPr lang="ru-RU" sz="4500" dirty="0" smtClean="0"/>
              <a:t>Объективная </a:t>
            </a:r>
            <a:r>
              <a:rPr lang="ru-RU" sz="4500" dirty="0"/>
              <a:t>сторона: </a:t>
            </a:r>
          </a:p>
          <a:p>
            <a:pPr marL="0" indent="0">
              <a:buNone/>
            </a:pPr>
            <a:r>
              <a:rPr lang="ru-RU" sz="2900" dirty="0"/>
              <a:t>Автору топологии интегральной микросхемы, отвечающей условиям предоставления правовой охраны, предусмотренным настоящим Кодексом (топологии), принадлежат следующие интеллектуальные права:</a:t>
            </a:r>
          </a:p>
          <a:p>
            <a:pPr marL="0" indent="0">
              <a:buNone/>
            </a:pPr>
            <a:r>
              <a:rPr lang="ru-RU" sz="2900" dirty="0"/>
              <a:t>1) исключительное право;</a:t>
            </a:r>
          </a:p>
          <a:p>
            <a:pPr marL="0" indent="0">
              <a:buNone/>
            </a:pPr>
            <a:r>
              <a:rPr lang="ru-RU" sz="2900" dirty="0"/>
              <a:t>2) право авторства.</a:t>
            </a:r>
          </a:p>
          <a:p>
            <a:pPr marL="0" indent="0">
              <a:buNone/>
            </a:pPr>
            <a:r>
              <a:rPr lang="ru-RU" sz="2900" dirty="0" smtClean="0"/>
              <a:t>В </a:t>
            </a:r>
            <a:r>
              <a:rPr lang="ru-RU" sz="2900" dirty="0"/>
              <a:t>случаях, предусмотренных настоящим Кодексом, автору топологии интегральной микросхемы принадлежат также другие права, в том числе право на вознаграждение за служебную топологию</a:t>
            </a:r>
            <a:r>
              <a:rPr lang="ru-RU" sz="2900" dirty="0" smtClean="0"/>
              <a:t>.</a:t>
            </a:r>
          </a:p>
          <a:p>
            <a:pPr marL="0" indent="0">
              <a:buNone/>
            </a:pPr>
            <a:r>
              <a:rPr lang="ru-RU" sz="2900" dirty="0"/>
              <a:t>Автором топологии интегральной микросхемы признается гражданин, творческим трудом которого создана такая топология. Лицо, указанное в качестве автора в заявке на выдачу свидетельства о государственной регистрации топологии интегральной микросхемы, считается автором этой топологии, если не доказано иное</a:t>
            </a:r>
            <a:r>
              <a:rPr lang="ru-RU" sz="2900" dirty="0" smtClean="0"/>
              <a:t>.</a:t>
            </a:r>
          </a:p>
          <a:p>
            <a:pPr marL="0" indent="0">
              <a:buNone/>
            </a:pPr>
            <a:r>
              <a:rPr lang="ru-RU" sz="2900" dirty="0"/>
              <a:t>Использованием топологии признаются действия, направленные на извлечение прибыли, в частности:</a:t>
            </a:r>
          </a:p>
          <a:p>
            <a:pPr marL="0" indent="0">
              <a:buNone/>
            </a:pPr>
            <a:r>
              <a:rPr lang="ru-RU" sz="2900" dirty="0"/>
              <a:t>1) воспроизведение топологии в целом или частично путем включения в интегральную микросхему либо иным образом, за исключением воспроизведения только той части топологии, которая не является оригинальной;</a:t>
            </a:r>
          </a:p>
          <a:p>
            <a:pPr marL="0" indent="0">
              <a:buNone/>
            </a:pPr>
            <a:r>
              <a:rPr lang="ru-RU" sz="2900" dirty="0"/>
              <a:t>2) ввоз на территорию Российской Федерации, продажа и иное введение в гражданский оборот топологии, или интегральной микросхемы, в которую включена эта топология, или изделия, включающего в себя такую интегральную микросхему.</a:t>
            </a:r>
          </a:p>
          <a:p>
            <a:pPr marL="0" indent="0">
              <a:buNone/>
            </a:pPr>
            <a:r>
              <a:rPr lang="ru-RU" sz="2900" dirty="0" smtClean="0"/>
              <a:t>За </a:t>
            </a:r>
            <a:r>
              <a:rPr lang="ru-RU" sz="2900" dirty="0"/>
              <a:t>лицом, независимо создавшим топологию, идентичную другой топологии, признается самостоятельное исключительное право на эту топологию</a:t>
            </a:r>
            <a:r>
              <a:rPr lang="ru-RU" sz="2900" dirty="0" smtClean="0"/>
              <a:t>.</a:t>
            </a:r>
          </a:p>
          <a:p>
            <a:pPr marL="0" indent="0">
              <a:buNone/>
            </a:pPr>
            <a:r>
              <a:rPr lang="ru-RU" sz="2900" dirty="0"/>
              <a:t>По договору об отчуждении исключительного права на топологию одна сторона (правообладатель) передает или обязуется передать принадлежащее ей исключительное право на топологию в полном объеме другой стороне - приобретателю исключительного права на топологию.</a:t>
            </a:r>
          </a:p>
          <a:p>
            <a:pPr marL="0" indent="0">
              <a:buNone/>
            </a:pPr>
            <a:r>
              <a:rPr lang="ru-RU" sz="2900" dirty="0" smtClean="0"/>
              <a:t>Договор </a:t>
            </a:r>
            <a:r>
              <a:rPr lang="ru-RU" sz="2900" dirty="0"/>
              <a:t>об отчуждении исключительного права на топологию и лицензионный договор должны быть заключены в письменной форме. Несоблюдение письменной формы влечет недействительность договора</a:t>
            </a:r>
            <a:r>
              <a:rPr lang="ru-RU" sz="2900" dirty="0" smtClean="0"/>
              <a:t>.</a:t>
            </a:r>
          </a:p>
          <a:p>
            <a:pPr marL="0" indent="0">
              <a:buNone/>
            </a:pPr>
            <a:r>
              <a:rPr lang="ru-RU" sz="2900" dirty="0"/>
              <a:t>Правообладатель для оповещения о своем исключительном праве на топологию вправе использовать знак охраны, который помещается на топологии, а также на изделиях, содержащих такую топологию, и состоит из выделенной прописной буквы "Т" ("Т", [Т], Т &lt;*&gt;, Т* или Т &lt;**&gt;), даты начала срока действия исключительного права на топологию и информации, позволяющей идентифицировать правообладателя</a:t>
            </a:r>
            <a:r>
              <a:rPr lang="ru-RU" sz="2900" dirty="0" smtClean="0"/>
              <a:t>.</a:t>
            </a:r>
          </a:p>
          <a:p>
            <a:pPr marL="0" indent="0">
              <a:buNone/>
            </a:pPr>
            <a:r>
              <a:rPr lang="ru-RU" sz="3000" dirty="0"/>
              <a:t>Исключительное право на топологию действует в течение десяти </a:t>
            </a:r>
            <a:r>
              <a:rPr lang="ru-RU" sz="3000" dirty="0" smtClean="0"/>
              <a:t>лет.</a:t>
            </a:r>
            <a:endParaRPr lang="ru-RU" sz="3000" dirty="0"/>
          </a:p>
        </p:txBody>
      </p:sp>
    </p:spTree>
    <p:extLst>
      <p:ext uri="{BB962C8B-B14F-4D97-AF65-F5344CB8AC3E}">
        <p14:creationId xmlns:p14="http://schemas.microsoft.com/office/powerpoint/2010/main" val="9193597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9.  Сделки. Решения собраний. Представительство</a:t>
            </a:r>
            <a:endParaRPr lang="ru-RU" sz="4000" dirty="0"/>
          </a:p>
        </p:txBody>
      </p:sp>
      <p:sp>
        <p:nvSpPr>
          <p:cNvPr id="3" name="Объект 2"/>
          <p:cNvSpPr>
            <a:spLocks noGrp="1"/>
          </p:cNvSpPr>
          <p:nvPr>
            <p:ph idx="1"/>
          </p:nvPr>
        </p:nvSpPr>
        <p:spPr>
          <a:xfrm>
            <a:off x="0" y="1484784"/>
            <a:ext cx="9144000" cy="5373216"/>
          </a:xfrm>
        </p:spPr>
        <p:txBody>
          <a:bodyPr>
            <a:noAutofit/>
          </a:bodyPr>
          <a:lstStyle/>
          <a:p>
            <a:pPr marL="0" indent="0" algn="ctr">
              <a:buNone/>
            </a:pPr>
            <a:r>
              <a:rPr lang="ru-RU" sz="2000" i="1" u="sng" dirty="0"/>
              <a:t>Судебная </a:t>
            </a:r>
            <a:r>
              <a:rPr lang="ru-RU" sz="2000" i="1" u="sng" dirty="0" smtClean="0"/>
              <a:t>практика</a:t>
            </a:r>
            <a:endParaRPr lang="ru-RU" sz="2000" i="1" dirty="0"/>
          </a:p>
          <a:p>
            <a:r>
              <a:rPr lang="ru-RU" sz="1400" dirty="0"/>
              <a:t>Дело о признании сделки мнимой (договор купли-продажи)</a:t>
            </a:r>
            <a:r>
              <a:rPr lang="ru-RU" sz="1400" i="1" dirty="0" smtClean="0"/>
              <a:t> </a:t>
            </a:r>
            <a:endParaRPr lang="ru-RU" sz="1400" i="1" dirty="0"/>
          </a:p>
          <a:p>
            <a:pPr marL="0" indent="0">
              <a:buNone/>
            </a:pPr>
            <a:r>
              <a:rPr lang="ru-RU" sz="1400" u="sng" dirty="0"/>
              <a:t>Суть спора: </a:t>
            </a:r>
            <a:r>
              <a:rPr lang="ru-RU" sz="1400" u="sng" dirty="0" smtClean="0"/>
              <a:t>К</a:t>
            </a:r>
            <a:r>
              <a:rPr lang="ru-RU" sz="1400" dirty="0" smtClean="0"/>
              <a:t>омпания </a:t>
            </a:r>
            <a:r>
              <a:rPr lang="ru-RU" sz="1400" dirty="0"/>
              <a:t>"Х" продала недвижимость компании "Y". Однако сделка была заключена только для того, чтобы скрыть недвижимость от кредиторов компании "Х". Кредиторы обратились в суд с иском о признании сделки мнимой (недействительной). </a:t>
            </a:r>
            <a:endParaRPr lang="ru-RU" sz="1400" dirty="0" smtClean="0"/>
          </a:p>
          <a:p>
            <a:pPr marL="0" indent="0">
              <a:buNone/>
            </a:pPr>
            <a:r>
              <a:rPr lang="ru-RU" sz="1400" u="sng" dirty="0" smtClean="0"/>
              <a:t>Судебные </a:t>
            </a:r>
            <a:r>
              <a:rPr lang="ru-RU" sz="1400" u="sng" dirty="0"/>
              <a:t>решения</a:t>
            </a:r>
            <a:r>
              <a:rPr lang="ru-RU" sz="1400" u="sng" dirty="0" smtClean="0"/>
              <a:t>: </a:t>
            </a:r>
            <a:r>
              <a:rPr lang="ru-RU" sz="1400" dirty="0"/>
              <a:t>Суд удовлетворил иск, признав сделку мнимой, поскольку она была заключена без намерения создать гражданские права и обязательства</a:t>
            </a:r>
            <a:r>
              <a:rPr lang="ru-RU" sz="1400" dirty="0" smtClean="0"/>
              <a:t>.</a:t>
            </a:r>
            <a:endParaRPr lang="ru-RU" sz="1400" dirty="0"/>
          </a:p>
          <a:p>
            <a:pPr marL="0" indent="0">
              <a:buNone/>
            </a:pPr>
            <a:endParaRPr lang="ru-RU" sz="1400" dirty="0"/>
          </a:p>
          <a:p>
            <a:pPr algn="r"/>
            <a:r>
              <a:rPr lang="ru-RU" sz="1200" dirty="0"/>
              <a:t>Оспаривание решений собрания на основании недоказанности или незаконности </a:t>
            </a:r>
            <a:endParaRPr lang="ru-RU" sz="1200" dirty="0" smtClean="0"/>
          </a:p>
          <a:p>
            <a:pPr marL="0" indent="0" algn="r">
              <a:buNone/>
            </a:pPr>
            <a:r>
              <a:rPr lang="ru-RU" sz="1200" u="sng" dirty="0" smtClean="0"/>
              <a:t>Суть </a:t>
            </a:r>
            <a:r>
              <a:rPr lang="ru-RU" sz="1200" u="sng" dirty="0"/>
              <a:t>спора</a:t>
            </a:r>
            <a:r>
              <a:rPr lang="ru-RU" sz="1200" u="sng" dirty="0" smtClean="0"/>
              <a:t>: </a:t>
            </a:r>
            <a:r>
              <a:rPr lang="ru-RU" sz="1200" dirty="0"/>
              <a:t>Акционер компании "D" обратился в суд с иском о признании недействительным решения общего собрания акционеров о выплате дивидендов. Акционер утверждал, что решение о выплате дивидендов было принято без достаточных оснований и нарушало интересы акционеров.</a:t>
            </a:r>
            <a:r>
              <a:rPr lang="ru-RU" sz="1200" u="sng" dirty="0" smtClean="0"/>
              <a:t> </a:t>
            </a:r>
            <a:endParaRPr lang="ru-RU" sz="1200" u="sng" dirty="0"/>
          </a:p>
          <a:p>
            <a:pPr marL="0" indent="0" algn="r">
              <a:buNone/>
            </a:pPr>
            <a:r>
              <a:rPr lang="ru-RU" sz="1200" u="sng" dirty="0" smtClean="0"/>
              <a:t>Судебные </a:t>
            </a:r>
            <a:r>
              <a:rPr lang="ru-RU" sz="1200" u="sng" dirty="0"/>
              <a:t>решения</a:t>
            </a:r>
            <a:r>
              <a:rPr lang="ru-RU" sz="1200" u="sng" dirty="0" smtClean="0"/>
              <a:t>: </a:t>
            </a:r>
            <a:r>
              <a:rPr lang="ru-RU" sz="1200" dirty="0"/>
              <a:t>Суд отказал в удовлетворении иска акционера, поскольку акционер не представил достаточных доказательств недоказанности или незаконности решения собрания. </a:t>
            </a:r>
            <a:endParaRPr lang="ru-RU" sz="1200" dirty="0" smtClean="0"/>
          </a:p>
          <a:p>
            <a:pPr marL="0" indent="0" algn="r">
              <a:buNone/>
            </a:pPr>
            <a:endParaRPr lang="ru-RU" sz="1400" u="sng" dirty="0"/>
          </a:p>
          <a:p>
            <a:r>
              <a:rPr lang="ru-RU" sz="1400" dirty="0"/>
              <a:t>Превышение </a:t>
            </a:r>
            <a:r>
              <a:rPr lang="ru-RU" sz="1400" dirty="0" smtClean="0"/>
              <a:t>полномочий</a:t>
            </a:r>
          </a:p>
          <a:p>
            <a:pPr marL="0" indent="0">
              <a:buNone/>
            </a:pPr>
            <a:r>
              <a:rPr lang="ru-RU" sz="1400" u="sng" dirty="0" smtClean="0"/>
              <a:t>Суть </a:t>
            </a:r>
            <a:r>
              <a:rPr lang="ru-RU" sz="1400" u="sng" dirty="0"/>
              <a:t>спора: </a:t>
            </a:r>
            <a:r>
              <a:rPr lang="ru-RU" sz="1400" dirty="0"/>
              <a:t>Гражданин Петров выдал доверенность гражданину Иванову на продажу своей квартиры. В доверенности было указано, что цена продажи должна быть не менее 5 млн. рублей. Иванов продал квартиру за 4 млн. рублей. Петров подал в суд на Иваново, требуя признания сделки недействительной</a:t>
            </a:r>
            <a:r>
              <a:rPr lang="ru-RU" sz="1400" dirty="0" smtClean="0"/>
              <a:t>.</a:t>
            </a:r>
          </a:p>
          <a:p>
            <a:pPr marL="0" indent="0">
              <a:buNone/>
            </a:pPr>
            <a:r>
              <a:rPr lang="ru-RU" sz="1400" u="sng" dirty="0" smtClean="0"/>
              <a:t>Судебные </a:t>
            </a:r>
            <a:r>
              <a:rPr lang="ru-RU" sz="1400" u="sng" dirty="0"/>
              <a:t>решения: </a:t>
            </a:r>
            <a:r>
              <a:rPr lang="ru-RU" sz="1400" dirty="0"/>
              <a:t>Суд признал сделку недействительной, так как Иванов превысил свои полномочия, указанные в доверенности. </a:t>
            </a:r>
            <a:r>
              <a:rPr lang="ru-RU" sz="1400" dirty="0" smtClean="0"/>
              <a:t>Суд </a:t>
            </a:r>
            <a:r>
              <a:rPr lang="ru-RU" sz="1400" dirty="0"/>
              <a:t>подчеркнул, что представитель обязан действовать в рамках полномочий, предоставленных ему доверенностью. </a:t>
            </a:r>
            <a:endParaRPr lang="ru-RU" sz="1400" u="sng" dirty="0"/>
          </a:p>
        </p:txBody>
      </p:sp>
    </p:spTree>
    <p:extLst>
      <p:ext uri="{BB962C8B-B14F-4D97-AF65-F5344CB8AC3E}">
        <p14:creationId xmlns:p14="http://schemas.microsoft.com/office/powerpoint/2010/main" val="101027519"/>
      </p:ext>
    </p:extLst>
  </p:cSld>
  <p:clrMapOvr>
    <a:masterClrMapping/>
  </p:clrMapOvr>
</p:sld>
</file>

<file path=ppt/slides/slide5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323232"/>
                </a:solidFill>
                <a:effectLst>
                  <a:outerShdw blurRad="38100" dist="38100" dir="2700000" algn="tl">
                    <a:srgbClr val="000000">
                      <a:alpha val="43137"/>
                    </a:srgbClr>
                  </a:outerShdw>
                </a:effectLst>
              </a:rPr>
              <a:t>79.  Право на топологии интегральных микросхем</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r>
              <a:rPr lang="ru-RU" sz="4000" dirty="0"/>
              <a:t>Субъект: </a:t>
            </a:r>
          </a:p>
          <a:p>
            <a:pPr marL="457200" indent="-457200">
              <a:buAutoNum type="arabicPeriod"/>
            </a:pPr>
            <a:r>
              <a:rPr lang="ru-RU" dirty="0"/>
              <a:t>Физическое лицо: </a:t>
            </a:r>
            <a:r>
              <a:rPr lang="ru-RU" dirty="0" smtClean="0"/>
              <a:t>Создатель </a:t>
            </a:r>
            <a:r>
              <a:rPr lang="ru-RU" dirty="0"/>
              <a:t>топологии: Инженер, проектировщик, или любой человек, который непосредственно создал топологию микросхемы, может претендовать на право собственности. </a:t>
            </a:r>
            <a:endParaRPr lang="ru-RU" dirty="0" smtClean="0"/>
          </a:p>
          <a:p>
            <a:pPr marL="457200" indent="-457200">
              <a:buAutoNum type="arabicPeriod"/>
            </a:pPr>
            <a:r>
              <a:rPr lang="ru-RU" dirty="0" smtClean="0"/>
              <a:t>Юридическое </a:t>
            </a:r>
            <a:r>
              <a:rPr lang="ru-RU" dirty="0"/>
              <a:t>лицо: </a:t>
            </a:r>
            <a:r>
              <a:rPr lang="ru-RU" dirty="0" smtClean="0"/>
              <a:t>Компания</a:t>
            </a:r>
            <a:r>
              <a:rPr lang="ru-RU" dirty="0"/>
              <a:t>, разработавшая микросхему: Если топология была создана в рамках деятельности компании, то право на топологию, как правило, принадлежит этой компании. </a:t>
            </a:r>
            <a:r>
              <a:rPr lang="ru-RU" dirty="0" smtClean="0"/>
              <a:t>Правопреемник</a:t>
            </a:r>
            <a:r>
              <a:rPr lang="ru-RU" dirty="0"/>
              <a:t>: Если право на топологию принадлежало физическому лицу, то после его смерти право может перейти к правопреемнику, например, наследнику</a:t>
            </a:r>
            <a:r>
              <a:rPr lang="ru-RU" dirty="0" smtClean="0"/>
              <a:t>.</a:t>
            </a:r>
          </a:p>
          <a:p>
            <a:pPr marL="457200" indent="-457200">
              <a:buAutoNum type="arabicPeriod"/>
            </a:pPr>
            <a:endParaRPr lang="ru-RU" sz="4000" dirty="0"/>
          </a:p>
          <a:p>
            <a:r>
              <a:rPr lang="ru-RU" sz="4000" dirty="0"/>
              <a:t>Субъективная сторона:</a:t>
            </a:r>
          </a:p>
          <a:p>
            <a:pPr>
              <a:buFont typeface="Courier New" pitchFamily="49" charset="0"/>
              <a:buChar char="o"/>
            </a:pPr>
            <a:r>
              <a:rPr lang="ru-RU" dirty="0"/>
              <a:t>Прямой умысел: Лицо осознает, что использует защищенную топологию, и желает этого действия. Например, компания "А", зная о защищенной топологии микросхемы "B", копирует ее структуру для создания своей собственной микросхемы "C", чтобы снизить затраты на разработку. </a:t>
            </a:r>
            <a:endParaRPr lang="ru-RU" dirty="0" smtClean="0"/>
          </a:p>
          <a:p>
            <a:pPr>
              <a:buFont typeface="Courier New" pitchFamily="49" charset="0"/>
              <a:buChar char="o"/>
            </a:pPr>
            <a:r>
              <a:rPr lang="ru-RU" dirty="0" smtClean="0"/>
              <a:t>Косвенный </a:t>
            </a:r>
            <a:r>
              <a:rPr lang="ru-RU" dirty="0"/>
              <a:t>умысел: Лицо осознает возможность использования защищенной топологии, но легкомысленно полагает, что этого не произойдет, или не желает этого, но сознательно допускает это действие. Например, компания "D" получает доступ к чертежам топологии микросхемы "E", но не проверяет, является ли она защищенной. Компания "D" использует эти чертежи для производства своей микросхемы "F", не задумываясь о возможных правовых последствиях. </a:t>
            </a:r>
            <a:endParaRPr lang="ru-RU" dirty="0" smtClean="0"/>
          </a:p>
          <a:p>
            <a:pPr>
              <a:buFont typeface="Courier New" pitchFamily="49" charset="0"/>
              <a:buChar char="o"/>
            </a:pPr>
            <a:endParaRPr lang="ru-RU" dirty="0"/>
          </a:p>
          <a:p>
            <a:pPr>
              <a:buFont typeface="Courier New" pitchFamily="49" charset="0"/>
              <a:buChar char="o"/>
            </a:pPr>
            <a:r>
              <a:rPr lang="ru-RU" dirty="0" smtClean="0"/>
              <a:t>Грубая </a:t>
            </a:r>
            <a:r>
              <a:rPr lang="ru-RU" dirty="0"/>
              <a:t>неосторожность: Лицо не предвидит возможность нарушения права на топологию, хотя при нормальных условиях должно было это предвидеть. Например, компания "G", не проверив, не является ли топология микросхемы "H" защищенной, производит микросхему "I" с аналогичной структурой. </a:t>
            </a:r>
            <a:endParaRPr lang="ru-RU" dirty="0" smtClean="0"/>
          </a:p>
          <a:p>
            <a:pPr>
              <a:buFont typeface="Courier New" pitchFamily="49" charset="0"/>
              <a:buChar char="o"/>
            </a:pPr>
            <a:r>
              <a:rPr lang="ru-RU" dirty="0" smtClean="0"/>
              <a:t>Легкая </a:t>
            </a:r>
            <a:r>
              <a:rPr lang="ru-RU" dirty="0"/>
              <a:t>неосторожность: Лицо не предвидит возможность нарушения, хотя должно было предвидеть это при более внимательном отношении к своим действиям. Например, компания "J", не проверив базу данных зарегистрированных топологий, использует для своей новой микросхемы "K" структуру, которая уже зарегистрирована для другой микросхемы "L".</a:t>
            </a:r>
          </a:p>
        </p:txBody>
      </p:sp>
    </p:spTree>
    <p:extLst>
      <p:ext uri="{BB962C8B-B14F-4D97-AF65-F5344CB8AC3E}">
        <p14:creationId xmlns:p14="http://schemas.microsoft.com/office/powerpoint/2010/main" val="1702983537"/>
      </p:ext>
    </p:extLst>
  </p:cSld>
  <p:clrMapOvr>
    <a:masterClrMapping/>
  </p:clrMapOvr>
</p:sld>
</file>

<file path=ppt/slides/slide5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323232"/>
                </a:solidFill>
                <a:effectLst>
                  <a:outerShdw blurRad="38100" dist="38100" dir="2700000" algn="tl">
                    <a:srgbClr val="000000">
                      <a:alpha val="43137"/>
                    </a:srgbClr>
                  </a:outerShdw>
                </a:effectLst>
              </a:rPr>
              <a:t>79.  Право на топологии интегральных микросхем</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70000" lnSpcReduction="20000"/>
          </a:bodyPr>
          <a:lstStyle/>
          <a:p>
            <a:pPr marL="0" lvl="0" indent="0" algn="ctr">
              <a:buNone/>
            </a:pPr>
            <a:r>
              <a:rPr lang="ru-RU" sz="3600" u="sng" dirty="0">
                <a:solidFill>
                  <a:prstClr val="black">
                    <a:lumMod val="50000"/>
                    <a:lumOff val="50000"/>
                  </a:prstClr>
                </a:solidFill>
              </a:rPr>
              <a:t>Судебная практика</a:t>
            </a:r>
          </a:p>
          <a:p>
            <a:pPr marL="0" lvl="0" indent="0" algn="ctr">
              <a:buNone/>
            </a:pPr>
            <a:endParaRPr lang="ru-RU" sz="3600" u="sng" dirty="0">
              <a:solidFill>
                <a:prstClr val="black">
                  <a:lumMod val="50000"/>
                  <a:lumOff val="50000"/>
                </a:prstClr>
              </a:solidFill>
            </a:endParaRPr>
          </a:p>
          <a:p>
            <a:pPr marL="0" lvl="0" indent="0">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p>
          <a:p>
            <a:pPr marL="0" lvl="0" indent="0">
              <a:buNone/>
            </a:pPr>
            <a:r>
              <a:rPr lang="ru-RU" dirty="0"/>
              <a:t>Компания "А" разработала новую топологию для микросхемы, которая позволяет повысить ее производительность. Компания "В" создала свою микросхему с практически идентичной топологией, скопировав ее с микросхемы компании "А". </a:t>
            </a:r>
            <a:r>
              <a:rPr lang="ru-RU" dirty="0" smtClean="0"/>
              <a:t> </a:t>
            </a:r>
            <a:r>
              <a:rPr lang="ru-RU" dirty="0"/>
              <a:t>Компания "А" подала в суд на компанию "В", утверждая, что использование идентичной топологии нарушает их право на </a:t>
            </a:r>
            <a:r>
              <a:rPr lang="ru-RU" dirty="0" smtClean="0"/>
              <a:t>нее.</a:t>
            </a:r>
            <a:endParaRPr lang="ru-RU" dirty="0">
              <a:solidFill>
                <a:prstClr val="black">
                  <a:lumMod val="50000"/>
                  <a:lumOff val="50000"/>
                </a:prstClr>
              </a:solidFill>
            </a:endParaRP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p>
          <a:p>
            <a:pPr marL="0" lvl="0" indent="0">
              <a:buNone/>
            </a:pPr>
            <a:r>
              <a:rPr lang="ru-RU" dirty="0"/>
              <a:t>Суд </a:t>
            </a:r>
            <a:r>
              <a:rPr lang="ru-RU" dirty="0" smtClean="0"/>
              <a:t>признал, </a:t>
            </a:r>
            <a:r>
              <a:rPr lang="ru-RU" dirty="0"/>
              <a:t>что компания "В" скопировала топологию компании "А" и нарушила их право на нее. Суд </a:t>
            </a:r>
            <a:r>
              <a:rPr lang="ru-RU" dirty="0" smtClean="0"/>
              <a:t>обязал </a:t>
            </a:r>
            <a:r>
              <a:rPr lang="ru-RU" dirty="0"/>
              <a:t>компанию "В" прекратить производство микросхем с этой топологией и выплатить компенсацию компании "А</a:t>
            </a:r>
            <a:r>
              <a:rPr lang="ru-RU" dirty="0" smtClean="0"/>
              <a:t>".</a:t>
            </a:r>
          </a:p>
          <a:p>
            <a:pPr marL="0" lvl="0" indent="0">
              <a:buNone/>
            </a:pPr>
            <a:endParaRPr lang="ru-RU" u="sng" dirty="0">
              <a:solidFill>
                <a:prstClr val="black">
                  <a:lumMod val="50000"/>
                  <a:lumOff val="50000"/>
                </a:prstClr>
              </a:solidFill>
            </a:endParaRPr>
          </a:p>
          <a:p>
            <a:pPr marL="0" lvl="0" indent="0">
              <a:buNone/>
            </a:pPr>
            <a:endParaRPr lang="ru-RU" u="sng" dirty="0">
              <a:solidFill>
                <a:prstClr val="black">
                  <a:lumMod val="50000"/>
                  <a:lumOff val="50000"/>
                </a:prstClr>
              </a:solidFill>
            </a:endParaRPr>
          </a:p>
          <a:p>
            <a:pPr marL="0" lvl="0" indent="0" algn="r">
              <a:buNone/>
            </a:pPr>
            <a:r>
              <a:rPr lang="ru-RU" u="sng" dirty="0" smtClean="0">
                <a:solidFill>
                  <a:prstClr val="black">
                    <a:lumMod val="50000"/>
                    <a:lumOff val="50000"/>
                  </a:prstClr>
                </a:solidFill>
              </a:rPr>
              <a:t>Суть </a:t>
            </a:r>
            <a:r>
              <a:rPr lang="ru-RU" u="sng" dirty="0">
                <a:solidFill>
                  <a:prstClr val="black">
                    <a:lumMod val="50000"/>
                    <a:lumOff val="50000"/>
                  </a:prstClr>
                </a:solidFill>
              </a:rPr>
              <a:t>спора: </a:t>
            </a:r>
            <a:endParaRPr lang="ru-RU" dirty="0">
              <a:solidFill>
                <a:prstClr val="black">
                  <a:lumMod val="50000"/>
                  <a:lumOff val="50000"/>
                </a:prstClr>
              </a:solidFill>
            </a:endParaRPr>
          </a:p>
          <a:p>
            <a:pPr marL="0" lvl="0" indent="0" algn="r">
              <a:buNone/>
            </a:pPr>
            <a:r>
              <a:rPr lang="ru-RU" dirty="0"/>
              <a:t>Компания "С" разработала новую топологию для микросхемы. Компания "D" получила доступ к чертежам топологии, но не проверила, является ли она защищенной. Компания "D" использовала эти чертежи для производства своей микросхемы. </a:t>
            </a:r>
            <a:r>
              <a:rPr lang="ru-RU" dirty="0" smtClean="0"/>
              <a:t>Компания </a:t>
            </a:r>
            <a:r>
              <a:rPr lang="ru-RU" dirty="0"/>
              <a:t>"С" подала в суд на компанию "D", утверждая, что использование топологии без разрешения является нарушением.</a:t>
            </a:r>
            <a:r>
              <a:rPr lang="ru-RU" dirty="0" smtClean="0"/>
              <a:t> </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a:t>
            </a:r>
            <a:r>
              <a:rPr lang="ru-RU" dirty="0" smtClean="0"/>
              <a:t>признал, </a:t>
            </a:r>
            <a:r>
              <a:rPr lang="ru-RU" dirty="0"/>
              <a:t>что компания "D" действовала неосторожно, не проверив, является ли топология защищенной. Суд </a:t>
            </a:r>
            <a:r>
              <a:rPr lang="ru-RU" dirty="0" smtClean="0"/>
              <a:t>обязал </a:t>
            </a:r>
            <a:r>
              <a:rPr lang="ru-RU" dirty="0"/>
              <a:t>компанию "D" прекратить производство микросхем с этой топологией и выплатить компенсацию компании "С".</a:t>
            </a:r>
          </a:p>
        </p:txBody>
      </p:sp>
    </p:spTree>
    <p:extLst>
      <p:ext uri="{BB962C8B-B14F-4D97-AF65-F5344CB8AC3E}">
        <p14:creationId xmlns:p14="http://schemas.microsoft.com/office/powerpoint/2010/main" val="2783120632"/>
      </p:ext>
    </p:extLst>
  </p:cSld>
  <p:clrMapOvr>
    <a:masterClrMapping/>
  </p:clrMapOvr>
</p:sld>
</file>

<file path=ppt/slides/slide5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323232"/>
                </a:solidFill>
                <a:effectLst>
                  <a:outerShdw blurRad="38100" dist="38100" dir="2700000" algn="tl">
                    <a:srgbClr val="000000">
                      <a:alpha val="43137"/>
                    </a:srgbClr>
                  </a:outerShdw>
                </a:effectLst>
              </a:rPr>
              <a:t>79.  Право на топологии интегральных микросхем</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47500" lnSpcReduction="20000"/>
          </a:bodyPr>
          <a:lstStyle/>
          <a:p>
            <a:pPr marL="0" indent="0">
              <a:buNone/>
            </a:pPr>
            <a:r>
              <a:rPr lang="ru-RU" sz="2900" b="1" dirty="0"/>
              <a:t>ГК РФ Статья 1451. Соавторы топологии интегральной </a:t>
            </a:r>
            <a:r>
              <a:rPr lang="ru-RU" sz="2900" b="1" dirty="0" smtClean="0"/>
              <a:t>микросхемы</a:t>
            </a:r>
            <a:r>
              <a:rPr lang="ru-RU" sz="1400" dirty="0"/>
              <a:t/>
            </a:r>
            <a:br>
              <a:rPr lang="ru-RU" sz="1400" dirty="0"/>
            </a:br>
            <a:r>
              <a:rPr lang="ru-RU" sz="1400" dirty="0"/>
              <a:t> </a:t>
            </a:r>
            <a:endParaRPr lang="ru-RU" sz="1400" dirty="0" smtClean="0"/>
          </a:p>
          <a:p>
            <a:r>
              <a:rPr lang="ru-RU" dirty="0" smtClean="0"/>
              <a:t>Объект</a:t>
            </a:r>
            <a:r>
              <a:rPr lang="ru-RU" dirty="0"/>
              <a:t>: Сфера </a:t>
            </a:r>
            <a:r>
              <a:rPr lang="ru-RU" dirty="0" smtClean="0"/>
              <a:t>соавторов </a:t>
            </a:r>
            <a:r>
              <a:rPr lang="ru-RU" dirty="0"/>
              <a:t>топологии интегральной микросхемы</a:t>
            </a:r>
          </a:p>
          <a:p>
            <a:r>
              <a:rPr lang="ru-RU" dirty="0"/>
              <a:t>Объективная сторона: </a:t>
            </a:r>
          </a:p>
          <a:p>
            <a:pPr marL="0" indent="0">
              <a:buNone/>
            </a:pPr>
            <a:r>
              <a:rPr lang="ru-RU" dirty="0"/>
              <a:t>Граждане, создавшие топологию интегральной микросхемы совместным творческим трудом, признаются соавторами.</a:t>
            </a:r>
          </a:p>
          <a:p>
            <a:pPr marL="0" indent="0">
              <a:buNone/>
            </a:pPr>
            <a:r>
              <a:rPr lang="ru-RU" dirty="0" smtClean="0"/>
              <a:t>Каждый </a:t>
            </a:r>
            <a:r>
              <a:rPr lang="ru-RU" dirty="0"/>
              <a:t>из соавторов вправе использовать топологию по своему усмотрению, если соглашением между ними не предусмотрено иное.</a:t>
            </a:r>
          </a:p>
          <a:p>
            <a:pPr marL="0" indent="0">
              <a:buNone/>
            </a:pPr>
            <a:r>
              <a:rPr lang="ru-RU" dirty="0" smtClean="0"/>
              <a:t>К </a:t>
            </a:r>
            <a:r>
              <a:rPr lang="ru-RU" dirty="0"/>
              <a:t>отношениям соавторов, связанным с распределением доходов от использования топологии и с распоряжением исключительным правом на топологию, соответственно применяются </a:t>
            </a:r>
            <a:r>
              <a:rPr lang="ru-RU" dirty="0" smtClean="0"/>
              <a:t>правила п.3 ст. 1229</a:t>
            </a:r>
            <a:r>
              <a:rPr lang="ru-RU" dirty="0"/>
              <a:t> настоящего Кодекса.</a:t>
            </a:r>
          </a:p>
          <a:p>
            <a:pPr marL="0" indent="0">
              <a:buNone/>
            </a:pPr>
            <a:r>
              <a:rPr lang="ru-RU" dirty="0"/>
              <a:t>Распоряжение правом на получение свидетельства о государственной регистрации топологии интегральной микросхемы осуществляется соавторами совместно.</a:t>
            </a:r>
          </a:p>
          <a:p>
            <a:r>
              <a:rPr lang="ru-RU" dirty="0"/>
              <a:t>Субъект: </a:t>
            </a:r>
          </a:p>
          <a:p>
            <a:pPr>
              <a:buFont typeface="Courier New" pitchFamily="49" charset="0"/>
              <a:buChar char="o"/>
            </a:pPr>
            <a:r>
              <a:rPr lang="ru-RU" dirty="0"/>
              <a:t>Создатели отдельных элементов топологии: Если каждый человек создал конкретный элемент топологии (например, один разработал схему подключения, другой — структуру элементов), они могут быть признаны соавторами. </a:t>
            </a:r>
            <a:endParaRPr lang="ru-RU" dirty="0" smtClean="0"/>
          </a:p>
          <a:p>
            <a:pPr>
              <a:buFont typeface="Courier New" pitchFamily="49" charset="0"/>
              <a:buChar char="o"/>
            </a:pPr>
            <a:r>
              <a:rPr lang="ru-RU" dirty="0" smtClean="0"/>
              <a:t>Участники </a:t>
            </a:r>
            <a:r>
              <a:rPr lang="ru-RU" dirty="0"/>
              <a:t>процесса разработки: Если группа людей работала над топологией в рамках единой команды, и каждый из них внес свой существенный вклад в ее создание, они могут быть признаны соавторами. </a:t>
            </a:r>
            <a:endParaRPr lang="ru-RU" dirty="0" smtClean="0"/>
          </a:p>
          <a:p>
            <a:pPr>
              <a:buFont typeface="Courier New" pitchFamily="49" charset="0"/>
              <a:buChar char="o"/>
            </a:pPr>
            <a:r>
              <a:rPr lang="ru-RU" dirty="0" smtClean="0"/>
              <a:t>Лица</a:t>
            </a:r>
            <a:r>
              <a:rPr lang="ru-RU" dirty="0"/>
              <a:t>, внесшие существенный вклад: Необязательно, чтобы человек непосредственно участвовал в проектировании топологии. Если он внес существенный вклад в ее создание, например, предоставил идею, разработал алгоритм или проверил работоспособность элементов, он может быть признан соавтором. </a:t>
            </a:r>
            <a:endParaRPr lang="ru-RU" dirty="0" smtClean="0"/>
          </a:p>
          <a:p>
            <a:r>
              <a:rPr lang="ru-RU" dirty="0" smtClean="0"/>
              <a:t>Субъективная </a:t>
            </a:r>
            <a:r>
              <a:rPr lang="ru-RU" dirty="0"/>
              <a:t>сторона:</a:t>
            </a:r>
          </a:p>
          <a:p>
            <a:pPr>
              <a:buFont typeface="Courier New" pitchFamily="49" charset="0"/>
              <a:buChar char="o"/>
            </a:pPr>
            <a:r>
              <a:rPr lang="ru-RU" dirty="0"/>
              <a:t>Прямой умысел: Соавтор сознательно нарушает права других соавторов, используя топологию без их согласия, например, создает и продает микросхемы, используя защищенную топологию, зная, что другие соавторы не дали на это разрешение. </a:t>
            </a:r>
            <a:endParaRPr lang="ru-RU" dirty="0" smtClean="0"/>
          </a:p>
          <a:p>
            <a:pPr>
              <a:buFont typeface="Courier New" pitchFamily="49" charset="0"/>
              <a:buChar char="o"/>
            </a:pPr>
            <a:r>
              <a:rPr lang="ru-RU" dirty="0" smtClean="0"/>
              <a:t>Косвенный </a:t>
            </a:r>
            <a:r>
              <a:rPr lang="ru-RU" dirty="0"/>
              <a:t>умысел: Соавтор, не желая нарушать права других соавторов, но осознавая возможность такого нарушения, все равно использует топологию без их согласия. Например, он создает свою собственную версию микросхемы, используя элементы защищенной топологии, не проверив, разрешают ли ему это другие соавторы. </a:t>
            </a:r>
            <a:r>
              <a:rPr lang="ru-RU" dirty="0" smtClean="0"/>
              <a:t>Неосторожность</a:t>
            </a:r>
          </a:p>
          <a:p>
            <a:pPr>
              <a:buFont typeface="Courier New" pitchFamily="49" charset="0"/>
              <a:buChar char="o"/>
            </a:pPr>
            <a:r>
              <a:rPr lang="ru-RU" dirty="0" smtClean="0"/>
              <a:t>Грубая </a:t>
            </a:r>
            <a:r>
              <a:rPr lang="ru-RU" dirty="0"/>
              <a:t>неосторожность: Соавтор, не предвидя возможность нарушения прав других соавторов, хотя при нормальных условиях должен был это предвидеть, использует топологию без их согласия. Например, он создает микросхему, используя элементы защищенной топологии, не ознакомившись с договором, который регулирует права и обязанности соавторов. </a:t>
            </a:r>
            <a:endParaRPr lang="ru-RU" dirty="0" smtClean="0"/>
          </a:p>
          <a:p>
            <a:pPr>
              <a:buFont typeface="Courier New" pitchFamily="49" charset="0"/>
              <a:buChar char="o"/>
            </a:pPr>
            <a:r>
              <a:rPr lang="ru-RU" dirty="0" smtClean="0"/>
              <a:t>Легкая </a:t>
            </a:r>
            <a:r>
              <a:rPr lang="ru-RU" dirty="0"/>
              <a:t>неосторожность: Соавтор, не предвидя возможность нарушения, хотя должен был предвидеть это при более внимательном отношении к своим действиям, использует топологию без согласия других соавторов. Например, он создает свою версию микросхемы, используя элементы защищенной топологии, не проверив, являются ли они защищенными, и не проверив, не нарушает ли он права других соавторов</a:t>
            </a:r>
            <a:r>
              <a:rPr lang="ru-RU" dirty="0" smtClean="0"/>
              <a:t>.</a:t>
            </a:r>
            <a:endParaRPr lang="ru-RU" dirty="0"/>
          </a:p>
        </p:txBody>
      </p:sp>
    </p:spTree>
    <p:extLst>
      <p:ext uri="{BB962C8B-B14F-4D97-AF65-F5344CB8AC3E}">
        <p14:creationId xmlns:p14="http://schemas.microsoft.com/office/powerpoint/2010/main" val="3470810417"/>
      </p:ext>
    </p:extLst>
  </p:cSld>
  <p:clrMapOvr>
    <a:masterClrMapping/>
  </p:clrMapOvr>
</p:sld>
</file>

<file path=ppt/slides/slide5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323232"/>
                </a:solidFill>
                <a:effectLst>
                  <a:outerShdw blurRad="38100" dist="38100" dir="2700000" algn="tl">
                    <a:srgbClr val="000000">
                      <a:alpha val="43137"/>
                    </a:srgbClr>
                  </a:outerShdw>
                </a:effectLst>
              </a:rPr>
              <a:t>79.  Право на топологии интегральных микросхем</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47500" lnSpcReduction="20000"/>
          </a:bodyPr>
          <a:lstStyle/>
          <a:p>
            <a:pPr marL="0" indent="0">
              <a:buNone/>
            </a:pPr>
            <a:r>
              <a:rPr lang="ru-RU" b="1" dirty="0"/>
              <a:t>ГК РФ Статья 1451. Соавторы топологии интегральной микросхемы</a:t>
            </a:r>
          </a:p>
          <a:p>
            <a:r>
              <a:rPr lang="ru-RU" dirty="0"/>
              <a:t>Топологии интегральных микросхем могут быть созданы в результате соавторства, в том числе служебные топологии. Институт соавторства известен авторскому и патентному праву. Любой результат интеллектуальной деятельности может быть создан в результате совместного творческого труда нескольких лиц. Не признаются авторами физические лица, не внесшие личного творческого вклада в создание охраняемой топологии, а оказавшие автору только техническую, организационную или материальную помощь либо способствовавшие оформлению права на использование охраняемой топологии. Не возникает отношений соавторства у супругов, состоящих в браке, в том случае, если топология создана одним из супругов. Согласно п. 3 ст. 36 Семейного кодекса Российской </a:t>
            </a:r>
            <a:r>
              <a:rPr lang="ru-RU" dirty="0" smtClean="0"/>
              <a:t>Федерации.</a:t>
            </a:r>
          </a:p>
          <a:p>
            <a:r>
              <a:rPr lang="ru-RU" dirty="0"/>
              <a:t>Отношения соавторства применительно к топологии сходны с отношениями соавторства произведения науки, литературы и искусства. Однако срок действия исключительного права на топологию не зависит от времени смерти соавторов. Срок охраны определяется по наиболее ранней документально зафиксированной дате введения в гражданский оборот топологии либо интегральной микросхемы, либо изделия, или по дню регистрации топологии. 3. Основаниями возникновения отношений соавторства являются следующие условия. Во-первых, топология является результатом совместных усилий нескольких лиц по созданию единого результата. Во-вторых, создание топологии имеет место в ходе совместного творческого труда нескольких лиц</a:t>
            </a:r>
            <a:r>
              <a:rPr lang="ru-RU" dirty="0" smtClean="0"/>
              <a:t>.</a:t>
            </a:r>
          </a:p>
          <a:p>
            <a:r>
              <a:rPr lang="ru-RU" dirty="0" smtClean="0"/>
              <a:t> </a:t>
            </a:r>
            <a:r>
              <a:rPr lang="ru-RU" dirty="0"/>
              <a:t>Наличие соглашения между создателями топологии является подтверждением отношений соавторства. Соглашение между соавторами представляет собой гражданско-правовой договор, которым его участники вправе определить порядок использования топологии, распределения доходов от использования и распоряжения исключительным правом на нее, а также порядок распоряжения правом на получение свидетельства о государственной регистрации. Исходя из </a:t>
            </a:r>
            <a:r>
              <a:rPr lang="ru-RU" dirty="0" err="1"/>
              <a:t>абз</a:t>
            </a:r>
            <a:r>
              <a:rPr lang="ru-RU" dirty="0"/>
              <a:t>. 2 п. 3 комментируемой статьи, можно сделать вывод, что право на получение свидетельства о государственной регистрации является разновидностью интеллектуальных прав на топологию по аналогии с правом на получение патента на изобретение, полезную модель или промышленный образец и относится в соответствии со ст. 1226 ГК РФ к иным интеллектуальным правам. </a:t>
            </a:r>
            <a:endParaRPr lang="ru-RU" dirty="0" smtClean="0"/>
          </a:p>
          <a:p>
            <a:r>
              <a:rPr lang="ru-RU" dirty="0" smtClean="0"/>
              <a:t>В </a:t>
            </a:r>
            <a:r>
              <a:rPr lang="ru-RU" dirty="0"/>
              <a:t>п. 2, 3 комментируемой статьи говорится о праве соавторов на использование топологии и на распоряжение исключительным правом на нее. Осуществление таких прав соавторами возможно при условии, что они являются правообладателями и не передали исключительное право другому лицу. Если топология интегральной микросхемы является служебной, то исключительное право, а следовательно, и право использования топологии и право распоряжения исключительным правом принадлежат работодателю</a:t>
            </a:r>
            <a:r>
              <a:rPr lang="ru-RU" dirty="0" smtClean="0"/>
              <a:t>.</a:t>
            </a:r>
          </a:p>
          <a:p>
            <a:r>
              <a:rPr lang="ru-RU" dirty="0" smtClean="0"/>
              <a:t>Норма </a:t>
            </a:r>
            <a:r>
              <a:rPr lang="ru-RU" dirty="0"/>
              <a:t>п. 2 комментируемой статьи относительно права использования каждым из соавторов топологии по своему усмотрению является диспозитивной и может быть изменена соглашением сторон. Например, в соглашении можно определить, что право использования топологии осуществляется при наличии взаимного согласия всех соавторов-правообладателей. Положение </a:t>
            </a:r>
            <a:r>
              <a:rPr lang="ru-RU" dirty="0" err="1"/>
              <a:t>абз</a:t>
            </a:r>
            <a:r>
              <a:rPr lang="ru-RU" dirty="0"/>
              <a:t>. 2 п. 3 этой же статьи носит императивный характер. Закрепление в соглашении между соавторами возможности распоряжения правом на получение свидетельства о государственной регистрации топологии за одним или несколькими из соавторов будет противоречить названной норме</a:t>
            </a:r>
            <a:r>
              <a:rPr lang="ru-RU" dirty="0" smtClean="0"/>
              <a:t>.</a:t>
            </a:r>
          </a:p>
          <a:p>
            <a:r>
              <a:rPr lang="ru-RU" dirty="0" smtClean="0"/>
              <a:t>Отношения </a:t>
            </a:r>
            <a:r>
              <a:rPr lang="ru-RU" dirty="0"/>
              <a:t>соавторства применительно к топологии необходимо отличать от отношений из создания такой же топологии другим лицом независимо от первоначального автора. При этом за автором тождественной топологии, созданной независимо от зарегистрированной, признаются аналогичные права, предоставленные автору оригинальной топологии, в том числе право авторства.</a:t>
            </a:r>
            <a:br>
              <a:rPr lang="ru-RU" dirty="0"/>
            </a:br>
            <a:r>
              <a:rPr lang="ru-RU" dirty="0"/>
              <a:t/>
            </a:r>
            <a:br>
              <a:rPr lang="ru-RU" dirty="0"/>
            </a:br>
            <a:endParaRPr lang="ru-RU" dirty="0"/>
          </a:p>
        </p:txBody>
      </p:sp>
    </p:spTree>
    <p:extLst>
      <p:ext uri="{BB962C8B-B14F-4D97-AF65-F5344CB8AC3E}">
        <p14:creationId xmlns:p14="http://schemas.microsoft.com/office/powerpoint/2010/main" val="3048886617"/>
      </p:ext>
    </p:extLst>
  </p:cSld>
  <p:clrMapOvr>
    <a:masterClrMapping/>
  </p:clrMapOvr>
</p:sld>
</file>

<file path=ppt/slides/slide5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323232"/>
                </a:solidFill>
                <a:effectLst>
                  <a:outerShdw blurRad="38100" dist="38100" dir="2700000" algn="tl">
                    <a:srgbClr val="000000">
                      <a:alpha val="43137"/>
                    </a:srgbClr>
                  </a:outerShdw>
                </a:effectLst>
              </a:rPr>
              <a:t>79.  Право на топологии интегральных микросхем</a:t>
            </a:r>
            <a:br>
              <a:rPr lang="ru-RU" sz="24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1451</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marL="0" lvl="0" indent="0">
              <a:buNone/>
            </a:pPr>
            <a:r>
              <a:rPr lang="ru-RU" u="sng" dirty="0">
                <a:solidFill>
                  <a:prstClr val="black">
                    <a:lumMod val="50000"/>
                    <a:lumOff val="50000"/>
                  </a:prstClr>
                </a:solidFill>
              </a:rPr>
              <a:t>Суть спора: </a:t>
            </a:r>
          </a:p>
          <a:p>
            <a:pPr marL="0" lvl="0" indent="0">
              <a:buNone/>
            </a:pPr>
            <a:r>
              <a:rPr lang="ru-RU" dirty="0"/>
              <a:t>Двое разработчиков, "А" и "В", создали топологию интегральной микросхемы, но не заключили формального договора о ее использовании. Соавтор "А", не получив согласия "В", использовал топологию для производства микросхем и продажи их на </a:t>
            </a:r>
            <a:r>
              <a:rPr lang="ru-RU" dirty="0" smtClean="0"/>
              <a:t>рынке. Соавтор </a:t>
            </a:r>
            <a:r>
              <a:rPr lang="ru-RU" dirty="0"/>
              <a:t>"В" подал в суд на "А", утверждая, что его права на совместное владение топологией были нарушены.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a:t>
            </a:r>
            <a:r>
              <a:rPr lang="ru-RU" dirty="0" smtClean="0"/>
              <a:t>признал, </a:t>
            </a:r>
            <a:r>
              <a:rPr lang="ru-RU" dirty="0"/>
              <a:t>что "А" нарушил права "В" на совместное владение топологией, поскольку "В" также внес существенный вклад в ее создание. </a:t>
            </a:r>
            <a:r>
              <a:rPr lang="ru-RU" dirty="0" smtClean="0"/>
              <a:t>Суд обязал </a:t>
            </a:r>
            <a:r>
              <a:rPr lang="ru-RU" dirty="0"/>
              <a:t>"А" прекратить производство и продажу микросхем, основанных на топологии, а также выплатить "В" компенсацию за упущенную выгоду.</a:t>
            </a:r>
          </a:p>
          <a:p>
            <a:pPr marL="0" lvl="0" indent="0">
              <a:buNone/>
            </a:pPr>
            <a:endParaRPr lang="ru-RU" dirty="0"/>
          </a:p>
          <a:p>
            <a:pPr marL="0" lvl="0" indent="0">
              <a:buNone/>
            </a:pPr>
            <a:endParaRPr lang="ru-RU" dirty="0"/>
          </a:p>
          <a:p>
            <a:pPr marL="0" lvl="0" indent="0">
              <a:buNone/>
            </a:pPr>
            <a:endParaRPr lang="ru-RU" dirty="0"/>
          </a:p>
          <a:p>
            <a:pPr marL="0" indent="0" algn="r">
              <a:buNone/>
            </a:pP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Три разработчика, "С", "D" и "Е", создали топологию интегральной микросхемы и заключили договор о ее совместном использовании. Договор предусматривал, что каждый соавтор имеет право использовать топологию только с письменного согласия остальных. Соавтор "С", не получив такого согласия, использовал топологию для создания новой версии микросхемы, которую он хотел продать компании "F". * Вопрос: Соавторы "D" и "Е" подали в суд на "С", утверждая, что он нарушил договор и их права на совместное владение топологией.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a:t>
            </a:r>
            <a:r>
              <a:rPr lang="ru-RU" dirty="0" smtClean="0"/>
              <a:t>признал, </a:t>
            </a:r>
            <a:r>
              <a:rPr lang="ru-RU" dirty="0"/>
              <a:t>что "С" нарушил договор, не получив согласия других соавторов. </a:t>
            </a:r>
            <a:r>
              <a:rPr lang="ru-RU" dirty="0" smtClean="0"/>
              <a:t>Суд обязал "С</a:t>
            </a:r>
            <a:r>
              <a:rPr lang="ru-RU" dirty="0"/>
              <a:t>" прекратить все действия, связанные с созданием и продажей новой версии микросхемы, а также выплатить "D" и "Е" компенсацию за ущерб.</a:t>
            </a:r>
          </a:p>
        </p:txBody>
      </p:sp>
    </p:spTree>
    <p:extLst>
      <p:ext uri="{BB962C8B-B14F-4D97-AF65-F5344CB8AC3E}">
        <p14:creationId xmlns:p14="http://schemas.microsoft.com/office/powerpoint/2010/main" val="3062024852"/>
      </p:ext>
    </p:extLst>
  </p:cSld>
  <p:clrMapOvr>
    <a:masterClrMapping/>
  </p:clrMapOvr>
</p:sld>
</file>

<file path=ppt/slides/slide5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effectLst>
                  <a:outerShdw blurRad="38100" dist="38100" dir="2700000" algn="tl">
                    <a:srgbClr val="000000">
                      <a:alpha val="43137"/>
                    </a:srgbClr>
                  </a:outerShdw>
                </a:effectLst>
              </a:rPr>
              <a:t>80.  Право на секрет производства (ноу-хау)</a:t>
            </a:r>
            <a:br>
              <a:rPr lang="ru-RU" sz="2800" dirty="0">
                <a:effectLst>
                  <a:outerShdw blurRad="38100" dist="38100" dir="2700000" algn="tl">
                    <a:srgbClr val="000000">
                      <a:alpha val="43137"/>
                    </a:srgbClr>
                  </a:outerShdw>
                </a:effectLst>
              </a:rPr>
            </a:br>
            <a:endParaRPr lang="ru-RU" sz="28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77500" lnSpcReduction="20000"/>
          </a:bodyPr>
          <a:lstStyle/>
          <a:p>
            <a:pPr lvl="0"/>
            <a:r>
              <a:rPr lang="ru-RU" dirty="0">
                <a:solidFill>
                  <a:prstClr val="black">
                    <a:lumMod val="50000"/>
                    <a:lumOff val="50000"/>
                  </a:prstClr>
                </a:solidFill>
              </a:rPr>
              <a:t>Объект: сфера права на секрет производства (ноу-хау)</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endParaRPr lang="ru-RU" dirty="0"/>
          </a:p>
          <a:p>
            <a:pPr marL="0" indent="0">
              <a:buNone/>
            </a:pPr>
            <a:r>
              <a:rPr lang="ru-RU" dirty="0"/>
              <a:t>Секретом производства (ноу-хау) признаются сведения любого характера (производственные, технические, экономические, организационные и другие) о результатах интеллектуальной деятельности в научно-технической сфере и о способах осуществления профессиональной деятельности, имеющие действительную или потенциальную коммерческую ценность вследствие неизвестности их третьим лицам, если к таким сведениям у третьих лиц нет свободного доступа на законном основании и обладатель таких сведений принимает разумные меры для соблюдения их конфиденциальности, в том числе путем введения режима коммерческой тайны.</a:t>
            </a:r>
          </a:p>
          <a:p>
            <a:pPr marL="0" indent="0">
              <a:buNone/>
            </a:pPr>
            <a:r>
              <a:rPr lang="ru-RU" dirty="0" smtClean="0"/>
              <a:t>Секретом </a:t>
            </a:r>
            <a:r>
              <a:rPr lang="ru-RU" dirty="0"/>
              <a:t>производства не могут быть признаны сведения, обязательность раскрытия которых либо недопустимость ограничения доступа к которым установлена законом или иным правовым актом</a:t>
            </a:r>
            <a:r>
              <a:rPr lang="ru-RU" dirty="0" smtClean="0"/>
              <a:t>.</a:t>
            </a: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Физическое лицо, Юридическое </a:t>
            </a:r>
            <a:r>
              <a:rPr lang="ru-RU" dirty="0" smtClean="0">
                <a:solidFill>
                  <a:prstClr val="black">
                    <a:lumMod val="50000"/>
                    <a:lumOff val="50000"/>
                  </a:prstClr>
                </a:solidFill>
              </a:rPr>
              <a:t>лицо</a:t>
            </a:r>
            <a:endParaRPr lang="ru-RU" dirty="0">
              <a:solidFill>
                <a:prstClr val="black">
                  <a:lumMod val="50000"/>
                  <a:lumOff val="50000"/>
                </a:prstClr>
              </a:solidFill>
            </a:endParaRPr>
          </a:p>
          <a:p>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r>
              <a:rPr lang="ru-RU" dirty="0" smtClean="0">
                <a:solidFill>
                  <a:prstClr val="black">
                    <a:lumMod val="50000"/>
                    <a:lumOff val="50000"/>
                  </a:prstClr>
                </a:solidFill>
              </a:rPr>
              <a:t>.</a:t>
            </a:r>
          </a:p>
          <a:p>
            <a:pPr lvl="0"/>
            <a:endParaRPr lang="ru-RU" dirty="0">
              <a:solidFill>
                <a:prstClr val="black">
                  <a:lumMod val="50000"/>
                  <a:lumOff val="50000"/>
                </a:prstClr>
              </a:solidFill>
            </a:endParaRPr>
          </a:p>
          <a:p>
            <a:pPr lvl="0"/>
            <a:r>
              <a:rPr lang="ru-RU" dirty="0" smtClean="0">
                <a:solidFill>
                  <a:prstClr val="black">
                    <a:lumMod val="50000"/>
                    <a:lumOff val="50000"/>
                  </a:prstClr>
                </a:solidFill>
              </a:rPr>
              <a:t>Предмет: результат интеллектуальной деятельности</a:t>
            </a:r>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271728252"/>
      </p:ext>
    </p:extLst>
  </p:cSld>
  <p:clrMapOvr>
    <a:masterClrMapping/>
  </p:clrMapOvr>
</p:sld>
</file>

<file path=ppt/slides/slide5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323232"/>
                </a:solidFill>
                <a:effectLst>
                  <a:outerShdw blurRad="38100" dist="38100" dir="2700000" algn="tl">
                    <a:srgbClr val="000000">
                      <a:alpha val="43137"/>
                    </a:srgbClr>
                  </a:outerShdw>
                </a:effectLst>
              </a:rPr>
              <a:t>80.  Право на секрет производства (ноу-хау)</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r>
              <a:rPr lang="ru-RU" sz="4000" dirty="0"/>
              <a:t>Объект</a:t>
            </a:r>
            <a:r>
              <a:rPr lang="ru-RU" dirty="0"/>
              <a:t>: </a:t>
            </a:r>
          </a:p>
          <a:p>
            <a:pPr marL="0" indent="0">
              <a:buNone/>
            </a:pPr>
            <a:r>
              <a:rPr lang="ru-RU" dirty="0"/>
              <a:t>Объектом является </a:t>
            </a:r>
            <a:r>
              <a:rPr lang="ru-RU" dirty="0">
                <a:solidFill>
                  <a:prstClr val="black">
                    <a:lumMod val="50000"/>
                    <a:lumOff val="50000"/>
                  </a:prstClr>
                </a:solidFill>
              </a:rPr>
              <a:t>сфера права на секрет производства (ноу-хау</a:t>
            </a:r>
            <a:r>
              <a:rPr lang="ru-RU" dirty="0" smtClean="0">
                <a:solidFill>
                  <a:prstClr val="black">
                    <a:lumMod val="50000"/>
                    <a:lumOff val="50000"/>
                  </a:prstClr>
                </a:solidFill>
              </a:rPr>
              <a:t>)</a:t>
            </a:r>
          </a:p>
          <a:p>
            <a:pPr marL="0" indent="0">
              <a:buNone/>
            </a:pPr>
            <a:endParaRPr lang="ru-RU" dirty="0">
              <a:solidFill>
                <a:prstClr val="black">
                  <a:lumMod val="50000"/>
                  <a:lumOff val="50000"/>
                </a:prstClr>
              </a:solidFill>
            </a:endParaRPr>
          </a:p>
          <a:p>
            <a:r>
              <a:rPr lang="ru-RU" sz="4000" dirty="0"/>
              <a:t>Объективная сторона: </a:t>
            </a:r>
          </a:p>
          <a:p>
            <a:pPr marL="0" indent="0">
              <a:buNone/>
            </a:pPr>
            <a:r>
              <a:rPr lang="ru-RU" dirty="0"/>
              <a:t>Обладателю секрета производства принадлежит исключительное право использования его в соответствии </a:t>
            </a:r>
            <a:r>
              <a:rPr lang="ru-RU" dirty="0" smtClean="0"/>
              <a:t>сост. 1229</a:t>
            </a:r>
            <a:r>
              <a:rPr lang="ru-RU" dirty="0"/>
              <a:t> настоящего Кодекса любым не противоречащим закону способом (исключительное право на секрет производства), в том числе при изготовлении изделий и реализации экономических и организационных решений. Обладатель секрета производства может распоряжаться указанным исключительным правом.</a:t>
            </a:r>
          </a:p>
          <a:p>
            <a:pPr marL="0" indent="0">
              <a:buNone/>
            </a:pPr>
            <a:r>
              <a:rPr lang="ru-RU" dirty="0" smtClean="0"/>
              <a:t>Лицо</a:t>
            </a:r>
            <a:r>
              <a:rPr lang="ru-RU" dirty="0"/>
              <a:t>, ставшее добросовестно и независимо от других обладателей секрета производства обладателем сведений, составляющих содержание охраняемого секрета производства, приобретает самостоятельное исключительное право на этот секрет производства</a:t>
            </a:r>
            <a:r>
              <a:rPr lang="ru-RU" dirty="0" smtClean="0"/>
              <a:t>.</a:t>
            </a:r>
          </a:p>
          <a:p>
            <a:pPr marL="0" indent="0">
              <a:buNone/>
            </a:pPr>
            <a:r>
              <a:rPr lang="ru-RU" dirty="0"/>
              <a:t>Исключительное право на секрет производства действует до тех пор, пока сохраняется конфиденциальность сведений, составляющих его содержание. С момента утраты конфиденциальности соответствующих сведений исключительное право на секрет производства прекращается у всех правообладателей.</a:t>
            </a:r>
          </a:p>
          <a:p>
            <a:pPr marL="0" indent="0">
              <a:buNone/>
            </a:pPr>
            <a:r>
              <a:rPr lang="ru-RU" dirty="0" smtClean="0"/>
              <a:t>По </a:t>
            </a:r>
            <a:r>
              <a:rPr lang="ru-RU" dirty="0"/>
              <a:t>договору об отчуждении исключительного права на секрет производства одна сторона (правообладатель) передает или обязуется передать принадлежащее ей исключительное право на секрет производства в полном объеме другой стороне - приобретателю исключительного права на этот секрет производства.</a:t>
            </a:r>
          </a:p>
          <a:p>
            <a:pPr marL="0" indent="0">
              <a:buNone/>
            </a:pPr>
            <a:r>
              <a:rPr lang="ru-RU" dirty="0" smtClean="0"/>
              <a:t>При </a:t>
            </a:r>
            <a:r>
              <a:rPr lang="ru-RU" dirty="0"/>
              <a:t>отчуждении исключительного права на секрет производства лицо, распорядившееся своим правом, обязано сохранять конфиденциальность секрета производства до прекращения действия исключительного права на секрет производства</a:t>
            </a:r>
            <a:r>
              <a:rPr lang="ru-RU" dirty="0" smtClean="0"/>
              <a:t>.</a:t>
            </a:r>
          </a:p>
          <a:p>
            <a:pPr marL="0" indent="0">
              <a:buNone/>
            </a:pPr>
            <a:r>
              <a:rPr lang="ru-RU" dirty="0"/>
              <a:t>По лицензионному договору одна сторона - обладатель исключительного права на секрет производства (лицензиар) предоставляет или обязуется предоставить другой стороне (лицензиату) право использования </a:t>
            </a:r>
            <a:r>
              <a:rPr lang="ru-RU" dirty="0" smtClean="0"/>
              <a:t>соответствующего </a:t>
            </a:r>
            <a:r>
              <a:rPr lang="ru-RU" dirty="0"/>
              <a:t>секрета производства в установленных договором пределах</a:t>
            </a:r>
            <a:r>
              <a:rPr lang="ru-RU" dirty="0" smtClean="0"/>
              <a:t>.</a:t>
            </a:r>
          </a:p>
          <a:p>
            <a:pPr marL="0" indent="0">
              <a:buNone/>
            </a:pPr>
            <a:r>
              <a:rPr lang="ru-RU" dirty="0"/>
              <a:t>Исключительное право на секрет производства, созданный работником в связи с выполнением своих трудовых обязанностей или конкретного задания работодателя (служебный секрет производства), принадлежит работодателю.</a:t>
            </a:r>
          </a:p>
        </p:txBody>
      </p:sp>
    </p:spTree>
    <p:extLst>
      <p:ext uri="{BB962C8B-B14F-4D97-AF65-F5344CB8AC3E}">
        <p14:creationId xmlns:p14="http://schemas.microsoft.com/office/powerpoint/2010/main" val="544941888"/>
      </p:ext>
    </p:extLst>
  </p:cSld>
  <p:clrMapOvr>
    <a:masterClrMapping/>
  </p:clrMapOvr>
</p:sld>
</file>

<file path=ppt/slides/slide5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323232"/>
                </a:solidFill>
                <a:effectLst>
                  <a:outerShdw blurRad="38100" dist="38100" dir="2700000" algn="tl">
                    <a:srgbClr val="000000">
                      <a:alpha val="43137"/>
                    </a:srgbClr>
                  </a:outerShdw>
                </a:effectLst>
              </a:rPr>
              <a:t>80.  Право на секрет производства (ноу-хау)</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55000" lnSpcReduction="20000"/>
          </a:bodyPr>
          <a:lstStyle/>
          <a:p>
            <a:r>
              <a:rPr lang="ru-RU" sz="4000" dirty="0" smtClean="0"/>
              <a:t>Субъект: </a:t>
            </a:r>
          </a:p>
          <a:p>
            <a:pPr marL="457200" indent="-457200">
              <a:buAutoNum type="arabicPeriod"/>
            </a:pPr>
            <a:r>
              <a:rPr lang="ru-RU" dirty="0" smtClean="0"/>
              <a:t>Физическое лицо: Индивидуальный предприниматель или частное лицо, которое разработало или владеет секретом производства. </a:t>
            </a:r>
          </a:p>
          <a:p>
            <a:pPr marL="457200" indent="-457200">
              <a:buAutoNum type="arabicPeriod"/>
            </a:pPr>
            <a:r>
              <a:rPr lang="ru-RU" dirty="0" smtClean="0"/>
              <a:t>Юридическое лицо: Компания, организация, учреждение, которое обладает секретом производства и защищает его. </a:t>
            </a:r>
          </a:p>
          <a:p>
            <a:pPr marL="457200" indent="-457200">
              <a:buAutoNum type="arabicPeriod"/>
            </a:pPr>
            <a:r>
              <a:rPr lang="ru-RU" dirty="0" smtClean="0"/>
              <a:t>Группы лиц: В случае совместной разработки или владения секретом производства, правом на него может обладать группа лиц, например, команда разработчиков или партнеры по бизнесу.</a:t>
            </a:r>
          </a:p>
          <a:p>
            <a:pPr marL="457200" indent="-457200">
              <a:buAutoNum type="arabicPeriod"/>
            </a:pPr>
            <a:endParaRPr lang="ru-RU" sz="4000" dirty="0" smtClean="0"/>
          </a:p>
          <a:p>
            <a:r>
              <a:rPr lang="ru-RU" sz="4000" dirty="0" smtClean="0"/>
              <a:t>Субъективная сторона:</a:t>
            </a:r>
          </a:p>
          <a:p>
            <a:pPr>
              <a:buFont typeface="Courier New" pitchFamily="49" charset="0"/>
              <a:buChar char="o"/>
            </a:pPr>
            <a:r>
              <a:rPr lang="ru-RU" dirty="0" smtClean="0"/>
              <a:t>Прямой умысел: Нарушитель сознательно и целенаправленно использует секрет производства, зная, что он защищен и что его использование без разрешения обладателя незаконно. Например, бывший сотрудник компании, зная о конфиденциальности технологии, использует ее для создания собственного бизнеса. </a:t>
            </a:r>
          </a:p>
          <a:p>
            <a:pPr>
              <a:buFont typeface="Courier New" pitchFamily="49" charset="0"/>
              <a:buChar char="o"/>
            </a:pPr>
            <a:r>
              <a:rPr lang="ru-RU" dirty="0" smtClean="0"/>
              <a:t>Косвенный умысел: Нарушитель осознает возможность нарушения права на секрет производства, но, желая получить выгоду, пренебрегает этим риском и использует секрет. Например, компания, зная о конфиденциальности технологии конкурента, покупает ее у третьей стороны, которая могла получить ее незаконно. Неосторожность: </a:t>
            </a:r>
          </a:p>
          <a:p>
            <a:pPr>
              <a:buFont typeface="Courier New" pitchFamily="49" charset="0"/>
              <a:buChar char="o"/>
            </a:pPr>
            <a:endParaRPr lang="ru-RU" dirty="0" smtClean="0"/>
          </a:p>
          <a:p>
            <a:pPr>
              <a:buFont typeface="Courier New" pitchFamily="49" charset="0"/>
              <a:buChar char="o"/>
            </a:pPr>
            <a:r>
              <a:rPr lang="ru-RU" dirty="0" smtClean="0"/>
              <a:t>Грубая неосторожность: Нарушитель не предвидел возможность нарушения права на секрет производства, хотя при нормальных условиях должен был это предвидеть. Например, компания, не проверив должным образом источник информации, использует ее в своей продукции, не подозревая, что она является секретом производства конкурента. </a:t>
            </a:r>
          </a:p>
          <a:p>
            <a:pPr>
              <a:buFont typeface="Courier New" pitchFamily="49" charset="0"/>
              <a:buChar char="o"/>
            </a:pPr>
            <a:r>
              <a:rPr lang="ru-RU" dirty="0" smtClean="0"/>
              <a:t>Легкая неосторожность: Нарушитель не предвидел возможность нарушения, хотя должен был предвидеть это при более внимательном отношении к своим действиям. Например, сотрудник компании, не ознакомившись с правилами о конфиденциальности, делится информацией о секрете производства с коллегами, не подозревая, что это может нарушить права компании.</a:t>
            </a:r>
            <a:endParaRPr lang="ru-RU" dirty="0"/>
          </a:p>
        </p:txBody>
      </p:sp>
    </p:spTree>
    <p:extLst>
      <p:ext uri="{BB962C8B-B14F-4D97-AF65-F5344CB8AC3E}">
        <p14:creationId xmlns:p14="http://schemas.microsoft.com/office/powerpoint/2010/main" val="3155269117"/>
      </p:ext>
    </p:extLst>
  </p:cSld>
  <p:clrMapOvr>
    <a:masterClrMapping/>
  </p:clrMapOvr>
</p:sld>
</file>

<file path=ppt/slides/slide5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323232"/>
                </a:solidFill>
                <a:effectLst>
                  <a:outerShdw blurRad="38100" dist="38100" dir="2700000" algn="tl">
                    <a:srgbClr val="000000">
                      <a:alpha val="43137"/>
                    </a:srgbClr>
                  </a:outerShdw>
                </a:effectLst>
              </a:rPr>
              <a:t>80.  Право на секрет производства (ноу-хау)</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lvl="0" indent="0" algn="ctr">
              <a:buNone/>
            </a:pPr>
            <a:r>
              <a:rPr lang="ru-RU" sz="3600" u="sng" dirty="0">
                <a:solidFill>
                  <a:prstClr val="black">
                    <a:lumMod val="50000"/>
                    <a:lumOff val="50000"/>
                  </a:prstClr>
                </a:solidFill>
              </a:rPr>
              <a:t>Судебная практика</a:t>
            </a:r>
          </a:p>
          <a:p>
            <a:pPr marL="0" lvl="0" indent="0" algn="ctr">
              <a:buNone/>
            </a:pPr>
            <a:endParaRPr lang="ru-RU" sz="3600" u="sng" dirty="0">
              <a:solidFill>
                <a:prstClr val="black">
                  <a:lumMod val="50000"/>
                  <a:lumOff val="50000"/>
                </a:prstClr>
              </a:solidFill>
            </a:endParaRPr>
          </a:p>
          <a:p>
            <a:pPr marL="0" lvl="0" indent="0">
              <a:buNone/>
            </a:pPr>
            <a:r>
              <a:rPr lang="ru-RU" u="sng" dirty="0">
                <a:solidFill>
                  <a:prstClr val="black">
                    <a:lumMod val="50000"/>
                    <a:lumOff val="50000"/>
                  </a:prstClr>
                </a:solidFill>
              </a:rPr>
              <a:t>Суть спора: </a:t>
            </a:r>
          </a:p>
          <a:p>
            <a:pPr marL="0" lvl="0" indent="0">
              <a:buNone/>
            </a:pPr>
            <a:r>
              <a:rPr lang="ru-RU" dirty="0"/>
              <a:t>Компания "A" разработала уникальную технологию производства, которая является секретом производства. Бывший сотрудник "A", "B", устроился работать в компанию "C" и использовал эту технологию для разработки аналогичного продукта в "C". </a:t>
            </a:r>
            <a:r>
              <a:rPr lang="ru-RU" dirty="0" smtClean="0"/>
              <a:t>Компания </a:t>
            </a:r>
            <a:r>
              <a:rPr lang="ru-RU" dirty="0"/>
              <a:t>"A" подала в суд на "B" и "C", утверждая, что они нарушили право на секрет производства.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p>
          <a:p>
            <a:pPr marL="0" lvl="0" indent="0">
              <a:buNone/>
            </a:pPr>
            <a:r>
              <a:rPr lang="ru-RU" dirty="0"/>
              <a:t>Суд </a:t>
            </a:r>
            <a:r>
              <a:rPr lang="ru-RU" dirty="0" smtClean="0"/>
              <a:t>признал, </a:t>
            </a:r>
            <a:r>
              <a:rPr lang="ru-RU" dirty="0"/>
              <a:t>что "B" нарушил право "A" на секрет производства, так как "B" обладал информацией о технологии, будучи сотрудником "A", и не имел права ее раскрывать. </a:t>
            </a:r>
            <a:r>
              <a:rPr lang="ru-RU" dirty="0" smtClean="0"/>
              <a:t>Суд обязал </a:t>
            </a:r>
            <a:r>
              <a:rPr lang="ru-RU" dirty="0"/>
              <a:t>"B" и "C" прекратить производство и продажу продукта, основанного на секрете производства "A", а также выплатить компенсацию за упущенную выгоду. </a:t>
            </a:r>
            <a:endParaRPr lang="ru-RU" dirty="0" smtClean="0"/>
          </a:p>
          <a:p>
            <a:pPr marL="0" lvl="0" indent="0">
              <a:buNone/>
            </a:pPr>
            <a:endParaRPr lang="ru-RU" u="sng" dirty="0">
              <a:solidFill>
                <a:prstClr val="black">
                  <a:lumMod val="50000"/>
                  <a:lumOff val="50000"/>
                </a:prstClr>
              </a:solidFill>
            </a:endParaRPr>
          </a:p>
          <a:p>
            <a:pPr marL="0" lvl="0" indent="0">
              <a:buNone/>
            </a:pPr>
            <a:endParaRPr lang="ru-RU" u="sng" dirty="0">
              <a:solidFill>
                <a:prstClr val="black">
                  <a:lumMod val="50000"/>
                  <a:lumOff val="50000"/>
                </a:prstClr>
              </a:solidFill>
            </a:endParaRPr>
          </a:p>
          <a:p>
            <a:pPr marL="0" lvl="0" indent="0" algn="r">
              <a:buNone/>
            </a:pP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Компания "D" разработала новую технологию производства, которая является секретом производства. Компания "E" получила доступ к этой технологии через ненадежного поставщика, который мог получить ее незаконно. "E" использовала технологию "D" для производства собственной продукции</a:t>
            </a:r>
            <a:r>
              <a:rPr lang="ru-RU" dirty="0" smtClean="0"/>
              <a:t>.  Компания </a:t>
            </a:r>
            <a:r>
              <a:rPr lang="ru-RU" dirty="0"/>
              <a:t>"D" подала в суд на "E", утверждая, что они нарушили право на секрет производства.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a:t>
            </a:r>
            <a:r>
              <a:rPr lang="ru-RU" dirty="0" smtClean="0"/>
              <a:t>признал, </a:t>
            </a:r>
            <a:r>
              <a:rPr lang="ru-RU" dirty="0"/>
              <a:t>что "E" нарушила право "D" на секрет производства, даже если не знала о том, что технология была получена незаконно. </a:t>
            </a:r>
            <a:r>
              <a:rPr lang="ru-RU" dirty="0" smtClean="0"/>
              <a:t>Суд обязал </a:t>
            </a:r>
            <a:r>
              <a:rPr lang="ru-RU" dirty="0"/>
              <a:t>"E" прекратить производство и продажу продукции, основанной на секрете производства "D", а также выплатить компенсацию за упущенную выгоду. </a:t>
            </a:r>
            <a:r>
              <a:rPr lang="ru-RU" dirty="0" smtClean="0"/>
              <a:t>Суд также запретил </a:t>
            </a:r>
            <a:r>
              <a:rPr lang="ru-RU" dirty="0"/>
              <a:t>"E" использовать технологию, принадлежащую "D".</a:t>
            </a:r>
          </a:p>
        </p:txBody>
      </p:sp>
    </p:spTree>
    <p:extLst>
      <p:ext uri="{BB962C8B-B14F-4D97-AF65-F5344CB8AC3E}">
        <p14:creationId xmlns:p14="http://schemas.microsoft.com/office/powerpoint/2010/main" val="611776476"/>
      </p:ext>
    </p:extLst>
  </p:cSld>
  <p:clrMapOvr>
    <a:masterClrMapping/>
  </p:clrMapOvr>
</p:sld>
</file>

<file path=ppt/slides/slide5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323232"/>
                </a:solidFill>
                <a:effectLst>
                  <a:outerShdw blurRad="38100" dist="38100" dir="2700000" algn="tl">
                    <a:srgbClr val="000000">
                      <a:alpha val="43137"/>
                    </a:srgbClr>
                  </a:outerShdw>
                </a:effectLst>
              </a:rPr>
              <a:t>80.  Право на секрет производства (ноу-хау)</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47500" lnSpcReduction="20000"/>
          </a:bodyPr>
          <a:lstStyle/>
          <a:p>
            <a:pPr marL="0" indent="0">
              <a:buNone/>
            </a:pPr>
            <a:r>
              <a:rPr lang="ru-RU" sz="2900" b="1" dirty="0"/>
              <a:t>ГК РФ Статья 1469. Лицензионный договор о предоставлении права использования секрета производства</a:t>
            </a:r>
            <a:endParaRPr lang="ru-RU" sz="2900" dirty="0" smtClean="0"/>
          </a:p>
          <a:p>
            <a:r>
              <a:rPr lang="ru-RU" dirty="0" smtClean="0"/>
              <a:t>Объект</a:t>
            </a:r>
            <a:r>
              <a:rPr lang="ru-RU" dirty="0"/>
              <a:t>: Сфера </a:t>
            </a:r>
            <a:r>
              <a:rPr lang="ru-RU" dirty="0" smtClean="0"/>
              <a:t>лицензионного договора </a:t>
            </a:r>
            <a:r>
              <a:rPr lang="ru-RU" dirty="0"/>
              <a:t>о предоставлении права использования секрета производства</a:t>
            </a:r>
          </a:p>
          <a:p>
            <a:r>
              <a:rPr lang="ru-RU" dirty="0" smtClean="0"/>
              <a:t>Объективная </a:t>
            </a:r>
            <a:r>
              <a:rPr lang="ru-RU" dirty="0"/>
              <a:t>сторона: </a:t>
            </a:r>
          </a:p>
          <a:p>
            <a:pPr marL="0" indent="0">
              <a:buNone/>
            </a:pPr>
            <a:r>
              <a:rPr lang="ru-RU" dirty="0"/>
              <a:t> По лицензионному договору одна сторона - обладатель исключительного права на секрет производства (лицензиар) предоставляет или обязуется предоставить другой стороне (лицензиату) право использования соответствующего секрета производства в установленных договором пределах.</a:t>
            </a:r>
          </a:p>
          <a:p>
            <a:pPr marL="0" indent="0">
              <a:buNone/>
            </a:pPr>
            <a:r>
              <a:rPr lang="ru-RU" dirty="0" smtClean="0"/>
              <a:t>Лицензионный </a:t>
            </a:r>
            <a:r>
              <a:rPr lang="ru-RU" dirty="0"/>
              <a:t>договор может быть заключен как с указанием, так и без указания срока его действия. В случае, когда срок, на который заключен лицензионный договор, не указан в этом договоре, любая из сторон вправе в любое время отказаться от договора, предупредив об этом другую сторону не позднее чем за шесть месяцев, если договором не предусмотрен более длительный срок.</a:t>
            </a:r>
          </a:p>
          <a:p>
            <a:pPr marL="0" indent="0">
              <a:buNone/>
            </a:pPr>
            <a:r>
              <a:rPr lang="ru-RU" dirty="0" smtClean="0"/>
              <a:t>При </a:t>
            </a:r>
            <a:r>
              <a:rPr lang="ru-RU" dirty="0"/>
              <a:t>предоставлении права использования секрета производства лицо, распорядившееся своим правом, обязано сохранять конфиденциальность секрета производства в течение всего срока действия лицензионного договора</a:t>
            </a:r>
            <a:r>
              <a:rPr lang="ru-RU" dirty="0" smtClean="0"/>
              <a:t>.</a:t>
            </a:r>
          </a:p>
          <a:p>
            <a:r>
              <a:rPr lang="ru-RU" dirty="0" smtClean="0"/>
              <a:t>Субъект</a:t>
            </a:r>
            <a:r>
              <a:rPr lang="ru-RU" dirty="0"/>
              <a:t>: </a:t>
            </a:r>
          </a:p>
          <a:p>
            <a:pPr>
              <a:buFont typeface="Courier New" pitchFamily="49" charset="0"/>
              <a:buChar char="o"/>
            </a:pPr>
            <a:r>
              <a:rPr lang="ru-RU" dirty="0"/>
              <a:t>Лицензиар: </a:t>
            </a:r>
            <a:r>
              <a:rPr lang="ru-RU" dirty="0" smtClean="0"/>
              <a:t>Это </a:t>
            </a:r>
            <a:r>
              <a:rPr lang="ru-RU" dirty="0"/>
              <a:t>лицо, которое владеет секретом производства (ноу-хау) и предоставляет право его использования другому лицу. </a:t>
            </a:r>
            <a:r>
              <a:rPr lang="ru-RU" dirty="0" smtClean="0"/>
              <a:t>Лицензиар </a:t>
            </a:r>
            <a:r>
              <a:rPr lang="ru-RU" dirty="0"/>
              <a:t>может быть физическим лицом, юридическим лицом или группой лиц. </a:t>
            </a:r>
            <a:endParaRPr lang="ru-RU" dirty="0" smtClean="0"/>
          </a:p>
          <a:p>
            <a:pPr>
              <a:buFont typeface="Courier New" pitchFamily="49" charset="0"/>
              <a:buChar char="o"/>
            </a:pPr>
            <a:r>
              <a:rPr lang="ru-RU" dirty="0" smtClean="0"/>
              <a:t> Лицензиат</a:t>
            </a:r>
            <a:r>
              <a:rPr lang="ru-RU" dirty="0"/>
              <a:t>: </a:t>
            </a:r>
            <a:r>
              <a:rPr lang="ru-RU" dirty="0" smtClean="0"/>
              <a:t>Это </a:t>
            </a:r>
            <a:r>
              <a:rPr lang="ru-RU" dirty="0"/>
              <a:t>лицо, которое получает от лицензиара право использовать секрет производства. </a:t>
            </a:r>
            <a:r>
              <a:rPr lang="ru-RU" dirty="0" smtClean="0"/>
              <a:t>Лицензиат </a:t>
            </a:r>
            <a:r>
              <a:rPr lang="ru-RU" dirty="0"/>
              <a:t>может быть физическим лицом, юридическим лицом или группой лиц. </a:t>
            </a:r>
          </a:p>
          <a:p>
            <a:r>
              <a:rPr lang="ru-RU" dirty="0"/>
              <a:t>Субъективная сторона:</a:t>
            </a:r>
          </a:p>
          <a:p>
            <a:pPr>
              <a:buFont typeface="Courier New" pitchFamily="49" charset="0"/>
              <a:buChar char="o"/>
            </a:pPr>
            <a:r>
              <a:rPr lang="ru-RU" dirty="0"/>
              <a:t>Прямой умысел: Лицензиат сознательно и целенаправленно нарушает условия договора, например, использует секрет производства за пределами установленной территории, превышает срок лицензии или использует секрет для производства продукции, не предусмотренной договором. Лицензиат осознает, что его действия нарушают договорные условия и права лицензиара. </a:t>
            </a:r>
            <a:endParaRPr lang="ru-RU" dirty="0" smtClean="0"/>
          </a:p>
          <a:p>
            <a:pPr>
              <a:buFont typeface="Courier New" pitchFamily="49" charset="0"/>
              <a:buChar char="o"/>
            </a:pPr>
            <a:r>
              <a:rPr lang="ru-RU" dirty="0" smtClean="0"/>
              <a:t>Косвенный </a:t>
            </a:r>
            <a:r>
              <a:rPr lang="ru-RU" dirty="0"/>
              <a:t>умысел: Лицензиат, не желая нарушить договор, но стремясь получить выгоду, пренебрегает риском нарушения условий. Например, лицензиат, не проверив тщательно условия договора, расширяет производство за пределы территории, указанной в договоре, или использует секрет для производства продукции, не оговоренной в договоре, осознавая, что его действия могут нарушить права лицензиара. </a:t>
            </a:r>
            <a:endParaRPr lang="ru-RU" dirty="0" smtClean="0"/>
          </a:p>
          <a:p>
            <a:pPr>
              <a:buFont typeface="Courier New" pitchFamily="49" charset="0"/>
              <a:buChar char="o"/>
            </a:pPr>
            <a:r>
              <a:rPr lang="ru-RU" dirty="0" smtClean="0"/>
              <a:t>Грубая </a:t>
            </a:r>
            <a:r>
              <a:rPr lang="ru-RU" dirty="0"/>
              <a:t>неосторожность: Лицензиат не предвидел возможность нарушения договора, хотя при нормальных условиях должен был это предвидеть. Например, лицензиат, не ознакомившись с условиями договора, использует секрет производства для производства продукции, запрещенной договором. </a:t>
            </a:r>
            <a:endParaRPr lang="ru-RU" dirty="0" smtClean="0"/>
          </a:p>
          <a:p>
            <a:pPr>
              <a:buFont typeface="Courier New" pitchFamily="49" charset="0"/>
              <a:buChar char="o"/>
            </a:pPr>
            <a:r>
              <a:rPr lang="ru-RU" dirty="0" smtClean="0"/>
              <a:t>Легкая </a:t>
            </a:r>
            <a:r>
              <a:rPr lang="ru-RU" dirty="0"/>
              <a:t>неосторожность: Лицензиат не предвидел возможность нарушения, хотя должен был предвидеть это при более внимательном отношении к своим действиям. Например, лицензиат, не ознакомившись с условиями договора, передает секрет производства третьим лицам, не подозревая о том, что это нарушает права лицензиара. </a:t>
            </a:r>
            <a:endParaRPr lang="ru-RU" dirty="0" smtClean="0"/>
          </a:p>
          <a:p>
            <a:r>
              <a:rPr lang="ru-RU" dirty="0" smtClean="0"/>
              <a:t>Предмет</a:t>
            </a:r>
            <a:r>
              <a:rPr lang="ru-RU" dirty="0"/>
              <a:t>: результат интеллектуальной деятельности</a:t>
            </a:r>
          </a:p>
          <a:p>
            <a:pPr marL="0" indent="0">
              <a:buNone/>
            </a:pPr>
            <a:r>
              <a:rPr lang="ru-RU" dirty="0"/>
              <a:t/>
            </a:r>
            <a:br>
              <a:rPr lang="ru-RU" dirty="0"/>
            </a:br>
            <a:endParaRPr lang="ru-RU" dirty="0"/>
          </a:p>
        </p:txBody>
      </p:sp>
    </p:spTree>
    <p:extLst>
      <p:ext uri="{BB962C8B-B14F-4D97-AF65-F5344CB8AC3E}">
        <p14:creationId xmlns:p14="http://schemas.microsoft.com/office/powerpoint/2010/main" val="42947839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9.  Сделки. Решения собраний. Представительство</a:t>
            </a:r>
            <a:endParaRPr lang="ru-RU" sz="4000" dirty="0"/>
          </a:p>
        </p:txBody>
      </p:sp>
      <p:sp>
        <p:nvSpPr>
          <p:cNvPr id="3" name="Объект 2"/>
          <p:cNvSpPr>
            <a:spLocks noGrp="1"/>
          </p:cNvSpPr>
          <p:nvPr>
            <p:ph idx="1"/>
          </p:nvPr>
        </p:nvSpPr>
        <p:spPr>
          <a:xfrm>
            <a:off x="0" y="1556792"/>
            <a:ext cx="9144000" cy="5301208"/>
          </a:xfrm>
        </p:spPr>
        <p:txBody>
          <a:bodyPr>
            <a:normAutofit fontScale="85000" lnSpcReduction="20000"/>
          </a:bodyPr>
          <a:lstStyle/>
          <a:p>
            <a:pPr marL="0" indent="0">
              <a:buNone/>
            </a:pPr>
            <a:r>
              <a:rPr lang="ru-RU" sz="1900" b="1" dirty="0"/>
              <a:t>ГК РФ Статья 170. Недействительность мнимой и притворной </a:t>
            </a:r>
            <a:r>
              <a:rPr lang="ru-RU" sz="1900" b="1" dirty="0" smtClean="0"/>
              <a:t>сделок</a:t>
            </a:r>
          </a:p>
          <a:p>
            <a:pPr marL="0" indent="0">
              <a:buNone/>
            </a:pPr>
            <a:endParaRPr lang="ru-RU" sz="1600" b="1" dirty="0"/>
          </a:p>
          <a:p>
            <a:r>
              <a:rPr lang="ru-RU" sz="1800" u="sng" dirty="0"/>
              <a:t>Объект</a:t>
            </a:r>
            <a:r>
              <a:rPr lang="ru-RU" sz="1800" dirty="0"/>
              <a:t>: Сфера </a:t>
            </a:r>
            <a:r>
              <a:rPr lang="ru-RU" sz="1800" dirty="0" smtClean="0"/>
              <a:t>недействительности </a:t>
            </a:r>
            <a:r>
              <a:rPr lang="ru-RU" sz="1800" dirty="0"/>
              <a:t>мнимой и притворной сделок </a:t>
            </a:r>
            <a:endParaRPr lang="ru-RU" sz="1800" dirty="0" smtClean="0"/>
          </a:p>
          <a:p>
            <a:r>
              <a:rPr lang="ru-RU" sz="1800" u="sng" dirty="0" smtClean="0"/>
              <a:t>Объективная </a:t>
            </a:r>
            <a:r>
              <a:rPr lang="ru-RU" sz="1800" u="sng" dirty="0"/>
              <a:t>сторона:  </a:t>
            </a:r>
            <a:endParaRPr lang="ru-RU" sz="1800" u="sng" dirty="0" smtClean="0"/>
          </a:p>
          <a:p>
            <a:pPr marL="0" indent="0">
              <a:buNone/>
            </a:pPr>
            <a:r>
              <a:rPr lang="ru-RU" sz="1800" dirty="0"/>
              <a:t> </a:t>
            </a:r>
            <a:r>
              <a:rPr lang="ru-RU" sz="1800" dirty="0" smtClean="0"/>
              <a:t>Мнимая сделка, </a:t>
            </a:r>
            <a:r>
              <a:rPr lang="ru-RU" sz="1800" dirty="0"/>
              <a:t>то есть сделка, совершенная лишь для вида, без намерения создать соответствующие ей правовые последствия, ничтожна</a:t>
            </a:r>
            <a:r>
              <a:rPr lang="ru-RU" sz="1800" dirty="0" smtClean="0"/>
              <a:t>.</a:t>
            </a:r>
          </a:p>
          <a:p>
            <a:pPr marL="0" indent="0">
              <a:buNone/>
            </a:pPr>
            <a:r>
              <a:rPr lang="ru-RU" sz="1800" dirty="0" smtClean="0"/>
              <a:t>Притворная сделка, </a:t>
            </a:r>
            <a:r>
              <a:rPr lang="ru-RU" sz="1800" dirty="0"/>
              <a:t>то есть сделка, которая совершена с целью прикрыть другую сделку, в том числе сделку на иных условиях, ничтожна. К сделке, которую стороны действительно имели в виду, с учетом существа и содержания сделки применяются относящиеся к ней правила.</a:t>
            </a:r>
            <a:endParaRPr lang="ru-RU" sz="1800" u="sng" dirty="0"/>
          </a:p>
          <a:p>
            <a:r>
              <a:rPr lang="ru-RU" sz="1800" u="sng" dirty="0" smtClean="0"/>
              <a:t>Субъект</a:t>
            </a:r>
            <a:r>
              <a:rPr lang="ru-RU" sz="1800" u="sng" dirty="0"/>
              <a:t>: </a:t>
            </a:r>
            <a:r>
              <a:rPr lang="ru-RU" sz="1800" dirty="0" smtClean="0"/>
              <a:t>Физические лица, Юридические лица</a:t>
            </a:r>
          </a:p>
          <a:p>
            <a:r>
              <a:rPr lang="ru-RU" sz="1800" u="sng" dirty="0"/>
              <a:t>Субъективная сторона</a:t>
            </a:r>
            <a:r>
              <a:rPr lang="ru-RU" sz="1800" u="sng" dirty="0" smtClean="0"/>
              <a:t>:</a:t>
            </a:r>
          </a:p>
          <a:p>
            <a:pPr>
              <a:buFont typeface="Courier New" pitchFamily="49" charset="0"/>
              <a:buChar char="o"/>
            </a:pPr>
            <a:r>
              <a:rPr lang="ru-RU" sz="1800" dirty="0"/>
              <a:t>Мнимая сделка</a:t>
            </a:r>
            <a:r>
              <a:rPr lang="ru-RU" sz="1800" dirty="0" smtClean="0"/>
              <a:t>:  В </a:t>
            </a:r>
            <a:r>
              <a:rPr lang="ru-RU" sz="1800" dirty="0"/>
              <a:t>случае мнимой сделки умысел является основным элементом. Оба участника сознательно совершают фиктивную сделку, не имея намерения ее исполнить. Они сознательно создают иллюзию сделки, чтобы скрыть настоящие отношения между собой или добиться каких-то незаконных преимуществ. Неосторожность в мнимой сделке практически невозможна, так как сама суть мнимой сделки заключается в умышленном создании фиктивной сделки</a:t>
            </a:r>
            <a:r>
              <a:rPr lang="ru-RU" sz="1800" dirty="0" smtClean="0"/>
              <a:t>. </a:t>
            </a:r>
          </a:p>
          <a:p>
            <a:pPr>
              <a:buFont typeface="Courier New" pitchFamily="49" charset="0"/>
              <a:buChar char="o"/>
            </a:pPr>
            <a:r>
              <a:rPr lang="ru-RU" sz="1800" dirty="0" smtClean="0"/>
              <a:t>Притворная </a:t>
            </a:r>
            <a:r>
              <a:rPr lang="ru-RU" sz="1800" dirty="0"/>
              <a:t>сделка: </a:t>
            </a:r>
            <a:r>
              <a:rPr lang="ru-RU" sz="1800" dirty="0" smtClean="0"/>
              <a:t>В </a:t>
            </a:r>
            <a:r>
              <a:rPr lang="ru-RU" sz="1800" dirty="0"/>
              <a:t>случае притворной сделки умысел также является необходимым элементом. Стороны сознательно заключают сделку, которую хотят скрыть, и создают внешний вид другой, фиктивной сделки. Они сознательно искажают реальность, чтобы добиться желаемого результата (например, скрыть настоящую стоимость товара или избежать налогов). </a:t>
            </a:r>
            <a:r>
              <a:rPr lang="ru-RU" sz="1800" dirty="0" smtClean="0"/>
              <a:t>В </a:t>
            </a:r>
            <a:r>
              <a:rPr lang="ru-RU" sz="1800" dirty="0"/>
              <a:t>притворной сделке неосторожность также практически исключена</a:t>
            </a:r>
            <a:r>
              <a:rPr lang="ru-RU" sz="1800" dirty="0" smtClean="0"/>
              <a:t>.</a:t>
            </a:r>
          </a:p>
          <a:p>
            <a:r>
              <a:rPr lang="ru-RU" sz="1800" u="sng" dirty="0" smtClean="0"/>
              <a:t>Предмет: </a:t>
            </a:r>
            <a:r>
              <a:rPr lang="ru-RU" sz="1800" dirty="0" smtClean="0"/>
              <a:t>договор.</a:t>
            </a:r>
            <a:r>
              <a:rPr lang="ru-RU" sz="1800" u="sng" dirty="0"/>
              <a:t/>
            </a:r>
            <a:br>
              <a:rPr lang="ru-RU" sz="1800" u="sng" dirty="0"/>
            </a:br>
            <a:endParaRPr lang="ru-RU" sz="1800" dirty="0"/>
          </a:p>
          <a:p>
            <a:endParaRPr lang="ru-RU" sz="2000" u="sng" dirty="0"/>
          </a:p>
        </p:txBody>
      </p:sp>
    </p:spTree>
    <p:extLst>
      <p:ext uri="{BB962C8B-B14F-4D97-AF65-F5344CB8AC3E}">
        <p14:creationId xmlns:p14="http://schemas.microsoft.com/office/powerpoint/2010/main" val="2296186727"/>
      </p:ext>
    </p:extLst>
  </p:cSld>
  <p:clrMapOvr>
    <a:masterClrMapping/>
  </p:clrMapOvr>
</p:sld>
</file>

<file path=ppt/slides/slide5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323232"/>
                </a:solidFill>
                <a:effectLst>
                  <a:outerShdw blurRad="38100" dist="38100" dir="2700000" algn="tl">
                    <a:srgbClr val="000000">
                      <a:alpha val="43137"/>
                    </a:srgbClr>
                  </a:outerShdw>
                </a:effectLst>
              </a:rPr>
              <a:t>80.  Право на секрет производства (ноу-хау)</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40000" lnSpcReduction="20000"/>
          </a:bodyPr>
          <a:lstStyle/>
          <a:p>
            <a:pPr marL="0" indent="0">
              <a:buNone/>
            </a:pPr>
            <a:r>
              <a:rPr lang="ru-RU" sz="3500" b="1" dirty="0"/>
              <a:t>ГК РФ Статья 1469. Лицензионный договор о предоставлении права использования секрета </a:t>
            </a:r>
            <a:r>
              <a:rPr lang="ru-RU" sz="3500" b="1" dirty="0" smtClean="0"/>
              <a:t>производства</a:t>
            </a:r>
          </a:p>
          <a:p>
            <a:r>
              <a:rPr lang="ru-RU" dirty="0"/>
              <a:t>К лицензионному договору о предоставлении права использования секрета производства применяются общие нормы ст. ст. 1235 - 1238 ГК, а также общие положения об обязательствах (ст. ст. 307 - 419) и о договорах (ст. ст. 420 - 453), поскольку иное не установлено в нормах разд. VII ГК и не вытекает из содержания или характера исключительного права на секрет производства.</a:t>
            </a:r>
          </a:p>
          <a:p>
            <a:r>
              <a:rPr lang="ru-RU" dirty="0"/>
              <a:t>В зависимости от условий использования, предусмотренных договором, предоставляется исключительная или неисключительная лицензия. Причем термин "исключительная" не должен вводить в заблуждение относительно содержания предоставляемых по такой лицензии прав, с чем нередко еще сталкиваются на практике. Заключение любого лицензионного договора не влечет за собой переход исключительного права к лицензиату, что теперь прямо закреплено в Кодексе (п. 2 ст. 1235). При исключительной лицензии лицензиар в течение срока действия договора не может предоставить разрешение на использование того же объекта другим лицам. Во втором случае предоставление лицензии не ограничивает права лицензиата. Он может сам применять объект лицензии и предоставлять лицензии на этот же объект другим лицам.</a:t>
            </a:r>
          </a:p>
          <a:p>
            <a:r>
              <a:rPr lang="ru-RU" dirty="0" smtClean="0"/>
              <a:t>В </a:t>
            </a:r>
            <a:r>
              <a:rPr lang="ru-RU" dirty="0"/>
              <a:t>изъятие из общих правил заключения лицензионных договоров, согласно которым лицензионный договор относится к категории срочных договоров (п. 4 ст. 1235), в договоре о предоставлении права использования секрета производства не обязательно определять срок его действия.</a:t>
            </a:r>
          </a:p>
          <a:p>
            <a:r>
              <a:rPr lang="ru-RU" dirty="0"/>
              <a:t>3. Элементы лицензионного договора о передаче прав на секреты производства могут включаться в другие гражданско-правовые договоры: договор коммерческой концессии, договор на выполнение НИОКР, подряда, о создании акционерного общества. Права на секреты производства входят в комплекс исключительных прав, составляющих предмет договора коммерческой концессии (ст. 1027). Во всех договорах, предусматривающих предоставление разрешения на использование сведений, составляющих секрет производства, на пользователя должна быть возложена обязанность по соблюдению конфиденциальности. Для отдельных видов договоров такое условие прямо предусмотрено ГК (ст. ст. 727, 771, 1032).</a:t>
            </a:r>
          </a:p>
          <a:p>
            <a:r>
              <a:rPr lang="ru-RU" dirty="0"/>
              <a:t>Комментируемая глава не содержит (в отличие от норм о договоре коммерческой концессии) каких-либо ограничений в отношении </a:t>
            </a:r>
            <a:r>
              <a:rPr lang="ru-RU" dirty="0" err="1"/>
              <a:t>правосубъектности</a:t>
            </a:r>
            <a:r>
              <a:rPr lang="ru-RU" dirty="0"/>
              <a:t> обладателей исключительных прав на секреты производства. Между тем по этому поводу высказаны различные позиции, непосредственно затрагивающие такой существенный вопрос правоприменительной практики, как правомерность участия в договорах о распоряжении правами на секреты производства физических лиц, не являющихся индивидуальными предпринимателями. Так, по мнению А.П. Сергеева, субъектами права на коммерческую тайну (соответственно, на секрет производства) могут быть только лица, занимающиеся предпринимательской </a:t>
            </a:r>
            <a:r>
              <a:rPr lang="ru-RU" dirty="0" smtClean="0"/>
              <a:t>деятельностью. </a:t>
            </a:r>
            <a:r>
              <a:rPr lang="ru-RU" dirty="0"/>
              <a:t>Этой же позиции придерживается В.О. </a:t>
            </a:r>
            <a:r>
              <a:rPr lang="ru-RU" dirty="0" err="1"/>
              <a:t>Калятин</a:t>
            </a:r>
            <a:r>
              <a:rPr lang="ru-RU" dirty="0"/>
              <a:t>, по мнению которого исключительное право на секрет производства "должно по общим правилам иметь субъектами лиц, занимающихся предпринимательской деятельностью</a:t>
            </a:r>
            <a:r>
              <a:rPr lang="ru-RU" dirty="0" smtClean="0"/>
              <a:t>". </a:t>
            </a:r>
            <a:r>
              <a:rPr lang="ru-RU" dirty="0"/>
              <a:t>При таком подходе физические лица, не являющиеся предпринимателями, лишаются возможности распорядиться принадлежащими им техническими или экономическими решениями, что, по нашему мнению, не имеет нормативного обоснования ни в ранее действующем, ни в новом законодательстве. Поэтому следует согласиться с В.А. Дозорцевым: "если секрет производства создан физическим лицом, оно и является первоначальным обладателем права. Это право может перейти другому лицу, допускается его переуступка и до создания объекта</a:t>
            </a:r>
            <a:r>
              <a:rPr lang="ru-RU" dirty="0" smtClean="0"/>
              <a:t>". </a:t>
            </a:r>
            <a:r>
              <a:rPr lang="ru-RU" dirty="0"/>
              <a:t>Таким образом, надо признать, что различные способы осуществления коммерческой деятельности могут быть созданы не только в самой коммерческой организации, но и получены ею по договору со сторонними лицами. Очевидно также, что в качестве пользователя или вторичного правообладателя здесь всегда будет выступать предприниматель, заинтересованный в использовании ноу-хау в своей хозяйственной деятельности. А вот что касается первоначального обладателя определенных сведений (имеющих коммерческую ценность), которые могут заинтересовать такого предпринимателя, то им может быть и физическое лицо, нормативных препятствий к этому нет (ср., например, ст. 1478 Кодекса, согласно которой обладателем исключительных прав на товарный знак может быть юридическое лицо или индивидуальный предприниматель).</a:t>
            </a:r>
          </a:p>
        </p:txBody>
      </p:sp>
    </p:spTree>
    <p:extLst>
      <p:ext uri="{BB962C8B-B14F-4D97-AF65-F5344CB8AC3E}">
        <p14:creationId xmlns:p14="http://schemas.microsoft.com/office/powerpoint/2010/main" val="1611807658"/>
      </p:ext>
    </p:extLst>
  </p:cSld>
  <p:clrMapOvr>
    <a:masterClrMapping/>
  </p:clrMapOvr>
</p:sld>
</file>

<file path=ppt/slides/slide5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323232"/>
                </a:solidFill>
                <a:effectLst>
                  <a:outerShdw blurRad="38100" dist="38100" dir="2700000" algn="tl">
                    <a:srgbClr val="000000">
                      <a:alpha val="43137"/>
                    </a:srgbClr>
                  </a:outerShdw>
                </a:effectLst>
              </a:rPr>
              <a:t>80.  Право на секрет производства (ноу-хау)</a:t>
            </a:r>
            <a:br>
              <a:rPr lang="ru-RU" sz="28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a:t>1469</a:t>
            </a:r>
            <a:endParaRPr lang="ru-RU" sz="1600" b="1" dirty="0">
              <a:solidFill>
                <a:prstClr val="black">
                  <a:lumMod val="50000"/>
                  <a:lumOff val="50000"/>
                </a:prstClr>
              </a:solidFill>
            </a:endParaRPr>
          </a:p>
          <a:p>
            <a:pPr marL="0" lvl="0" indent="0" algn="ctr">
              <a:buNone/>
            </a:pPr>
            <a:endParaRPr lang="ru-RU" dirty="0">
              <a:solidFill>
                <a:prstClr val="black">
                  <a:lumMod val="50000"/>
                  <a:lumOff val="50000"/>
                </a:prstClr>
              </a:solidFill>
            </a:endParaRPr>
          </a:p>
          <a:p>
            <a:pPr marL="0" lvl="0" indent="0">
              <a:buNone/>
            </a:pPr>
            <a:r>
              <a:rPr lang="ru-RU" u="sng" dirty="0">
                <a:solidFill>
                  <a:prstClr val="black">
                    <a:lumMod val="50000"/>
                    <a:lumOff val="50000"/>
                  </a:prstClr>
                </a:solidFill>
              </a:rPr>
              <a:t>Суть спора: </a:t>
            </a:r>
          </a:p>
          <a:p>
            <a:pPr marL="0" lvl="0" indent="0">
              <a:buNone/>
            </a:pPr>
            <a:r>
              <a:rPr lang="ru-RU" dirty="0"/>
              <a:t>Компания "A" предоставила компании "B" право использовать технологию "A" для производства только в России. "B", желая получить больше прибыли, начал производить продукцию с использованием технологии "A" в Украине, не уведомив компанию "A" и не получив ее разрешения. </a:t>
            </a:r>
            <a:r>
              <a:rPr lang="ru-RU" dirty="0" smtClean="0"/>
              <a:t>Компания </a:t>
            </a:r>
            <a:r>
              <a:rPr lang="ru-RU" dirty="0"/>
              <a:t>"A" подала в суд на "B", утверждая, что они нарушили лицензионный договор</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a:t>
            </a:r>
            <a:r>
              <a:rPr lang="ru-RU" dirty="0" smtClean="0"/>
              <a:t>признал, </a:t>
            </a:r>
            <a:r>
              <a:rPr lang="ru-RU" dirty="0"/>
              <a:t>что "B" нарушил условия лицензионного договора, так как он расширил территорию использования технологии "A" без согласия "A". </a:t>
            </a:r>
            <a:r>
              <a:rPr lang="ru-RU" dirty="0" smtClean="0"/>
              <a:t>Суд обязал </a:t>
            </a:r>
            <a:r>
              <a:rPr lang="ru-RU" dirty="0"/>
              <a:t>"B" прекратить производство продукции за пределами России, а также выплатить компенсацию за упущенную выгоду "A". </a:t>
            </a:r>
            <a:r>
              <a:rPr lang="ru-RU" dirty="0" smtClean="0"/>
              <a:t>Суд также запретил </a:t>
            </a:r>
            <a:r>
              <a:rPr lang="ru-RU" dirty="0"/>
              <a:t>"B" использовать технологию "A" за пределами территории, указанной в лицензионном договоре.</a:t>
            </a:r>
          </a:p>
          <a:p>
            <a:pPr marL="0" lvl="0" indent="0">
              <a:buNone/>
            </a:pPr>
            <a:endParaRPr lang="ru-RU" dirty="0"/>
          </a:p>
          <a:p>
            <a:pPr marL="0" lvl="0" indent="0">
              <a:buNone/>
            </a:pPr>
            <a:endParaRPr lang="ru-RU" dirty="0"/>
          </a:p>
          <a:p>
            <a:pPr marL="0" indent="0" algn="r">
              <a:buNone/>
            </a:pP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Компания "C" предоставила компании "D" право использовать технологию "C" для производства только определенного типа продукции. "D", не проверив условия договора, начала производить продукцию другого типа, используя технологию "C</a:t>
            </a:r>
            <a:r>
              <a:rPr lang="ru-RU" dirty="0" smtClean="0"/>
              <a:t>". </a:t>
            </a:r>
            <a:r>
              <a:rPr lang="ru-RU" dirty="0"/>
              <a:t>Компания "C" подала в суд на "D", утверждая, что они нарушили лицензионный договор</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a:t>
            </a:r>
            <a:r>
              <a:rPr lang="ru-RU" dirty="0" smtClean="0"/>
              <a:t>признал, </a:t>
            </a:r>
            <a:r>
              <a:rPr lang="ru-RU" dirty="0"/>
              <a:t>что "D" нарушил условия лицензионного договора, так как он не имел права производить продукцию, не указанную в договоре. </a:t>
            </a:r>
            <a:r>
              <a:rPr lang="ru-RU" dirty="0" smtClean="0"/>
              <a:t>Суд обязал </a:t>
            </a:r>
            <a:r>
              <a:rPr lang="ru-RU" dirty="0"/>
              <a:t>"D" прекратить производство продукции, не оговоренной в лицензионном договоре, а также выплатить компенсацию за упущенную выгоду "C".</a:t>
            </a:r>
          </a:p>
        </p:txBody>
      </p:sp>
    </p:spTree>
    <p:extLst>
      <p:ext uri="{BB962C8B-B14F-4D97-AF65-F5344CB8AC3E}">
        <p14:creationId xmlns:p14="http://schemas.microsoft.com/office/powerpoint/2010/main" val="2891497184"/>
      </p:ext>
    </p:extLst>
  </p:cSld>
  <p:clrMapOvr>
    <a:masterClrMapping/>
  </p:clrMapOvr>
</p:sld>
</file>

<file path=ppt/slides/slide5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75456"/>
            <a:ext cx="8229600" cy="1600200"/>
          </a:xfrm>
        </p:spPr>
        <p:txBody>
          <a:bodyPr/>
          <a:lstStyle/>
          <a:p>
            <a:pPr>
              <a:lnSpc>
                <a:spcPct val="100000"/>
              </a:lnSpc>
            </a:pPr>
            <a:r>
              <a:rPr lang="ru-RU" sz="2400" dirty="0">
                <a:effectLst>
                  <a:outerShdw blurRad="38100" dist="38100" dir="2700000" algn="tl">
                    <a:srgbClr val="000000">
                      <a:alpha val="43137"/>
                    </a:srgbClr>
                  </a:outerShdw>
                </a:effectLst>
              </a:rPr>
              <a:t>81.  Права на средства индивидуализации юридических лиц, товаров, работ, услуг и предприятий</a:t>
            </a:r>
          </a:p>
        </p:txBody>
      </p:sp>
      <p:sp>
        <p:nvSpPr>
          <p:cNvPr id="3" name="Объект 2"/>
          <p:cNvSpPr>
            <a:spLocks noGrp="1"/>
          </p:cNvSpPr>
          <p:nvPr>
            <p:ph idx="1"/>
          </p:nvPr>
        </p:nvSpPr>
        <p:spPr>
          <a:xfrm>
            <a:off x="0" y="980728"/>
            <a:ext cx="9144000" cy="5877272"/>
          </a:xfrm>
        </p:spPr>
        <p:txBody>
          <a:bodyPr>
            <a:normAutofit fontScale="55000" lnSpcReduction="20000"/>
          </a:bodyPr>
          <a:lstStyle/>
          <a:p>
            <a:pPr lvl="0"/>
            <a:r>
              <a:rPr lang="ru-RU" dirty="0">
                <a:solidFill>
                  <a:prstClr val="black">
                    <a:lumMod val="50000"/>
                    <a:lumOff val="50000"/>
                  </a:prstClr>
                </a:solidFill>
              </a:rPr>
              <a:t>Объект: сфера права на средства индивидуализации юридических лиц, товаров, работ, услуг и предприятий</a:t>
            </a:r>
            <a:br>
              <a:rPr lang="ru-RU" dirty="0">
                <a:solidFill>
                  <a:prstClr val="black">
                    <a:lumMod val="50000"/>
                    <a:lumOff val="50000"/>
                  </a:prstClr>
                </a:solidFill>
              </a:rPr>
            </a:br>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endParaRPr lang="ru-RU" dirty="0"/>
          </a:p>
          <a:p>
            <a:pPr marL="0" indent="0">
              <a:buNone/>
            </a:pPr>
            <a:r>
              <a:rPr lang="ru-RU" dirty="0"/>
              <a:t>Юридическое лицо, являющееся коммерческой организацией, выступает в гражданском обороте под своим фирменным наименованием, которое определяется в его учредительных документах и включается в единый государственный реестр юридических лиц при государственной регистрации юридического лица</a:t>
            </a:r>
            <a:r>
              <a:rPr lang="ru-RU" dirty="0" smtClean="0"/>
              <a:t>.</a:t>
            </a:r>
          </a:p>
          <a:p>
            <a:pPr marL="0" indent="0">
              <a:buNone/>
            </a:pPr>
            <a:r>
              <a:rPr lang="ru-RU" dirty="0"/>
              <a:t> На товарный знак, то есть на обозначение, служащее для индивидуализации товаров, признается исключительное право, удостоверяемое свидетельством на товарный </a:t>
            </a:r>
            <a:r>
              <a:rPr lang="ru-RU" dirty="0" smtClean="0"/>
              <a:t>знак( ст. 1481).</a:t>
            </a:r>
          </a:p>
          <a:p>
            <a:pPr marL="0" indent="0">
              <a:buNone/>
            </a:pPr>
            <a:r>
              <a:rPr lang="ru-RU" dirty="0"/>
              <a:t>Географическим указанием, которому предоставляется правовая охрана, является обозначение, идентифицирующее происходящий с территории географического объекта товар, определенное качество, репутация или другие характеристики которого в значительной степени связаны с его географическим происхождением (характеристики товара). На территории данного географического объекта должна осуществляться хотя бы одна из стадий производства товара, оказывающая существенное влияние на формирование характеристик товара</a:t>
            </a:r>
            <a:r>
              <a:rPr lang="ru-RU" dirty="0" smtClean="0"/>
              <a:t>.</a:t>
            </a:r>
          </a:p>
          <a:p>
            <a:pPr marL="0" indent="0">
              <a:buNone/>
            </a:pPr>
            <a:r>
              <a:rPr lang="ru-RU" dirty="0"/>
              <a:t>Юридические лица, осуществляющие предпринимательскую деятельность (в том числе некоммерческие организации, которым право на осуществление такой деятельности предоставлено в соответствии с законом их учредительными документами), а также индивидуальные предприниматели могут использовать для индивидуализации принадлежащих им торговых, промышленных и других </a:t>
            </a:r>
            <a:r>
              <a:rPr lang="ru-RU" dirty="0" smtClean="0"/>
              <a:t>предприятий(ст.132) </a:t>
            </a:r>
            <a:r>
              <a:rPr lang="ru-RU" dirty="0"/>
              <a:t>коммерческие обозначения, не являющиеся фирменными наименованиями и не подлежащие обязательному включению в учредительные документы и единый государственный реестр юридических лиц</a:t>
            </a:r>
            <a:r>
              <a:rPr lang="ru-RU" dirty="0" smtClean="0"/>
              <a:t>.</a:t>
            </a:r>
          </a:p>
          <a:p>
            <a:pPr marL="0" indent="0">
              <a:buNone/>
            </a:pPr>
            <a:endParaRPr lang="ru-RU" dirty="0">
              <a:solidFill>
                <a:prstClr val="black">
                  <a:lumMod val="50000"/>
                  <a:lumOff val="50000"/>
                </a:prstClr>
              </a:solidFill>
            </a:endParaRPr>
          </a:p>
          <a:p>
            <a:r>
              <a:rPr lang="ru-RU" dirty="0">
                <a:solidFill>
                  <a:prstClr val="black">
                    <a:lumMod val="50000"/>
                    <a:lumOff val="50000"/>
                  </a:prstClr>
                </a:solidFill>
              </a:rPr>
              <a:t>Субъект: </a:t>
            </a:r>
            <a:r>
              <a:rPr lang="ru-RU" dirty="0" smtClean="0">
                <a:solidFill>
                  <a:prstClr val="black">
                    <a:lumMod val="50000"/>
                    <a:lumOff val="50000"/>
                  </a:prstClr>
                </a:solidFill>
              </a:rPr>
              <a:t>Юридическое </a:t>
            </a:r>
            <a:r>
              <a:rPr lang="ru-RU" dirty="0">
                <a:solidFill>
                  <a:prstClr val="black">
                    <a:lumMod val="50000"/>
                    <a:lumOff val="50000"/>
                  </a:prstClr>
                </a:solidFill>
              </a:rPr>
              <a:t>лицо</a:t>
            </a:r>
          </a:p>
          <a:p>
            <a:endParaRPr lang="ru-RU" dirty="0">
              <a:solidFill>
                <a:prstClr val="black">
                  <a:lumMod val="50000"/>
                  <a:lumOff val="50000"/>
                </a:prstClr>
              </a:solidFill>
            </a:endParaRPr>
          </a:p>
          <a:p>
            <a:pPr lvl="0"/>
            <a:r>
              <a:rPr lang="ru-RU" dirty="0">
                <a:solidFill>
                  <a:prstClr val="black">
                    <a:lumMod val="50000"/>
                    <a:lumOff val="50000"/>
                  </a:prstClr>
                </a:solidFill>
              </a:rPr>
              <a:t>Субъективная сторона: умысел и неосторожность.</a:t>
            </a:r>
          </a:p>
          <a:p>
            <a:pPr lvl="0"/>
            <a:endParaRPr lang="ru-RU"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102994701"/>
      </p:ext>
    </p:extLst>
  </p:cSld>
  <p:clrMapOvr>
    <a:masterClrMapping/>
  </p:clrMapOvr>
</p:sld>
</file>

<file path=ppt/slides/slide5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75456"/>
            <a:ext cx="8229600" cy="1600200"/>
          </a:xfrm>
        </p:spPr>
        <p:txBody>
          <a:bodyPr/>
          <a:lstStyle/>
          <a:p>
            <a:pPr>
              <a:lnSpc>
                <a:spcPct val="100000"/>
              </a:lnSpc>
            </a:pPr>
            <a:r>
              <a:rPr lang="ru-RU" sz="2400" dirty="0"/>
              <a:t>81.  Права на средства индивидуализации юридических лиц, товаров, работ, услуг и предприятий</a:t>
            </a:r>
          </a:p>
        </p:txBody>
      </p:sp>
      <p:sp>
        <p:nvSpPr>
          <p:cNvPr id="3" name="Объект 2"/>
          <p:cNvSpPr>
            <a:spLocks noGrp="1"/>
          </p:cNvSpPr>
          <p:nvPr>
            <p:ph idx="1"/>
          </p:nvPr>
        </p:nvSpPr>
        <p:spPr>
          <a:xfrm>
            <a:off x="0" y="1052736"/>
            <a:ext cx="9144000" cy="5805264"/>
          </a:xfrm>
        </p:spPr>
        <p:txBody>
          <a:bodyPr>
            <a:normAutofit fontScale="47500" lnSpcReduction="20000"/>
          </a:bodyPr>
          <a:lstStyle/>
          <a:p>
            <a:r>
              <a:rPr lang="ru-RU" sz="4000" dirty="0"/>
              <a:t>Объект</a:t>
            </a:r>
            <a:r>
              <a:rPr lang="ru-RU" dirty="0"/>
              <a:t>: </a:t>
            </a:r>
          </a:p>
          <a:p>
            <a:pPr marL="0" indent="0">
              <a:buNone/>
            </a:pPr>
            <a:r>
              <a:rPr lang="ru-RU" sz="2500" dirty="0"/>
              <a:t>Объектом является </a:t>
            </a:r>
            <a:r>
              <a:rPr lang="ru-RU" sz="2500" dirty="0">
                <a:solidFill>
                  <a:prstClr val="black">
                    <a:lumMod val="50000"/>
                    <a:lumOff val="50000"/>
                  </a:prstClr>
                </a:solidFill>
              </a:rPr>
              <a:t>сфера права на средства индивидуализации юридических лиц, товаров, работ, услуг и предприятий</a:t>
            </a:r>
          </a:p>
          <a:p>
            <a:r>
              <a:rPr lang="ru-RU" sz="4000" dirty="0"/>
              <a:t>Объективная сторона: </a:t>
            </a:r>
          </a:p>
          <a:p>
            <a:pPr marL="0" indent="0">
              <a:buNone/>
            </a:pPr>
            <a:r>
              <a:rPr lang="ru-RU" sz="2500" dirty="0"/>
              <a:t>Юридическому лицу принадлежит исключительное право использования своего фирменного наименования в качестве средства индивидуализации любым не противоречащим закону способом (исключительное право на фирменное наименование), в том числе путем его указания на вывесках, бланках, в счетах и иной документации, в объявлениях и рекламе, на товарах или их упаковках, в сети "Интернет</a:t>
            </a:r>
            <a:r>
              <a:rPr lang="ru-RU" sz="2500" dirty="0" smtClean="0"/>
              <a:t>".</a:t>
            </a:r>
          </a:p>
          <a:p>
            <a:pPr marL="0" indent="0">
              <a:buNone/>
            </a:pPr>
            <a:r>
              <a:rPr lang="ru-RU" sz="2500" dirty="0"/>
              <a:t>В качестве товарных знаков могут быть зарегистрированы словесные, изобразительные, объемные и другие обозначения или их комбинации.</a:t>
            </a:r>
          </a:p>
          <a:p>
            <a:pPr marL="0" indent="0">
              <a:buNone/>
            </a:pPr>
            <a:r>
              <a:rPr lang="ru-RU" sz="2500" dirty="0" smtClean="0"/>
              <a:t>Товарный </a:t>
            </a:r>
            <a:r>
              <a:rPr lang="ru-RU" sz="2500" dirty="0"/>
              <a:t>знак может быть зарегистрирован в любом цвете или цветовом сочетании</a:t>
            </a:r>
            <a:r>
              <a:rPr lang="ru-RU" sz="2500" dirty="0" smtClean="0"/>
              <a:t>.</a:t>
            </a:r>
          </a:p>
          <a:p>
            <a:pPr marL="0" indent="0">
              <a:buNone/>
            </a:pPr>
            <a:r>
              <a:rPr lang="ru-RU" sz="2500" dirty="0" smtClean="0"/>
              <a:t>На </a:t>
            </a:r>
            <a:r>
              <a:rPr lang="ru-RU" sz="2500" dirty="0"/>
              <a:t>территории Российской Федерации действует исключительное право на географическое указание или наименование места происхождения товара, зарегистрированное федеральным органом исполнительной власти по интеллектуальной собственности, а также в других случаях, предусмотренных международным договором Российской Федерации.</a:t>
            </a:r>
          </a:p>
          <a:p>
            <a:pPr marL="0" indent="0">
              <a:buNone/>
            </a:pPr>
            <a:r>
              <a:rPr lang="ru-RU" sz="2500" dirty="0" smtClean="0"/>
              <a:t>Государственная </a:t>
            </a:r>
            <a:r>
              <a:rPr lang="ru-RU" sz="2500" dirty="0"/>
              <a:t>регистрация в качестве географического указания обозначения, позволяющего идентифицировать товар, происходящий с территории географического объекта, который находится в иностранном государстве, допускается, если это обозначение охраняется в качестве географического указания или иного средства индивидуализации товара в стране происхождения товара при условии его соответствия </a:t>
            </a:r>
            <a:r>
              <a:rPr lang="ru-RU" sz="2500" dirty="0" smtClean="0"/>
              <a:t>требованиям ст. 1516</a:t>
            </a:r>
            <a:r>
              <a:rPr lang="ru-RU" sz="2500" dirty="0"/>
              <a:t> настоящего Кодекса. Обладателем исключительного права на географическое указание может быть только лицо, право которого на такие географическое указание или иное средство индивидуализации товара охраняется в стране происхождения товара</a:t>
            </a:r>
            <a:r>
              <a:rPr lang="ru-RU" sz="2500" dirty="0" smtClean="0"/>
              <a:t>.</a:t>
            </a:r>
          </a:p>
          <a:p>
            <a:pPr marL="0" indent="0">
              <a:buNone/>
            </a:pPr>
            <a:r>
              <a:rPr lang="ru-RU" sz="2500" dirty="0" smtClean="0"/>
              <a:t>Правообладателю </a:t>
            </a:r>
            <a:r>
              <a:rPr lang="ru-RU" sz="2500" dirty="0"/>
              <a:t>принадлежит исключительное право использования коммерческого обозначения в качестве средства индивидуализации принадлежащего ему предприятия любым не противоречащим закону способом (исключительное право на коммерческое обозначение), в том числе путем указания коммерческого обозначения на вывесках, бланках, в счетах и на иной документации, в объявлениях и рекламе, на товарах или их упаковках, в сети "Интернет", если такое обозначение обладает достаточными различительными признаками и его употребление правообладателем для индивидуализации своего предприятия является известным в пределах определенной территории</a:t>
            </a:r>
            <a:r>
              <a:rPr lang="ru-RU" sz="2500" dirty="0" smtClean="0"/>
              <a:t>.</a:t>
            </a:r>
          </a:p>
          <a:p>
            <a:pPr marL="0" indent="0">
              <a:buNone/>
            </a:pPr>
            <a:r>
              <a:rPr lang="ru-RU" sz="2500" dirty="0" smtClean="0"/>
              <a:t>На </a:t>
            </a:r>
            <a:r>
              <a:rPr lang="ru-RU" sz="2500" dirty="0"/>
              <a:t>территории Российской Федерации действует исключительное право на коммерческое обозначение, используемое для индивидуализации предприятия, находящегося на территории Российской Федерации.</a:t>
            </a:r>
          </a:p>
          <a:p>
            <a:pPr marL="0" indent="0">
              <a:buNone/>
            </a:pPr>
            <a:r>
              <a:rPr lang="ru-RU" sz="2500" dirty="0" smtClean="0"/>
              <a:t>Исключительное </a:t>
            </a:r>
            <a:r>
              <a:rPr lang="ru-RU" sz="2500" dirty="0"/>
              <a:t>право на коммерческое обозначение прекращается, если правообладатель не использует его непрерывно в течение года</a:t>
            </a:r>
            <a:r>
              <a:rPr lang="ru-RU" sz="2500" dirty="0" smtClean="0"/>
              <a:t>.</a:t>
            </a:r>
          </a:p>
          <a:p>
            <a:pPr marL="0" indent="0">
              <a:buNone/>
            </a:pPr>
            <a:endParaRPr lang="ru-RU" dirty="0"/>
          </a:p>
        </p:txBody>
      </p:sp>
    </p:spTree>
    <p:extLst>
      <p:ext uri="{BB962C8B-B14F-4D97-AF65-F5344CB8AC3E}">
        <p14:creationId xmlns:p14="http://schemas.microsoft.com/office/powerpoint/2010/main" val="1824091011"/>
      </p:ext>
    </p:extLst>
  </p:cSld>
  <p:clrMapOvr>
    <a:masterClrMapping/>
  </p:clrMapOvr>
</p:sld>
</file>

<file path=ppt/slides/slide5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00100"/>
            <a:ext cx="8229600" cy="1600200"/>
          </a:xfrm>
        </p:spPr>
        <p:txBody>
          <a:bodyPr/>
          <a:lstStyle/>
          <a:p>
            <a:pPr>
              <a:lnSpc>
                <a:spcPct val="100000"/>
              </a:lnSpc>
            </a:pPr>
            <a:r>
              <a:rPr lang="ru-RU" sz="2400" dirty="0">
                <a:solidFill>
                  <a:srgbClr val="323232"/>
                </a:solidFill>
              </a:rPr>
              <a:t>81.  Права на средства индивидуализации юридических лиц, товаров, работ, услуг и предприятий</a:t>
            </a:r>
            <a:endParaRPr lang="ru-RU" dirty="0"/>
          </a:p>
        </p:txBody>
      </p:sp>
      <p:sp>
        <p:nvSpPr>
          <p:cNvPr id="3" name="Объект 2"/>
          <p:cNvSpPr>
            <a:spLocks noGrp="1"/>
          </p:cNvSpPr>
          <p:nvPr>
            <p:ph idx="1"/>
          </p:nvPr>
        </p:nvSpPr>
        <p:spPr>
          <a:xfrm>
            <a:off x="0" y="836712"/>
            <a:ext cx="9144000" cy="6021288"/>
          </a:xfrm>
        </p:spPr>
        <p:txBody>
          <a:bodyPr>
            <a:normAutofit fontScale="85000" lnSpcReduction="20000"/>
          </a:bodyPr>
          <a:lstStyle/>
          <a:p>
            <a:r>
              <a:rPr lang="ru-RU" sz="4000" dirty="0"/>
              <a:t>Субъект: </a:t>
            </a:r>
          </a:p>
          <a:p>
            <a:pPr marL="0" indent="0">
              <a:buNone/>
            </a:pPr>
            <a:r>
              <a:rPr lang="ru-RU" dirty="0"/>
              <a:t>Юридические лица: </a:t>
            </a:r>
            <a:r>
              <a:rPr lang="ru-RU" dirty="0" smtClean="0"/>
              <a:t> Они </a:t>
            </a:r>
            <a:r>
              <a:rPr lang="ru-RU" dirty="0"/>
              <a:t>обладают правом на использование фирменного наименования, товарного знака, знака обслуживания, коммерческого обозначения, географического указания, наименования места происхождения товара, а также могут иметь право на использование фирменного стиля и логотипа</a:t>
            </a:r>
            <a:r>
              <a:rPr lang="ru-RU" dirty="0" smtClean="0"/>
              <a:t>.</a:t>
            </a:r>
          </a:p>
          <a:p>
            <a:pPr marL="0" indent="0">
              <a:buNone/>
            </a:pPr>
            <a:endParaRPr lang="ru-RU" sz="4000" dirty="0"/>
          </a:p>
          <a:p>
            <a:r>
              <a:rPr lang="ru-RU" sz="4000" dirty="0"/>
              <a:t>Субъективная сторона:</a:t>
            </a:r>
          </a:p>
          <a:p>
            <a:pPr>
              <a:buFont typeface="Courier New" pitchFamily="49" charset="0"/>
              <a:buChar char="o"/>
            </a:pPr>
            <a:r>
              <a:rPr lang="ru-RU" dirty="0"/>
              <a:t>Умысел предполагает осознанное и преднамеренное действие, направленное на нарушение прав. Например, если лицо регистрирует товарный знак, зная, что он идентичен или сходен до степени смешения с уже существующим товарным знаком другого лица. </a:t>
            </a:r>
            <a:endParaRPr lang="ru-RU" dirty="0" smtClean="0"/>
          </a:p>
          <a:p>
            <a:pPr>
              <a:buFont typeface="Courier New" pitchFamily="49" charset="0"/>
              <a:buChar char="o"/>
            </a:pPr>
            <a:r>
              <a:rPr lang="ru-RU" dirty="0" smtClean="0"/>
              <a:t>Неосторожность </a:t>
            </a:r>
            <a:r>
              <a:rPr lang="ru-RU" dirty="0"/>
              <a:t>означает, что лицо не предвидело возможности наступления вредных последствий своих действий или же легкомысленно на них рассчитывало. Например, если лицо использует название, похожее на известное фирменное наименование, не зная о его существовании или не проверяя возможность возникновения путаницы.</a:t>
            </a:r>
          </a:p>
        </p:txBody>
      </p:sp>
    </p:spTree>
    <p:extLst>
      <p:ext uri="{BB962C8B-B14F-4D97-AF65-F5344CB8AC3E}">
        <p14:creationId xmlns:p14="http://schemas.microsoft.com/office/powerpoint/2010/main" val="3622650609"/>
      </p:ext>
    </p:extLst>
  </p:cSld>
  <p:clrMapOvr>
    <a:masterClrMapping/>
  </p:clrMapOvr>
</p:sld>
</file>

<file path=ppt/slides/slide5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75456"/>
            <a:ext cx="8229600" cy="1600200"/>
          </a:xfrm>
        </p:spPr>
        <p:txBody>
          <a:bodyPr/>
          <a:lstStyle/>
          <a:p>
            <a:pPr>
              <a:lnSpc>
                <a:spcPct val="100000"/>
              </a:lnSpc>
            </a:pPr>
            <a:r>
              <a:rPr lang="ru-RU" sz="2400" dirty="0">
                <a:solidFill>
                  <a:srgbClr val="323232"/>
                </a:solidFill>
              </a:rPr>
              <a:t>81.  Права на средства индивидуализации юридических лиц, товаров, работ, услуг и предприятий</a:t>
            </a:r>
            <a:endParaRPr lang="ru-RU" dirty="0"/>
          </a:p>
        </p:txBody>
      </p:sp>
      <p:sp>
        <p:nvSpPr>
          <p:cNvPr id="3" name="Объект 2"/>
          <p:cNvSpPr>
            <a:spLocks noGrp="1"/>
          </p:cNvSpPr>
          <p:nvPr>
            <p:ph idx="1"/>
          </p:nvPr>
        </p:nvSpPr>
        <p:spPr>
          <a:xfrm>
            <a:off x="0" y="980728"/>
            <a:ext cx="9144000" cy="5877272"/>
          </a:xfrm>
        </p:spPr>
        <p:txBody>
          <a:bodyPr>
            <a:normAutofit fontScale="62500" lnSpcReduction="20000"/>
          </a:bodyPr>
          <a:lstStyle/>
          <a:p>
            <a:pPr marL="0" lvl="0" indent="0" algn="ctr">
              <a:buNone/>
            </a:pPr>
            <a:r>
              <a:rPr lang="ru-RU" sz="3600" u="sng" dirty="0">
                <a:solidFill>
                  <a:prstClr val="black">
                    <a:lumMod val="50000"/>
                    <a:lumOff val="50000"/>
                  </a:prstClr>
                </a:solidFill>
              </a:rPr>
              <a:t>Судебная практика</a:t>
            </a:r>
          </a:p>
          <a:p>
            <a:pPr marL="0" lvl="0" indent="0" algn="ctr">
              <a:buNone/>
            </a:pPr>
            <a:endParaRPr lang="ru-RU" sz="3600" u="sng" dirty="0" smtClean="0">
              <a:solidFill>
                <a:prstClr val="black">
                  <a:lumMod val="50000"/>
                  <a:lumOff val="50000"/>
                </a:prstClr>
              </a:solidFill>
            </a:endParaRPr>
          </a:p>
          <a:p>
            <a:r>
              <a:rPr lang="ru-RU" sz="2000" dirty="0"/>
              <a:t>Дело о товарном знаке "</a:t>
            </a:r>
            <a:r>
              <a:rPr lang="ru-RU" sz="2000" dirty="0" err="1"/>
              <a:t>Apple</a:t>
            </a:r>
            <a:r>
              <a:rPr lang="ru-RU" sz="2000" dirty="0"/>
              <a:t>"</a:t>
            </a:r>
            <a:endParaRPr lang="ru-RU" sz="3600" u="sng" dirty="0">
              <a:solidFill>
                <a:prstClr val="black">
                  <a:lumMod val="50000"/>
                  <a:lumOff val="50000"/>
                </a:prstClr>
              </a:solidFill>
            </a:endParaRPr>
          </a:p>
          <a:p>
            <a:pPr marL="0" lvl="0" indent="0">
              <a:buNone/>
            </a:pPr>
            <a:r>
              <a:rPr lang="ru-RU" u="sng" dirty="0">
                <a:solidFill>
                  <a:prstClr val="black">
                    <a:lumMod val="50000"/>
                    <a:lumOff val="50000"/>
                  </a:prstClr>
                </a:solidFill>
              </a:rPr>
              <a:t>Суть спора: </a:t>
            </a:r>
          </a:p>
          <a:p>
            <a:pPr marL="0" lvl="0" indent="0">
              <a:buNone/>
            </a:pPr>
            <a:r>
              <a:rPr lang="ru-RU" dirty="0"/>
              <a:t>Компания </a:t>
            </a:r>
            <a:r>
              <a:rPr lang="ru-RU" dirty="0" err="1"/>
              <a:t>Apple</a:t>
            </a:r>
            <a:r>
              <a:rPr lang="ru-RU" dirty="0"/>
              <a:t> </a:t>
            </a:r>
            <a:r>
              <a:rPr lang="ru-RU" dirty="0" err="1"/>
              <a:t>Computer</a:t>
            </a:r>
            <a:r>
              <a:rPr lang="ru-RU" dirty="0"/>
              <a:t> </a:t>
            </a:r>
            <a:r>
              <a:rPr lang="ru-RU" dirty="0" err="1"/>
              <a:t>Inc</a:t>
            </a:r>
            <a:r>
              <a:rPr lang="ru-RU" dirty="0"/>
              <a:t>. подала иск против </a:t>
            </a:r>
            <a:r>
              <a:rPr lang="ru-RU" dirty="0" err="1"/>
              <a:t>Apple</a:t>
            </a:r>
            <a:r>
              <a:rPr lang="ru-RU" dirty="0"/>
              <a:t> </a:t>
            </a:r>
            <a:r>
              <a:rPr lang="ru-RU" dirty="0" err="1"/>
              <a:t>Records</a:t>
            </a:r>
            <a:r>
              <a:rPr lang="ru-RU" dirty="0"/>
              <a:t> </a:t>
            </a:r>
            <a:r>
              <a:rPr lang="ru-RU" dirty="0" err="1"/>
              <a:t>Ltd</a:t>
            </a:r>
            <a:r>
              <a:rPr lang="ru-RU" dirty="0"/>
              <a:t>. (занимающейся музыкальной продукцией), утверждая, что использование "</a:t>
            </a:r>
            <a:r>
              <a:rPr lang="ru-RU" dirty="0" err="1"/>
              <a:t>Apple</a:t>
            </a:r>
            <a:r>
              <a:rPr lang="ru-RU" dirty="0"/>
              <a:t>" для аудио продукции создает путаницу среди потребителей и вредит репутации компании. </a:t>
            </a:r>
            <a:endParaRPr lang="ru-RU" dirty="0" smtClean="0"/>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a:t>
            </a:r>
          </a:p>
          <a:p>
            <a:pPr marL="0" lvl="0" indent="0">
              <a:buNone/>
            </a:pPr>
            <a:r>
              <a:rPr lang="ru-RU" dirty="0"/>
              <a:t>Суд признал, что товарные знаки компаний похожи, но использование "</a:t>
            </a:r>
            <a:r>
              <a:rPr lang="ru-RU" dirty="0" err="1"/>
              <a:t>Apple</a:t>
            </a:r>
            <a:r>
              <a:rPr lang="ru-RU" dirty="0"/>
              <a:t>" в разных товарных категориях (компьютеры </a:t>
            </a:r>
            <a:r>
              <a:rPr lang="ru-RU" dirty="0" err="1"/>
              <a:t>vs</a:t>
            </a:r>
            <a:r>
              <a:rPr lang="ru-RU" dirty="0"/>
              <a:t> музыка) не создает значительной путаницы. Иск был отклонен, но </a:t>
            </a:r>
            <a:r>
              <a:rPr lang="ru-RU" dirty="0" err="1"/>
              <a:t>Apple</a:t>
            </a:r>
            <a:r>
              <a:rPr lang="ru-RU" dirty="0"/>
              <a:t> </a:t>
            </a:r>
            <a:r>
              <a:rPr lang="ru-RU" dirty="0" err="1"/>
              <a:t>Computer</a:t>
            </a:r>
            <a:r>
              <a:rPr lang="ru-RU" dirty="0"/>
              <a:t> получила право на использование "</a:t>
            </a:r>
            <a:r>
              <a:rPr lang="ru-RU" dirty="0" err="1"/>
              <a:t>Apple</a:t>
            </a:r>
            <a:r>
              <a:rPr lang="ru-RU" dirty="0"/>
              <a:t>" для компьютеров, а </a:t>
            </a:r>
            <a:r>
              <a:rPr lang="ru-RU" dirty="0" err="1"/>
              <a:t>Apple</a:t>
            </a:r>
            <a:r>
              <a:rPr lang="ru-RU" dirty="0"/>
              <a:t> </a:t>
            </a:r>
            <a:r>
              <a:rPr lang="ru-RU" dirty="0" err="1"/>
              <a:t>Records</a:t>
            </a:r>
            <a:r>
              <a:rPr lang="ru-RU" dirty="0"/>
              <a:t> - для музыкальной продукции.</a:t>
            </a:r>
            <a:endParaRPr lang="ru-RU" u="sng" dirty="0">
              <a:solidFill>
                <a:prstClr val="black">
                  <a:lumMod val="50000"/>
                  <a:lumOff val="50000"/>
                </a:prstClr>
              </a:solidFill>
            </a:endParaRPr>
          </a:p>
          <a:p>
            <a:pPr marL="0" lvl="0" indent="0">
              <a:buNone/>
            </a:pPr>
            <a:endParaRPr lang="ru-RU" u="sng" dirty="0" smtClean="0">
              <a:solidFill>
                <a:prstClr val="black">
                  <a:lumMod val="50000"/>
                  <a:lumOff val="50000"/>
                </a:prstClr>
              </a:solidFill>
            </a:endParaRPr>
          </a:p>
          <a:p>
            <a:pPr marL="0" lvl="0" indent="0">
              <a:buNone/>
            </a:pPr>
            <a:endParaRPr lang="ru-RU" u="sng" dirty="0" smtClean="0">
              <a:solidFill>
                <a:prstClr val="black">
                  <a:lumMod val="50000"/>
                  <a:lumOff val="50000"/>
                </a:prstClr>
              </a:solidFill>
            </a:endParaRPr>
          </a:p>
          <a:p>
            <a:pPr algn="r"/>
            <a:r>
              <a:rPr lang="ru-RU" dirty="0"/>
              <a:t>Дело о фирменном наименовании "</a:t>
            </a:r>
            <a:r>
              <a:rPr lang="ru-RU" dirty="0" err="1"/>
              <a:t>ВКонтакте</a:t>
            </a:r>
            <a:r>
              <a:rPr lang="ru-RU" dirty="0"/>
              <a:t>"</a:t>
            </a:r>
            <a:endParaRPr lang="ru-RU" u="sng" dirty="0">
              <a:solidFill>
                <a:prstClr val="black">
                  <a:lumMod val="50000"/>
                  <a:lumOff val="50000"/>
                </a:prstClr>
              </a:solidFill>
            </a:endParaRPr>
          </a:p>
          <a:p>
            <a:pPr marL="0" lvl="0" indent="0" algn="r">
              <a:buNone/>
            </a:pP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Компания "</a:t>
            </a:r>
            <a:r>
              <a:rPr lang="ru-RU" dirty="0" err="1"/>
              <a:t>ВКонтакте</a:t>
            </a:r>
            <a:r>
              <a:rPr lang="ru-RU" dirty="0"/>
              <a:t>" подала иск против "</a:t>
            </a:r>
            <a:r>
              <a:rPr lang="ru-RU" dirty="0" err="1"/>
              <a:t>Facebook</a:t>
            </a:r>
            <a:r>
              <a:rPr lang="ru-RU" dirty="0"/>
              <a:t>" за использование аналогичного названия в России. </a:t>
            </a:r>
            <a:endParaRPr lang="ru-RU" dirty="0" smtClean="0"/>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признал, что "</a:t>
            </a:r>
            <a:r>
              <a:rPr lang="ru-RU" dirty="0" err="1"/>
              <a:t>ВКонтакте</a:t>
            </a:r>
            <a:r>
              <a:rPr lang="ru-RU" dirty="0"/>
              <a:t>" и "</a:t>
            </a:r>
            <a:r>
              <a:rPr lang="ru-RU" dirty="0" err="1"/>
              <a:t>Facebook</a:t>
            </a:r>
            <a:r>
              <a:rPr lang="ru-RU" dirty="0"/>
              <a:t>" являются сходными до степени смешения, но "</a:t>
            </a:r>
            <a:r>
              <a:rPr lang="ru-RU" dirty="0" err="1"/>
              <a:t>Facebook</a:t>
            </a:r>
            <a:r>
              <a:rPr lang="ru-RU" dirty="0"/>
              <a:t>" не осуществлял деятельность в России на момент подачи иска. Иск был отклонен, но "</a:t>
            </a:r>
            <a:r>
              <a:rPr lang="ru-RU" dirty="0" err="1"/>
              <a:t>ВКонтакте</a:t>
            </a:r>
            <a:r>
              <a:rPr lang="ru-RU" dirty="0"/>
              <a:t>" получила право на использование своего наименования на территории России.</a:t>
            </a:r>
          </a:p>
        </p:txBody>
      </p:sp>
    </p:spTree>
    <p:extLst>
      <p:ext uri="{BB962C8B-B14F-4D97-AF65-F5344CB8AC3E}">
        <p14:creationId xmlns:p14="http://schemas.microsoft.com/office/powerpoint/2010/main" val="2630169034"/>
      </p:ext>
    </p:extLst>
  </p:cSld>
  <p:clrMapOvr>
    <a:masterClrMapping/>
  </p:clrMapOvr>
</p:sld>
</file>

<file path=ppt/slides/slide5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03448"/>
            <a:ext cx="8229600" cy="1600200"/>
          </a:xfrm>
        </p:spPr>
        <p:txBody>
          <a:bodyPr/>
          <a:lstStyle/>
          <a:p>
            <a:pPr>
              <a:lnSpc>
                <a:spcPct val="100000"/>
              </a:lnSpc>
            </a:pPr>
            <a:r>
              <a:rPr lang="ru-RU" sz="2400" dirty="0">
                <a:solidFill>
                  <a:srgbClr val="323232"/>
                </a:solidFill>
              </a:rPr>
              <a:t>81.  Права на средства индивидуализации юридических лиц, товаров, работ, услуг и предприятий</a:t>
            </a:r>
            <a:endParaRPr lang="ru-RU" dirty="0"/>
          </a:p>
        </p:txBody>
      </p:sp>
      <p:sp>
        <p:nvSpPr>
          <p:cNvPr id="3" name="Объект 2"/>
          <p:cNvSpPr>
            <a:spLocks noGrp="1"/>
          </p:cNvSpPr>
          <p:nvPr>
            <p:ph idx="1"/>
          </p:nvPr>
        </p:nvSpPr>
        <p:spPr>
          <a:xfrm>
            <a:off x="0" y="1052736"/>
            <a:ext cx="9144000" cy="5805264"/>
          </a:xfrm>
        </p:spPr>
        <p:txBody>
          <a:bodyPr>
            <a:normAutofit fontScale="55000" lnSpcReduction="20000"/>
          </a:bodyPr>
          <a:lstStyle/>
          <a:p>
            <a:pPr marL="0" indent="0">
              <a:buNone/>
            </a:pPr>
            <a:r>
              <a:rPr lang="ru-RU" sz="2900" b="1" dirty="0"/>
              <a:t>ГК РФ Статья 1539. Исключительное право на коммерческое обозначение</a:t>
            </a:r>
            <a:endParaRPr lang="ru-RU" sz="2900" dirty="0"/>
          </a:p>
          <a:p>
            <a:r>
              <a:rPr lang="ru-RU" dirty="0"/>
              <a:t>Объект: Сфера и</a:t>
            </a:r>
            <a:r>
              <a:rPr lang="ru-RU" dirty="0" smtClean="0"/>
              <a:t>сключительного права на </a:t>
            </a:r>
            <a:r>
              <a:rPr lang="ru-RU" dirty="0"/>
              <a:t>коммерческое обозначение</a:t>
            </a:r>
          </a:p>
          <a:p>
            <a:r>
              <a:rPr lang="ru-RU" dirty="0" smtClean="0"/>
              <a:t>Объективная </a:t>
            </a:r>
            <a:r>
              <a:rPr lang="ru-RU" dirty="0"/>
              <a:t>сторона: </a:t>
            </a:r>
          </a:p>
          <a:p>
            <a:pPr marL="0" indent="0">
              <a:buNone/>
            </a:pPr>
            <a:r>
              <a:rPr lang="ru-RU" dirty="0"/>
              <a:t>Правообладателю принадлежит исключительное право использования коммерческого обозначения в качестве средства индивидуализации принадлежащего ему предприятия любым не противоречащим закону способом (исключительное право на коммерческое обозначение), в том числе путем указания коммерческого обозначения на вывесках, бланках, в счетах и на иной документации, в объявлениях и рекламе, на товарах или их упаковках, в сети "Интернет", если такое обозначение обладает достаточными различительными признаками и его употребление правообладателем для индивидуализации своего предприятия является известным в пределах определенной территории</a:t>
            </a:r>
            <a:r>
              <a:rPr lang="ru-RU" dirty="0" smtClean="0"/>
              <a:t>.</a:t>
            </a:r>
          </a:p>
          <a:p>
            <a:pPr marL="0" indent="0">
              <a:buNone/>
            </a:pPr>
            <a:r>
              <a:rPr lang="ru-RU" dirty="0"/>
              <a:t>Не допускается использование коммерческого обозначения, способного ввести в заблуждение относительно принадлежности предприятия определенному лицу, в частности обозначения, сходного до степени смешения с фирменным наименованием, товарным знаком или защищенным исключительным правом коммерческим обозначением, принадлежащим другому лицу, у которого соответствующее исключительное право возникло ранее. </a:t>
            </a:r>
          </a:p>
          <a:p>
            <a:r>
              <a:rPr lang="ru-RU" dirty="0"/>
              <a:t>Субъект: </a:t>
            </a:r>
          </a:p>
          <a:p>
            <a:pPr>
              <a:buFont typeface="Courier New" pitchFamily="49" charset="0"/>
              <a:buChar char="o"/>
            </a:pPr>
            <a:r>
              <a:rPr lang="ru-RU" dirty="0"/>
              <a:t>Юридическое лицо: компания, учреждение, организация, зарегистрированные в соответствии с законодательством. </a:t>
            </a:r>
            <a:endParaRPr lang="ru-RU" dirty="0" smtClean="0"/>
          </a:p>
          <a:p>
            <a:pPr>
              <a:buFont typeface="Courier New" pitchFamily="49" charset="0"/>
              <a:buChar char="o"/>
            </a:pPr>
            <a:r>
              <a:rPr lang="ru-RU" dirty="0" smtClean="0"/>
              <a:t>Индивидуальный </a:t>
            </a:r>
            <a:r>
              <a:rPr lang="ru-RU" dirty="0"/>
              <a:t>предприниматель: физическое лицо, осуществляющее предпринимательскую деятельность без образования юридического лица.</a:t>
            </a:r>
          </a:p>
          <a:p>
            <a:r>
              <a:rPr lang="ru-RU" dirty="0"/>
              <a:t>Субъективная сторона</a:t>
            </a:r>
            <a:r>
              <a:rPr lang="ru-RU" dirty="0" smtClean="0"/>
              <a:t>:</a:t>
            </a:r>
          </a:p>
          <a:p>
            <a:pPr>
              <a:buFont typeface="Courier New" pitchFamily="49" charset="0"/>
              <a:buChar char="o"/>
            </a:pPr>
            <a:r>
              <a:rPr lang="ru-RU" dirty="0"/>
              <a:t>Умысел предполагает, что нарушитель осознавал факт нарушения прав на коммерческое обозначение и преднамеренно использовал его, зная о том, что это запрещено</a:t>
            </a:r>
            <a:r>
              <a:rPr lang="ru-RU" dirty="0" smtClean="0"/>
              <a:t>.</a:t>
            </a:r>
          </a:p>
          <a:p>
            <a:pPr marL="0" indent="0">
              <a:buNone/>
            </a:pPr>
            <a:r>
              <a:rPr lang="ru-RU" dirty="0" smtClean="0"/>
              <a:t> </a:t>
            </a:r>
            <a:r>
              <a:rPr lang="ru-RU" i="1" dirty="0" smtClean="0"/>
              <a:t>Пример</a:t>
            </a:r>
            <a:r>
              <a:rPr lang="ru-RU" dirty="0" smtClean="0"/>
              <a:t> </a:t>
            </a:r>
            <a:r>
              <a:rPr lang="ru-RU" dirty="0"/>
              <a:t>умышленного нарушения: </a:t>
            </a:r>
            <a:r>
              <a:rPr lang="ru-RU" dirty="0" smtClean="0"/>
              <a:t>Регистрация </a:t>
            </a:r>
            <a:r>
              <a:rPr lang="ru-RU" dirty="0"/>
              <a:t>сходного до степени смешения товарного знака: Когда компания регистрирует товарный знак, который очень похож на уже существующий, зная о его существовании и с целью создания путаницы у потребителей</a:t>
            </a:r>
            <a:r>
              <a:rPr lang="ru-RU" dirty="0" smtClean="0"/>
              <a:t>.</a:t>
            </a:r>
          </a:p>
          <a:p>
            <a:pPr>
              <a:buFont typeface="Courier New" pitchFamily="49" charset="0"/>
              <a:buChar char="o"/>
            </a:pPr>
            <a:r>
              <a:rPr lang="ru-RU" dirty="0"/>
              <a:t>Неосторожность означает, что нарушитель не предвидел возможность нарушения прав на коммерческое обозначение, либо легкомысленно на него рассчитывал. </a:t>
            </a:r>
            <a:endParaRPr lang="ru-RU" dirty="0" smtClean="0"/>
          </a:p>
          <a:p>
            <a:pPr marL="0" indent="0">
              <a:buNone/>
            </a:pPr>
            <a:r>
              <a:rPr lang="ru-RU" i="1" dirty="0" smtClean="0"/>
              <a:t>Пример</a:t>
            </a:r>
            <a:r>
              <a:rPr lang="ru-RU" dirty="0" smtClean="0"/>
              <a:t> </a:t>
            </a:r>
            <a:r>
              <a:rPr lang="ru-RU" dirty="0"/>
              <a:t>неосторожного нарушения: </a:t>
            </a:r>
            <a:r>
              <a:rPr lang="ru-RU" dirty="0" smtClean="0"/>
              <a:t>Использование </a:t>
            </a:r>
            <a:r>
              <a:rPr lang="ru-RU" dirty="0"/>
              <a:t>сходного названия: Когда компания, не зная о существовании зарегистрированного товарного знака, выбирает для своей продукции название, которое очень похоже на существующее.</a:t>
            </a:r>
          </a:p>
        </p:txBody>
      </p:sp>
    </p:spTree>
    <p:extLst>
      <p:ext uri="{BB962C8B-B14F-4D97-AF65-F5344CB8AC3E}">
        <p14:creationId xmlns:p14="http://schemas.microsoft.com/office/powerpoint/2010/main" val="2253187482"/>
      </p:ext>
    </p:extLst>
  </p:cSld>
  <p:clrMapOvr>
    <a:masterClrMapping/>
  </p:clrMapOvr>
</p:sld>
</file>

<file path=ppt/slides/slide5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03448"/>
            <a:ext cx="8229600" cy="1600200"/>
          </a:xfrm>
        </p:spPr>
        <p:txBody>
          <a:bodyPr/>
          <a:lstStyle/>
          <a:p>
            <a:pPr>
              <a:lnSpc>
                <a:spcPct val="100000"/>
              </a:lnSpc>
            </a:pPr>
            <a:r>
              <a:rPr lang="ru-RU" sz="2400" dirty="0">
                <a:solidFill>
                  <a:srgbClr val="323232"/>
                </a:solidFill>
              </a:rPr>
              <a:t>81.  Права на средства индивидуализации юридических лиц, товаров, работ, услуг и предприятий</a:t>
            </a:r>
            <a:endParaRPr lang="ru-RU" dirty="0"/>
          </a:p>
        </p:txBody>
      </p:sp>
      <p:sp>
        <p:nvSpPr>
          <p:cNvPr id="3" name="Объект 2"/>
          <p:cNvSpPr>
            <a:spLocks noGrp="1"/>
          </p:cNvSpPr>
          <p:nvPr>
            <p:ph idx="1"/>
          </p:nvPr>
        </p:nvSpPr>
        <p:spPr>
          <a:xfrm>
            <a:off x="0" y="908720"/>
            <a:ext cx="9144000" cy="5949280"/>
          </a:xfrm>
        </p:spPr>
        <p:txBody>
          <a:bodyPr>
            <a:normAutofit fontScale="47500" lnSpcReduction="20000"/>
          </a:bodyPr>
          <a:lstStyle/>
          <a:p>
            <a:pPr marL="0" indent="0">
              <a:buNone/>
            </a:pPr>
            <a:r>
              <a:rPr lang="ru-RU" b="1" dirty="0"/>
              <a:t>ГК РФ Статья 1539. Исключительное право на коммерческое </a:t>
            </a:r>
            <a:r>
              <a:rPr lang="ru-RU" b="1" dirty="0" smtClean="0"/>
              <a:t>обозначение</a:t>
            </a:r>
          </a:p>
          <a:p>
            <a:r>
              <a:rPr lang="ru-RU" dirty="0" smtClean="0"/>
              <a:t>Пункт </a:t>
            </a:r>
            <a:r>
              <a:rPr lang="ru-RU" dirty="0"/>
              <a:t>1 комментируемой статьи устанавливает, что на использование коммерческого обозначения у соответствующего правообладателя возникает исключительное право (исключительное право использования коммерческого обозначения).</a:t>
            </a:r>
          </a:p>
          <a:p>
            <a:r>
              <a:rPr lang="ru-RU" dirty="0"/>
              <a:t>Комментируемая норма содержит указание на то, каким образом может реализовываться право (исключительное право) на использование коммерческого обозначения. По общему правилу это любые не противоречащие закону способы использования, в число которых входят и традиционные для средств индивидуализации - размещение коммерческого обозначения на различного рода документах, в рекламе и на производимых юридическим лицом товарах. Оказываемые услуги также могут обозначаться коммерческим обозначением (например, форменная одежда тренеров спортивного клуба). Законом от 12.03.2014 N 35-ФЗ перечень способов использования дополнен указанием на использование коммерческого обозначения в сети Интернет, что представляется справедливым в связи с тем, что в отношении других средств индивидуализации, например товарных знаков, такой способ использования был указан в первоначальной редакции части четвертой ГК в 2006 г.</a:t>
            </a:r>
          </a:p>
          <a:p>
            <a:r>
              <a:rPr lang="ru-RU" dirty="0" smtClean="0"/>
              <a:t>Пункт </a:t>
            </a:r>
            <a:r>
              <a:rPr lang="ru-RU" dirty="0"/>
              <a:t>1 комментируемой статьи содержит определенные (однако весьма скромные) критерии </a:t>
            </a:r>
            <a:r>
              <a:rPr lang="ru-RU" dirty="0" err="1"/>
              <a:t>охраноспособности</a:t>
            </a:r>
            <a:r>
              <a:rPr lang="ru-RU" dirty="0"/>
              <a:t> коммерческого обозначения: 1) обозначение должно обладать достаточными различительными признаками; 2) использование обозначения для индивидуализации конкретного предприятия (предприятия правообладателя) является известным; 3) эта известность ограничивается определенной территорией (речь идет не обязательно обо всей территории Российской Федерации).</a:t>
            </a:r>
          </a:p>
          <a:p>
            <a:r>
              <a:rPr lang="ru-RU" dirty="0" smtClean="0"/>
              <a:t>Установление </a:t>
            </a:r>
            <a:r>
              <a:rPr lang="ru-RU" dirty="0"/>
              <a:t>п. 2 комментируемой статьи направлено на разрешение конфликта между принадлежащими разным лицам правами на различные виды средств индивидуализации. При рассмотрении спорных ситуаций во внимание должны приниматься: 1) возможность введения потребителя в заблуждение относительно принадлежности предприятия за счет использования индивидуализирующего его коммерческого обозначения; 2) наличие или отсутствие сходства до степени смешения между конфликтующими обозначениями; 3) наличие исключительного права на то или иное средство индивидуализации; 4) даты возникновения исключительных прав на различные виды средств индивидуализации.</a:t>
            </a:r>
          </a:p>
          <a:p>
            <a:r>
              <a:rPr lang="ru-RU" dirty="0" smtClean="0"/>
              <a:t>Пункт </a:t>
            </a:r>
            <a:r>
              <a:rPr lang="ru-RU" dirty="0"/>
              <a:t>4 комментируемой статьи, раскрывая содержание исключительного права на коммерческое обозначение, устанавливает, что оно может перейти к другому лицу. Но при этом действует очень серьезное ограничение - исключительное право на коммерческое обозначение может перейти только в составе индивидуализируемого им предприятия. Без перехода права на предприятие невозможен и переход права на коммерческое обозначение.</a:t>
            </a:r>
          </a:p>
          <a:p>
            <a:r>
              <a:rPr lang="ru-RU" dirty="0" smtClean="0"/>
              <a:t>Положение </a:t>
            </a:r>
            <a:r>
              <a:rPr lang="ru-RU" dirty="0" err="1"/>
              <a:t>абз</a:t>
            </a:r>
            <a:r>
              <a:rPr lang="ru-RU" dirty="0"/>
              <a:t>. 2 п. 4 по существу лишает правообладателя исключительного права на коммерческое обозначение, хотя Кодекс указывает лишь на право использования.</a:t>
            </a:r>
          </a:p>
          <a:p>
            <a:r>
              <a:rPr lang="ru-RU" dirty="0" smtClean="0"/>
              <a:t>В </a:t>
            </a:r>
            <a:r>
              <a:rPr lang="ru-RU" dirty="0"/>
              <a:t>отличие от права на фирменное наименование, исключительное право на коммерческое обозначение может быть предоставлено для использования другим лицам. Порядок и условия такого предоставления определены положениями статей, относящихся к договорам аренды предприятия и коммерческой концессии. В частности, п. 1 ст. 1027 ГК установлено, что "по договору коммерческой концессии одна сторона (правообладатель) обязуется предоставить другой стороне (пользователю) за вознаграждение на срок или без указания срока право использовать в предпринимательской деятельности комплекс принадлежащих правообладателю исключительных прав, включающий право на товарный знак, знак обслуживания, а также права на другие предусмотренные договором объекты исключительных прав, в частности на коммерческое обозначение, секрет производства (ноу-хау)".</a:t>
            </a:r>
          </a:p>
          <a:p>
            <a:endParaRPr lang="ru-RU" dirty="0"/>
          </a:p>
        </p:txBody>
      </p:sp>
    </p:spTree>
    <p:extLst>
      <p:ext uri="{BB962C8B-B14F-4D97-AF65-F5344CB8AC3E}">
        <p14:creationId xmlns:p14="http://schemas.microsoft.com/office/powerpoint/2010/main" val="1764285146"/>
      </p:ext>
    </p:extLst>
  </p:cSld>
  <p:clrMapOvr>
    <a:masterClrMapping/>
  </p:clrMapOvr>
</p:sld>
</file>

<file path=ppt/slides/slide5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03448"/>
            <a:ext cx="8229600" cy="1600200"/>
          </a:xfrm>
        </p:spPr>
        <p:txBody>
          <a:bodyPr/>
          <a:lstStyle/>
          <a:p>
            <a:pPr>
              <a:lnSpc>
                <a:spcPct val="100000"/>
              </a:lnSpc>
            </a:pPr>
            <a:r>
              <a:rPr lang="ru-RU" sz="2400" dirty="0">
                <a:solidFill>
                  <a:srgbClr val="323232"/>
                </a:solidFill>
              </a:rPr>
              <a:t>81.  Права на средства индивидуализации юридических лиц, товаров, работ, услуг и предприятий</a:t>
            </a:r>
            <a:endParaRPr lang="ru-RU" dirty="0"/>
          </a:p>
        </p:txBody>
      </p:sp>
      <p:sp>
        <p:nvSpPr>
          <p:cNvPr id="3" name="Объект 2"/>
          <p:cNvSpPr>
            <a:spLocks noGrp="1"/>
          </p:cNvSpPr>
          <p:nvPr>
            <p:ph idx="1"/>
          </p:nvPr>
        </p:nvSpPr>
        <p:spPr>
          <a:xfrm>
            <a:off x="0" y="980728"/>
            <a:ext cx="9144000" cy="5877272"/>
          </a:xfrm>
        </p:spPr>
        <p:txBody>
          <a:bodyPr>
            <a:normAutofit fontScale="70000" lnSpcReduction="20000"/>
          </a:bodyPr>
          <a:lstStyle/>
          <a:p>
            <a:pPr marL="0" lvl="0" indent="0" algn="ctr">
              <a:buNone/>
            </a:pPr>
            <a:r>
              <a:rPr lang="ru-RU" i="1" u="sng" dirty="0">
                <a:solidFill>
                  <a:prstClr val="black">
                    <a:lumMod val="50000"/>
                    <a:lumOff val="50000"/>
                  </a:prstClr>
                </a:solidFill>
              </a:rPr>
              <a:t>Судебная практика</a:t>
            </a:r>
          </a:p>
          <a:p>
            <a:pPr marL="0" lvl="0" indent="0" algn="ctr">
              <a:buNone/>
            </a:pPr>
            <a:r>
              <a:rPr lang="ru-RU" b="1" dirty="0">
                <a:solidFill>
                  <a:prstClr val="black">
                    <a:lumMod val="50000"/>
                    <a:lumOff val="50000"/>
                  </a:prstClr>
                </a:solidFill>
              </a:rPr>
              <a:t>ГК РФ Статья </a:t>
            </a:r>
            <a:r>
              <a:rPr lang="ru-RU" b="1" dirty="0" smtClean="0"/>
              <a:t>1539</a:t>
            </a:r>
          </a:p>
          <a:p>
            <a:pPr marL="0" lvl="0" indent="0" algn="ctr">
              <a:buNone/>
            </a:pPr>
            <a:endParaRPr lang="ru-RU" sz="1600" b="1" dirty="0">
              <a:solidFill>
                <a:prstClr val="black">
                  <a:lumMod val="50000"/>
                  <a:lumOff val="50000"/>
                </a:prstClr>
              </a:solidFill>
            </a:endParaRPr>
          </a:p>
          <a:p>
            <a:r>
              <a:rPr lang="ru-RU" dirty="0"/>
              <a:t>Дело "</a:t>
            </a:r>
            <a:r>
              <a:rPr lang="en-US" dirty="0"/>
              <a:t>McDonald's </a:t>
            </a:r>
            <a:r>
              <a:rPr lang="ru-RU" dirty="0"/>
              <a:t>против "Макдоналдс" </a:t>
            </a:r>
            <a:endParaRPr lang="ru-RU" dirty="0">
              <a:solidFill>
                <a:prstClr val="black">
                  <a:lumMod val="50000"/>
                  <a:lumOff val="50000"/>
                </a:prstClr>
              </a:solidFill>
            </a:endParaRPr>
          </a:p>
          <a:p>
            <a:pPr marL="0" lvl="0" indent="0">
              <a:buNone/>
            </a:pPr>
            <a:r>
              <a:rPr lang="ru-RU" u="sng" dirty="0">
                <a:solidFill>
                  <a:prstClr val="black">
                    <a:lumMod val="50000"/>
                    <a:lumOff val="50000"/>
                  </a:prstClr>
                </a:solidFill>
              </a:rPr>
              <a:t>Суть спора: </a:t>
            </a:r>
          </a:p>
          <a:p>
            <a:pPr marL="0" lvl="0" indent="0">
              <a:buNone/>
            </a:pPr>
            <a:r>
              <a:rPr lang="ru-RU" dirty="0"/>
              <a:t>Компания "</a:t>
            </a:r>
            <a:r>
              <a:rPr lang="ru-RU" dirty="0" err="1"/>
              <a:t>McDonald's</a:t>
            </a:r>
            <a:r>
              <a:rPr lang="ru-RU" dirty="0"/>
              <a:t>" подала иск против ресторана "Макдоналдс" за использование сходного названия и логотипа, что вводило потребителей в заблуждение</a:t>
            </a:r>
            <a:r>
              <a:rPr lang="ru-RU" dirty="0" smtClean="0"/>
              <a:t>.</a:t>
            </a:r>
          </a:p>
          <a:p>
            <a:pPr marL="0" lvl="0" indent="0">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buNone/>
            </a:pPr>
            <a:r>
              <a:rPr lang="ru-RU" dirty="0"/>
              <a:t>Суд признал, что "Макдоналдс" незаконно использует знак обслуживания "</a:t>
            </a:r>
            <a:r>
              <a:rPr lang="ru-RU" dirty="0" err="1"/>
              <a:t>McDonald's</a:t>
            </a:r>
            <a:r>
              <a:rPr lang="ru-RU" dirty="0"/>
              <a:t>" и обязал их прекратить использование этого обозначения.</a:t>
            </a:r>
          </a:p>
          <a:p>
            <a:pPr marL="0" lvl="0" indent="0">
              <a:buNone/>
            </a:pPr>
            <a:endParaRPr lang="ru-RU" dirty="0" smtClean="0"/>
          </a:p>
          <a:p>
            <a:pPr algn="r"/>
            <a:r>
              <a:rPr lang="ru-RU" dirty="0"/>
              <a:t>Дело "Шампань" </a:t>
            </a:r>
          </a:p>
          <a:p>
            <a:pPr marL="0" indent="0" algn="r">
              <a:buNone/>
            </a:pPr>
            <a:r>
              <a:rPr lang="ru-RU" u="sng" dirty="0">
                <a:solidFill>
                  <a:prstClr val="black">
                    <a:lumMod val="50000"/>
                    <a:lumOff val="50000"/>
                  </a:prstClr>
                </a:solidFill>
              </a:rPr>
              <a:t>Суть спора: </a:t>
            </a:r>
            <a:endParaRPr lang="ru-RU" dirty="0">
              <a:solidFill>
                <a:prstClr val="black">
                  <a:lumMod val="50000"/>
                  <a:lumOff val="50000"/>
                </a:prstClr>
              </a:solidFill>
            </a:endParaRPr>
          </a:p>
          <a:p>
            <a:pPr marL="0" lvl="0" indent="0" algn="r">
              <a:buNone/>
            </a:pPr>
            <a:r>
              <a:rPr lang="ru-RU" dirty="0"/>
              <a:t>Франция подала иск против Испании, утверждая, что использование термина "Шампань" для обозначения игристого вина, произведенного в Испании, нарушает права на географическое указание</a:t>
            </a:r>
            <a:r>
              <a:rPr lang="ru-RU" dirty="0" smtClean="0"/>
              <a:t>.</a:t>
            </a:r>
          </a:p>
          <a:p>
            <a:pPr marL="0" lvl="0" indent="0" algn="r">
              <a:buNone/>
            </a:pPr>
            <a:r>
              <a:rPr lang="ru-RU" u="sng" dirty="0" smtClean="0">
                <a:solidFill>
                  <a:prstClr val="black">
                    <a:lumMod val="50000"/>
                    <a:lumOff val="50000"/>
                  </a:prstClr>
                </a:solidFill>
              </a:rPr>
              <a:t>Судебные </a:t>
            </a:r>
            <a:r>
              <a:rPr lang="ru-RU" u="sng" dirty="0">
                <a:solidFill>
                  <a:prstClr val="black">
                    <a:lumMod val="50000"/>
                    <a:lumOff val="50000"/>
                  </a:prstClr>
                </a:solidFill>
              </a:rPr>
              <a:t>решения: </a:t>
            </a:r>
          </a:p>
          <a:p>
            <a:pPr marL="0" lvl="0" indent="0" algn="r">
              <a:buNone/>
            </a:pPr>
            <a:r>
              <a:rPr lang="ru-RU" dirty="0"/>
              <a:t>Суд Европейских сообществ признал, что "Шампань" является географическим указанием, защищенным на уровне ЕС, и обязал Испанию прекратить использование этого названия для обозначения игристого вина, не произведенного в регионе Шампань.</a:t>
            </a:r>
          </a:p>
        </p:txBody>
      </p:sp>
    </p:spTree>
    <p:extLst>
      <p:ext uri="{BB962C8B-B14F-4D97-AF65-F5344CB8AC3E}">
        <p14:creationId xmlns:p14="http://schemas.microsoft.com/office/powerpoint/2010/main" val="1254023050"/>
      </p:ext>
    </p:extLst>
  </p:cSld>
  <p:clrMapOvr>
    <a:masterClrMapping/>
  </p:clrMapOvr>
</p:sld>
</file>

<file path=ppt/slides/slide5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pPr>
              <a:lnSpc>
                <a:spcPct val="100000"/>
              </a:lnSpc>
            </a:pPr>
            <a:r>
              <a:rPr lang="ru-RU" sz="2400" dirty="0">
                <a:effectLst>
                  <a:outerShdw blurRad="38100" dist="38100" dir="2700000" algn="tl">
                    <a:srgbClr val="000000">
                      <a:alpha val="43137"/>
                    </a:srgbClr>
                  </a:outerShdw>
                </a:effectLst>
              </a:rPr>
              <a:t>82.  Право использования результатов интеллектуальной деятельности в составе единой технологии</a:t>
            </a:r>
            <a:br>
              <a:rPr lang="ru-RU" sz="2400" dirty="0">
                <a:effectLst>
                  <a:outerShdw blurRad="38100" dist="38100" dir="2700000" algn="tl">
                    <a:srgbClr val="000000">
                      <a:alpha val="43137"/>
                    </a:srgbClr>
                  </a:outerShdw>
                </a:effectLst>
              </a:rPr>
            </a:br>
            <a:endParaRPr lang="ru-RU" sz="24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1556792"/>
            <a:ext cx="9144000" cy="4569371"/>
          </a:xfrm>
        </p:spPr>
        <p:txBody>
          <a:bodyPr/>
          <a:lstStyle/>
          <a:p>
            <a:pPr marL="0" indent="0" algn="ctr">
              <a:buNone/>
            </a:pPr>
            <a:r>
              <a:rPr lang="ru-RU" b="1" dirty="0"/>
              <a:t>ГК РФ Глава 77. ПРАВО ИСПОЛЬЗОВАНИЯ РЕЗУЛЬТАТОВ </a:t>
            </a:r>
            <a:r>
              <a:rPr lang="ru-RU" b="1" dirty="0" smtClean="0"/>
              <a:t>ИНТЕЛЛЕКТУАЛЬНОЙ ДЕЯТЕЛЬНОСТИ </a:t>
            </a:r>
            <a:r>
              <a:rPr lang="ru-RU" b="1" dirty="0"/>
              <a:t>В СОСТАВЕ ЕДИНОЙ ТЕХНОЛОГИИ</a:t>
            </a:r>
          </a:p>
          <a:p>
            <a:pPr marL="0" indent="0" algn="ctr">
              <a:buNone/>
            </a:pPr>
            <a:r>
              <a:rPr lang="ru-RU" b="1" dirty="0"/>
              <a:t>(СТАТЬИ 1542 - 1551</a:t>
            </a:r>
            <a:r>
              <a:rPr lang="ru-RU" b="1" dirty="0" smtClean="0"/>
              <a:t>)</a:t>
            </a:r>
          </a:p>
          <a:p>
            <a:pPr marL="0" indent="0" algn="ctr">
              <a:buNone/>
            </a:pPr>
            <a:endParaRPr lang="ru-RU" b="1" dirty="0"/>
          </a:p>
          <a:p>
            <a:pPr marL="0" indent="0">
              <a:buNone/>
            </a:pPr>
            <a:r>
              <a:rPr lang="ru-RU" dirty="0"/>
              <a:t>Утратила силу с 1 января 2022 года. - Федеральный </a:t>
            </a:r>
            <a:r>
              <a:rPr lang="ru-RU" u="sng" dirty="0">
                <a:hlinkClick r:id="rId2"/>
              </a:rPr>
              <a:t>закон</a:t>
            </a:r>
            <a:r>
              <a:rPr lang="ru-RU" dirty="0"/>
              <a:t> от 22.12.2020 N 456-ФЗ.</a:t>
            </a:r>
          </a:p>
        </p:txBody>
      </p:sp>
    </p:spTree>
    <p:extLst>
      <p:ext uri="{BB962C8B-B14F-4D97-AF65-F5344CB8AC3E}">
        <p14:creationId xmlns:p14="http://schemas.microsoft.com/office/powerpoint/2010/main" val="172311228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9.  Сделки. Решения собраний. Представительство</a:t>
            </a:r>
            <a:endParaRPr lang="ru-RU" dirty="0"/>
          </a:p>
        </p:txBody>
      </p:sp>
      <p:sp>
        <p:nvSpPr>
          <p:cNvPr id="3" name="Объект 2"/>
          <p:cNvSpPr>
            <a:spLocks noGrp="1"/>
          </p:cNvSpPr>
          <p:nvPr>
            <p:ph idx="1"/>
          </p:nvPr>
        </p:nvSpPr>
        <p:spPr>
          <a:xfrm>
            <a:off x="0" y="1556792"/>
            <a:ext cx="9144000" cy="5301208"/>
          </a:xfrm>
        </p:spPr>
        <p:txBody>
          <a:bodyPr>
            <a:normAutofit fontScale="62500" lnSpcReduction="20000"/>
          </a:bodyPr>
          <a:lstStyle/>
          <a:p>
            <a:pPr marL="0" lvl="0" indent="0">
              <a:buNone/>
            </a:pPr>
            <a:r>
              <a:rPr lang="ru-RU" sz="1600" b="1" dirty="0">
                <a:solidFill>
                  <a:prstClr val="black">
                    <a:lumMod val="50000"/>
                    <a:lumOff val="50000"/>
                  </a:prstClr>
                </a:solidFill>
              </a:rPr>
              <a:t>ГК РФ Статья 170. Недействительность мнимой и притворной сделок</a:t>
            </a:r>
          </a:p>
          <a:p>
            <a:r>
              <a:rPr lang="ru-RU" dirty="0"/>
              <a:t>Объединение мнимой и притворной сделок в одну комментируемую статью не случайно: и в том и в другом случае волеизъявление сторон сделки не соответствует их действительной воле.</a:t>
            </a:r>
          </a:p>
          <a:p>
            <a:r>
              <a:rPr lang="ru-RU" dirty="0"/>
              <a:t>В п. 1 комментируемой статьи дается определение мнимой сделки как совершенной лишь для вида, без намерения создать соответствующие ей правовые последствия.</a:t>
            </a:r>
          </a:p>
          <a:p>
            <a:r>
              <a:rPr lang="ru-RU" dirty="0"/>
              <a:t>Равным образом осуществление сторонами мнимой сделки для вида государственной регистрации перехода права собственности на недвижимое имущество не препятствует квалификации такой сделки как ничтожной на основании пункта 1 статьи 170 ГК РФ</a:t>
            </a:r>
            <a:r>
              <a:rPr lang="ru-RU" dirty="0" smtClean="0"/>
              <a:t>".</a:t>
            </a:r>
          </a:p>
          <a:p>
            <a:r>
              <a:rPr lang="ru-RU" dirty="0"/>
              <a:t>Пункт 2 комментируемой статьи признает сделку притворной, если она совершена для прикрытия другой сделки. Такое определение означает, что для выяснения истинной цели притворных сделок необходимо осуществить одновременный анализ и прикрывающей, и прикрываемой сделок. Оценка каждой из них связана с определенными трудностями</a:t>
            </a:r>
            <a:r>
              <a:rPr lang="ru-RU" dirty="0" smtClean="0"/>
              <a:t>.</a:t>
            </a:r>
          </a:p>
          <a:p>
            <a:r>
              <a:rPr lang="ru-RU" dirty="0"/>
              <a:t>"Согласно пункту 2 статьи 170 ГК РФ притворная сделка, то есть сделка, которая совершена с целью прикрыть другую сделку, в том числе сделку на иных условиях, с иным субъектным составом, ничтожна. В связи с притворностью недействительной может быть признана лишь та сделка, которая направлена на достижение других правовых последствий и прикрывает иную волю всех участников сделки. Намерения одного участника совершить притворную сделку для применения указанной нормы недостаточно.</a:t>
            </a:r>
          </a:p>
          <a:p>
            <a:r>
              <a:rPr lang="ru-RU" dirty="0"/>
              <a:t>К сделке, которую стороны действительно имели в виду (прикрываемая сделка), с учетом ее существа и содержания применяются относящиеся к ней правила (пункт 2 статьи 170 ГК РФ).</a:t>
            </a:r>
          </a:p>
          <a:p>
            <a:endParaRPr lang="ru-RU" dirty="0"/>
          </a:p>
        </p:txBody>
      </p:sp>
    </p:spTree>
    <p:extLst>
      <p:ext uri="{BB962C8B-B14F-4D97-AF65-F5344CB8AC3E}">
        <p14:creationId xmlns:p14="http://schemas.microsoft.com/office/powerpoint/2010/main" val="3957073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9.  Сделки. Решения собраний. Представительство</a:t>
            </a:r>
            <a:endParaRPr lang="ru-RU" sz="4000" dirty="0"/>
          </a:p>
        </p:txBody>
      </p:sp>
      <p:sp>
        <p:nvSpPr>
          <p:cNvPr id="3" name="Объект 2"/>
          <p:cNvSpPr>
            <a:spLocks noGrp="1"/>
          </p:cNvSpPr>
          <p:nvPr>
            <p:ph idx="1"/>
          </p:nvPr>
        </p:nvSpPr>
        <p:spPr>
          <a:xfrm>
            <a:off x="0" y="1484784"/>
            <a:ext cx="9144000" cy="5184576"/>
          </a:xfrm>
        </p:spPr>
        <p:txBody>
          <a:bodyPr>
            <a:normAutofit fontScale="92500" lnSpcReduction="10000"/>
          </a:bodyPr>
          <a:lstStyle/>
          <a:p>
            <a:pPr marL="0" indent="0" algn="ctr">
              <a:buNone/>
            </a:pPr>
            <a:r>
              <a:rPr lang="ru-RU" sz="2800" i="1" u="sng" dirty="0"/>
              <a:t>Судебная практика</a:t>
            </a:r>
          </a:p>
          <a:p>
            <a:pPr marL="0" indent="0" algn="ctr">
              <a:buNone/>
            </a:pPr>
            <a:r>
              <a:rPr lang="ru-RU" sz="1800" b="1" dirty="0"/>
              <a:t>ГК РФ Статья 170 </a:t>
            </a:r>
            <a:endParaRPr lang="ru-RU" sz="1800" b="1" dirty="0" smtClean="0"/>
          </a:p>
          <a:p>
            <a:pPr marL="0" indent="0">
              <a:buNone/>
            </a:pPr>
            <a:endParaRPr lang="ru-RU" sz="1800" b="1" dirty="0"/>
          </a:p>
          <a:p>
            <a:r>
              <a:rPr lang="ru-RU" sz="1800" dirty="0"/>
              <a:t>"Фиктивная" продажа </a:t>
            </a:r>
            <a:r>
              <a:rPr lang="ru-RU" sz="1800" dirty="0" smtClean="0"/>
              <a:t>недвижимости</a:t>
            </a:r>
          </a:p>
          <a:p>
            <a:pPr marL="0" indent="0">
              <a:buNone/>
            </a:pPr>
            <a:r>
              <a:rPr lang="ru-RU" sz="1600" u="sng" dirty="0" smtClean="0"/>
              <a:t>Суть </a:t>
            </a:r>
            <a:r>
              <a:rPr lang="ru-RU" sz="1600" u="sng" dirty="0"/>
              <a:t>спора:</a:t>
            </a:r>
          </a:p>
          <a:p>
            <a:pPr marL="0" indent="0">
              <a:buNone/>
            </a:pPr>
            <a:r>
              <a:rPr lang="ru-RU" sz="1400" dirty="0"/>
              <a:t>Мужчина продал квартиру своей дочери за символическую цену, чтобы скрыть от бывшей жены ее долю в собственности и избежать раздела имущества при разводе.</a:t>
            </a:r>
            <a:endParaRPr lang="ru-RU" sz="1600" dirty="0"/>
          </a:p>
          <a:p>
            <a:pPr marL="0" indent="0">
              <a:buNone/>
            </a:pPr>
            <a:r>
              <a:rPr lang="ru-RU" sz="1600" u="sng" dirty="0"/>
              <a:t>Судебные решения: </a:t>
            </a:r>
          </a:p>
          <a:p>
            <a:pPr marL="0" indent="0">
              <a:buNone/>
            </a:pPr>
            <a:r>
              <a:rPr lang="ru-RU" sz="1600" dirty="0"/>
              <a:t>Суд признал сделку мнимой, так как она была совершена для вида, а настоящей целью было скрыть переход собственности к дочери. Квартира была признана совместной собственностью мужчины и его бывшей жены.</a:t>
            </a:r>
          </a:p>
          <a:p>
            <a:pPr marL="0" indent="0">
              <a:buNone/>
            </a:pPr>
            <a:endParaRPr lang="ru-RU" sz="1600" dirty="0"/>
          </a:p>
          <a:p>
            <a:pPr algn="r"/>
            <a:r>
              <a:rPr lang="ru-RU" sz="2000" dirty="0"/>
              <a:t>"Притворная" продажа </a:t>
            </a:r>
            <a:r>
              <a:rPr lang="ru-RU" sz="2000" dirty="0" smtClean="0"/>
              <a:t>бизнеса</a:t>
            </a:r>
          </a:p>
          <a:p>
            <a:pPr marL="0" indent="0" algn="r">
              <a:buNone/>
            </a:pPr>
            <a:r>
              <a:rPr lang="ru-RU" sz="1600" u="sng" dirty="0" smtClean="0"/>
              <a:t>Суть </a:t>
            </a:r>
            <a:r>
              <a:rPr lang="ru-RU" sz="1600" u="sng" dirty="0"/>
              <a:t>спора:</a:t>
            </a:r>
          </a:p>
          <a:p>
            <a:pPr marL="0" indent="0" algn="r">
              <a:buNone/>
            </a:pPr>
            <a:r>
              <a:rPr lang="ru-RU" sz="1600" dirty="0"/>
              <a:t>Предприниматель продал свой бизнес своему партнеру по заниженной цене, чтобы скрыть свои доходы от налоговых органов. </a:t>
            </a:r>
            <a:endParaRPr lang="ru-RU" sz="1600" dirty="0" smtClean="0"/>
          </a:p>
          <a:p>
            <a:pPr marL="0" indent="0" algn="r">
              <a:buNone/>
            </a:pPr>
            <a:r>
              <a:rPr lang="ru-RU" sz="1600" u="sng" dirty="0" smtClean="0"/>
              <a:t>Судебные </a:t>
            </a:r>
            <a:r>
              <a:rPr lang="ru-RU" sz="1600" u="sng" dirty="0"/>
              <a:t>решения:</a:t>
            </a:r>
            <a:endParaRPr lang="ru-RU" sz="1600" dirty="0"/>
          </a:p>
          <a:p>
            <a:pPr marL="0" indent="0" algn="r">
              <a:buNone/>
            </a:pPr>
            <a:r>
              <a:rPr lang="ru-RU" sz="1600" dirty="0"/>
              <a:t>Суд признал сделку притворной, так как она была совершена с целью скрыть истинную стоимость бизнеса. Предприниматель был обязан доплатить налоги на реальную стоимость бизнеса.</a:t>
            </a:r>
          </a:p>
        </p:txBody>
      </p:sp>
    </p:spTree>
    <p:extLst>
      <p:ext uri="{BB962C8B-B14F-4D97-AF65-F5344CB8AC3E}">
        <p14:creationId xmlns:p14="http://schemas.microsoft.com/office/powerpoint/2010/main" val="13682431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10.  Сделки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107504" y="836712"/>
            <a:ext cx="8856983" cy="5760640"/>
          </a:xfrm>
        </p:spPr>
        <p:txBody>
          <a:bodyPr>
            <a:noAutofit/>
          </a:bodyPr>
          <a:lstStyle/>
          <a:p>
            <a:r>
              <a:rPr lang="ru-RU" sz="2000" dirty="0"/>
              <a:t>Объект: сферы </a:t>
            </a:r>
            <a:r>
              <a:rPr lang="ru-RU" sz="2000" dirty="0" smtClean="0"/>
              <a:t>сделок.</a:t>
            </a:r>
            <a:endParaRPr lang="ru-RU" sz="2000" dirty="0"/>
          </a:p>
          <a:p>
            <a:pPr marL="0" indent="0">
              <a:buNone/>
            </a:pPr>
            <a:endParaRPr lang="ru-RU" sz="2000" dirty="0"/>
          </a:p>
          <a:p>
            <a:r>
              <a:rPr lang="ru-RU" sz="2000" dirty="0"/>
              <a:t>Объективная сторона: </a:t>
            </a:r>
          </a:p>
          <a:p>
            <a:pPr marL="0" indent="0" algn="just">
              <a:buNone/>
            </a:pPr>
            <a:r>
              <a:rPr lang="ru-RU" sz="2000" dirty="0"/>
              <a:t>Сделками признаются действия граждан и юридических лиц, направленные на установление, изменение или прекращение гражданских прав и обязанностей</a:t>
            </a:r>
            <a:r>
              <a:rPr lang="ru-RU" sz="2000" dirty="0" smtClean="0"/>
              <a:t>.</a:t>
            </a:r>
          </a:p>
          <a:p>
            <a:pPr marL="0" indent="0" algn="just">
              <a:buNone/>
            </a:pPr>
            <a:r>
              <a:rPr lang="ru-RU" sz="2000" dirty="0"/>
              <a:t>Сделки совершаются устно или в письменной форме (простой или нотариальной).</a:t>
            </a:r>
          </a:p>
          <a:p>
            <a:endParaRPr lang="ru-RU" sz="2000" dirty="0"/>
          </a:p>
          <a:p>
            <a:r>
              <a:rPr lang="ru-RU" sz="2000" dirty="0"/>
              <a:t>Субъект: Физические лица, Юридические лица, </a:t>
            </a:r>
            <a:r>
              <a:rPr lang="ru-RU" sz="2000" dirty="0" smtClean="0"/>
              <a:t>Государство.</a:t>
            </a:r>
            <a:endParaRPr lang="ru-RU" sz="2000" dirty="0"/>
          </a:p>
          <a:p>
            <a:endParaRPr lang="ru-RU" sz="2000" dirty="0"/>
          </a:p>
          <a:p>
            <a:r>
              <a:rPr lang="ru-RU" sz="2000" dirty="0"/>
              <a:t>Субъективная сторона: умысел и неосторожность.</a:t>
            </a:r>
          </a:p>
          <a:p>
            <a:endParaRPr lang="ru-RU" sz="2000" dirty="0"/>
          </a:p>
          <a:p>
            <a:r>
              <a:rPr lang="ru-RU" sz="2000" dirty="0"/>
              <a:t>Предмет: договор</a:t>
            </a:r>
          </a:p>
        </p:txBody>
      </p:sp>
    </p:spTree>
    <p:extLst>
      <p:ext uri="{BB962C8B-B14F-4D97-AF65-F5344CB8AC3E}">
        <p14:creationId xmlns:p14="http://schemas.microsoft.com/office/powerpoint/2010/main" val="1884892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323232"/>
                </a:solidFill>
              </a:rPr>
              <a:t>1. Гражданское законодательство</a:t>
            </a:r>
            <a:endParaRPr lang="ru-RU" dirty="0"/>
          </a:p>
        </p:txBody>
      </p:sp>
      <p:sp>
        <p:nvSpPr>
          <p:cNvPr id="3" name="Объект 2"/>
          <p:cNvSpPr>
            <a:spLocks noGrp="1"/>
          </p:cNvSpPr>
          <p:nvPr>
            <p:ph idx="1"/>
          </p:nvPr>
        </p:nvSpPr>
        <p:spPr>
          <a:xfrm>
            <a:off x="107504" y="1484784"/>
            <a:ext cx="8928992" cy="5184576"/>
          </a:xfrm>
        </p:spPr>
        <p:txBody>
          <a:bodyPr>
            <a:normAutofit fontScale="70000" lnSpcReduction="20000"/>
          </a:bodyPr>
          <a:lstStyle/>
          <a:p>
            <a:pPr marL="0" indent="0" algn="ctr">
              <a:buNone/>
            </a:pPr>
            <a:r>
              <a:rPr lang="ru-RU" sz="3400" i="1" u="sng" dirty="0"/>
              <a:t>Судебная </a:t>
            </a:r>
            <a:r>
              <a:rPr lang="ru-RU" sz="3400" i="1" u="sng" dirty="0" smtClean="0"/>
              <a:t>практика</a:t>
            </a:r>
            <a:endParaRPr lang="ru-RU" sz="3400" i="1" dirty="0"/>
          </a:p>
          <a:p>
            <a:r>
              <a:rPr lang="ru-RU" dirty="0"/>
              <a:t>Дело о расторжении договора </a:t>
            </a:r>
            <a:r>
              <a:rPr lang="ru-RU" dirty="0" smtClean="0"/>
              <a:t>купли-продажи.</a:t>
            </a:r>
            <a:endParaRPr lang="ru-RU" u="sng" dirty="0"/>
          </a:p>
          <a:p>
            <a:pPr marL="0" indent="0">
              <a:buNone/>
            </a:pPr>
            <a:r>
              <a:rPr lang="ru-RU" u="sng" dirty="0"/>
              <a:t>Суть спора: </a:t>
            </a:r>
            <a:endParaRPr lang="ru-RU" u="sng" dirty="0" smtClean="0"/>
          </a:p>
          <a:p>
            <a:pPr marL="0" indent="0">
              <a:buNone/>
            </a:pPr>
            <a:r>
              <a:rPr lang="ru-RU" dirty="0" smtClean="0"/>
              <a:t>Гражданин </a:t>
            </a:r>
            <a:r>
              <a:rPr lang="ru-RU" dirty="0"/>
              <a:t>Иванов заключил договор купли-продажи квартиры с гражданином Петров. Однако Петров не оплатил полную стоимость квартиры в установленный срок. Иванов обратился в суд с требованием о расторжении договора. </a:t>
            </a:r>
          </a:p>
          <a:p>
            <a:pPr marL="0" indent="0">
              <a:buNone/>
            </a:pPr>
            <a:r>
              <a:rPr lang="ru-RU" u="sng" dirty="0"/>
              <a:t>Судебные решения</a:t>
            </a:r>
            <a:r>
              <a:rPr lang="ru-RU" u="sng" dirty="0" smtClean="0"/>
              <a:t>:</a:t>
            </a:r>
          </a:p>
          <a:p>
            <a:pPr marL="0" indent="0">
              <a:buNone/>
            </a:pPr>
            <a:r>
              <a:rPr lang="ru-RU" u="sng" dirty="0" smtClean="0"/>
              <a:t> </a:t>
            </a:r>
            <a:r>
              <a:rPr lang="ru-RU" dirty="0"/>
              <a:t>Суд расторг договор купли-продажи в связи с нарушением Петровым условий договора</a:t>
            </a:r>
            <a:r>
              <a:rPr lang="ru-RU" dirty="0" smtClean="0"/>
              <a:t>.</a:t>
            </a:r>
          </a:p>
          <a:p>
            <a:pPr marL="0" indent="0">
              <a:buNone/>
            </a:pPr>
            <a:endParaRPr lang="ru-RU" dirty="0"/>
          </a:p>
          <a:p>
            <a:pPr algn="r"/>
            <a:r>
              <a:rPr lang="ru-RU" dirty="0"/>
              <a:t>Дело о признании завещания </a:t>
            </a:r>
            <a:r>
              <a:rPr lang="ru-RU" dirty="0" smtClean="0"/>
              <a:t>недействительным.</a:t>
            </a:r>
          </a:p>
          <a:p>
            <a:pPr marL="0" indent="0" algn="r">
              <a:buNone/>
            </a:pPr>
            <a:r>
              <a:rPr lang="ru-RU" u="sng" dirty="0"/>
              <a:t>Суть спора</a:t>
            </a:r>
            <a:r>
              <a:rPr lang="ru-RU" u="sng" dirty="0" smtClean="0"/>
              <a:t>:</a:t>
            </a:r>
          </a:p>
          <a:p>
            <a:pPr marL="0" indent="0" algn="r">
              <a:buNone/>
            </a:pPr>
            <a:r>
              <a:rPr lang="ru-RU" u="sng" dirty="0" smtClean="0"/>
              <a:t> </a:t>
            </a:r>
            <a:r>
              <a:rPr lang="ru-RU" dirty="0"/>
              <a:t>Гражданин Петров составил завещание, в котором все свое имущество передал своему сыну. Дочь Петрова обратилась в суд с требованием о признании завещания недействительным, утверждая, что отец был под влиянием сына при составлении завещания</a:t>
            </a:r>
            <a:r>
              <a:rPr lang="ru-RU" dirty="0" smtClean="0"/>
              <a:t>.</a:t>
            </a:r>
          </a:p>
          <a:p>
            <a:pPr marL="0" indent="0" algn="r">
              <a:buNone/>
            </a:pPr>
            <a:r>
              <a:rPr lang="ru-RU" u="sng" dirty="0"/>
              <a:t>Судебные решения</a:t>
            </a:r>
            <a:r>
              <a:rPr lang="ru-RU" u="sng" dirty="0" smtClean="0"/>
              <a:t>: </a:t>
            </a:r>
          </a:p>
          <a:p>
            <a:pPr marL="0" indent="0" algn="r">
              <a:buNone/>
            </a:pPr>
            <a:r>
              <a:rPr lang="ru-RU" dirty="0" smtClean="0"/>
              <a:t>Суд </a:t>
            </a:r>
            <a:r>
              <a:rPr lang="ru-RU" dirty="0"/>
              <a:t>провел экспертизу психического состояния Петрова на момент составления завещания и признал завещание недействительным в связи с отсутствием свободного волеизъявления.</a:t>
            </a:r>
            <a:endParaRPr lang="ru-RU" dirty="0" smtClean="0"/>
          </a:p>
          <a:p>
            <a:endParaRPr lang="ru-RU" dirty="0"/>
          </a:p>
        </p:txBody>
      </p:sp>
    </p:spTree>
    <p:extLst>
      <p:ext uri="{BB962C8B-B14F-4D97-AF65-F5344CB8AC3E}">
        <p14:creationId xmlns:p14="http://schemas.microsoft.com/office/powerpoint/2010/main" val="1832691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10.  Сделки</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79512" y="908720"/>
            <a:ext cx="8784976" cy="6336704"/>
          </a:xfrm>
        </p:spPr>
        <p:txBody>
          <a:bodyPr>
            <a:noAutofit/>
          </a:bodyPr>
          <a:lstStyle/>
          <a:p>
            <a:r>
              <a:rPr lang="ru-RU" sz="1600" dirty="0"/>
              <a:t>Объект:</a:t>
            </a:r>
          </a:p>
          <a:p>
            <a:pPr marL="0" indent="0">
              <a:buNone/>
            </a:pPr>
            <a:r>
              <a:rPr lang="ru-RU" sz="1400" dirty="0"/>
              <a:t>Объектом являются правоотношения в сфере </a:t>
            </a:r>
            <a:r>
              <a:rPr lang="ru-RU" sz="1400" dirty="0" smtClean="0"/>
              <a:t>сделок.</a:t>
            </a:r>
            <a:endParaRPr lang="ru-RU" sz="1400" dirty="0"/>
          </a:p>
          <a:p>
            <a:pPr marL="0" indent="0">
              <a:buNone/>
            </a:pPr>
            <a:endParaRPr lang="ru-RU" sz="1400" dirty="0"/>
          </a:p>
          <a:p>
            <a:r>
              <a:rPr lang="ru-RU" sz="1600" dirty="0"/>
              <a:t>Объективная сторона</a:t>
            </a:r>
            <a:r>
              <a:rPr lang="ru-RU" sz="1600" dirty="0" smtClean="0"/>
              <a:t>:</a:t>
            </a:r>
          </a:p>
          <a:p>
            <a:pPr marL="0" indent="0">
              <a:buNone/>
            </a:pPr>
            <a:r>
              <a:rPr lang="ru-RU" sz="1400" dirty="0"/>
              <a:t>Сделками признаются действия граждан и юридических лиц, направленные на установление, изменение или прекращение гражданских прав и обязанностей</a:t>
            </a:r>
            <a:r>
              <a:rPr lang="ru-RU" sz="1400" dirty="0" smtClean="0"/>
              <a:t>.</a:t>
            </a:r>
            <a:endParaRPr lang="ru-RU" sz="1400" dirty="0"/>
          </a:p>
          <a:p>
            <a:pPr marL="0" indent="0">
              <a:buNone/>
            </a:pPr>
            <a:r>
              <a:rPr lang="ru-RU" sz="1400" dirty="0"/>
              <a:t>Сделки могут быть двух- или многосторонними (договоры) и односторонними</a:t>
            </a:r>
            <a:r>
              <a:rPr lang="ru-RU" sz="1400" dirty="0" smtClean="0"/>
              <a:t>.</a:t>
            </a:r>
            <a:endParaRPr lang="ru-RU" sz="1400" dirty="0"/>
          </a:p>
          <a:p>
            <a:pPr>
              <a:buFont typeface="Courier New" pitchFamily="49" charset="0"/>
              <a:buChar char="o"/>
            </a:pPr>
            <a:r>
              <a:rPr lang="ru-RU" sz="1400" dirty="0"/>
              <a:t>Односторонней считается сделка, для совершения которой в соответствии с законом, иными правовыми актами или соглашением сторон необходимо и достаточно выражения воли одной стороны</a:t>
            </a:r>
            <a:r>
              <a:rPr lang="ru-RU" sz="1400" dirty="0" smtClean="0"/>
              <a:t>.</a:t>
            </a:r>
            <a:endParaRPr lang="ru-RU" sz="1400" dirty="0"/>
          </a:p>
          <a:p>
            <a:pPr>
              <a:buFont typeface="Courier New" pitchFamily="49" charset="0"/>
              <a:buChar char="o"/>
            </a:pPr>
            <a:r>
              <a:rPr lang="ru-RU" sz="1400" dirty="0"/>
              <a:t>Для заключения договора необходимо выражение согласованной воли двух сторон (двусторонняя сделка) либо трех или более сторон (многосторонняя сделка</a:t>
            </a:r>
            <a:r>
              <a:rPr lang="ru-RU" sz="1400" dirty="0" smtClean="0"/>
              <a:t>).</a:t>
            </a:r>
          </a:p>
          <a:p>
            <a:pPr marL="0" indent="0">
              <a:buNone/>
            </a:pPr>
            <a:r>
              <a:rPr lang="ru-RU" sz="1400" dirty="0"/>
              <a:t>Для заключения договора необходимо выражение согласованной воли двух сторон (двусторонняя сделка) либо трех или более сторон (многосторонняя сделка</a:t>
            </a:r>
            <a:r>
              <a:rPr lang="ru-RU" sz="1400" dirty="0" smtClean="0"/>
              <a:t>).</a:t>
            </a:r>
          </a:p>
          <a:p>
            <a:pPr marL="0" indent="0">
              <a:buNone/>
            </a:pPr>
            <a:r>
              <a:rPr lang="ru-RU" sz="1400" dirty="0"/>
              <a:t>Сделка, для которой законом или соглашением сторон не установлена письменная (простая или нотариальная) форма, может быть совершена устно</a:t>
            </a:r>
            <a:r>
              <a:rPr lang="ru-RU" sz="1400" dirty="0" smtClean="0"/>
              <a:t>.</a:t>
            </a:r>
          </a:p>
          <a:p>
            <a:pPr marL="0" indent="0">
              <a:buNone/>
            </a:pPr>
            <a:r>
              <a:rPr lang="ru-RU" sz="1400" dirty="0"/>
              <a:t>Сделка в письменной форме должна быть совершена путем составления документа, выражающего ее содержание и подписанного лицом или лицами, совершающими сделку, либо должным образом уполномоченными ими лицами</a:t>
            </a:r>
            <a:r>
              <a:rPr lang="ru-RU" sz="1400" dirty="0" smtClean="0"/>
              <a:t>.</a:t>
            </a:r>
          </a:p>
          <a:p>
            <a:pPr marL="0" indent="0">
              <a:buNone/>
            </a:pPr>
            <a:r>
              <a:rPr lang="ru-RU" sz="1400" dirty="0"/>
              <a:t>В случаях, если </a:t>
            </a:r>
            <a:r>
              <a:rPr lang="ru-RU" sz="1400" dirty="0" smtClean="0"/>
              <a:t>законом</a:t>
            </a:r>
            <a:r>
              <a:rPr lang="ru-RU" sz="1400" dirty="0"/>
              <a:t> предусмотрена государственная регистрация сделок, правовые последствия сделки наступают после ее регистрации.</a:t>
            </a:r>
          </a:p>
          <a:p>
            <a:pPr marL="0" indent="0">
              <a:buNone/>
            </a:pPr>
            <a:r>
              <a:rPr lang="ru-RU" sz="1400" dirty="0" smtClean="0"/>
              <a:t>Сделка</a:t>
            </a:r>
            <a:r>
              <a:rPr lang="ru-RU" sz="1400" dirty="0"/>
              <a:t>, предусматривающая изменение условий зарегистрированной сделки, подлежит государственной регистрации.</a:t>
            </a:r>
          </a:p>
        </p:txBody>
      </p:sp>
    </p:spTree>
    <p:extLst>
      <p:ext uri="{BB962C8B-B14F-4D97-AF65-F5344CB8AC3E}">
        <p14:creationId xmlns:p14="http://schemas.microsoft.com/office/powerpoint/2010/main" val="11026316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10.  Сделки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764704"/>
            <a:ext cx="9144000" cy="6093296"/>
          </a:xfrm>
        </p:spPr>
        <p:txBody>
          <a:bodyPr>
            <a:normAutofit fontScale="62500" lnSpcReduction="20000"/>
          </a:bodyPr>
          <a:lstStyle/>
          <a:p>
            <a:r>
              <a:rPr lang="ru-RU" dirty="0" smtClean="0"/>
              <a:t>Субъектами </a:t>
            </a:r>
            <a:r>
              <a:rPr lang="ru-RU" dirty="0"/>
              <a:t>сделки могут быть: </a:t>
            </a:r>
          </a:p>
          <a:p>
            <a:pPr marL="457200" indent="-457200">
              <a:buFont typeface="+mj-lt"/>
              <a:buAutoNum type="arabicPeriod"/>
            </a:pPr>
            <a:r>
              <a:rPr lang="ru-RU" dirty="0" smtClean="0"/>
              <a:t>Физические </a:t>
            </a:r>
            <a:r>
              <a:rPr lang="ru-RU" dirty="0"/>
              <a:t>лица: Это люди, которые действуют от своего имени и за свой счет. </a:t>
            </a:r>
            <a:endParaRPr lang="ru-RU" dirty="0" smtClean="0"/>
          </a:p>
          <a:p>
            <a:pPr marL="0" indent="0">
              <a:buNone/>
            </a:pPr>
            <a:r>
              <a:rPr lang="ru-RU" i="1" dirty="0" smtClean="0"/>
              <a:t>Пример</a:t>
            </a:r>
            <a:r>
              <a:rPr lang="ru-RU" dirty="0"/>
              <a:t>: гражданин Кузнецов купил автомобиль у гражданина Иванова. И Кузнецов, и Иванов являются физическими лицами, которые совершили сделку</a:t>
            </a:r>
            <a:r>
              <a:rPr lang="ru-RU" dirty="0" smtClean="0"/>
              <a:t>.</a:t>
            </a:r>
            <a:endParaRPr lang="ru-RU" dirty="0"/>
          </a:p>
          <a:p>
            <a:pPr marL="457200" indent="-457200">
              <a:buFont typeface="+mj-lt"/>
              <a:buAutoNum type="arabicPeriod" startAt="2"/>
            </a:pPr>
            <a:r>
              <a:rPr lang="ru-RU" dirty="0" smtClean="0"/>
              <a:t>Юридические </a:t>
            </a:r>
            <a:r>
              <a:rPr lang="ru-RU" dirty="0"/>
              <a:t>лица: Это организации, которые имеют права и обязанности, отдельные от прав и обязанностей их участников</a:t>
            </a:r>
            <a:r>
              <a:rPr lang="ru-RU" dirty="0" smtClean="0"/>
              <a:t>.</a:t>
            </a:r>
          </a:p>
          <a:p>
            <a:pPr marL="0" indent="0">
              <a:buNone/>
            </a:pPr>
            <a:r>
              <a:rPr lang="ru-RU" i="1" dirty="0" smtClean="0"/>
              <a:t>Пример</a:t>
            </a:r>
            <a:r>
              <a:rPr lang="ru-RU" dirty="0"/>
              <a:t>: ООО "Строй-сервис" заключил договор подряда с АО "Газпром". И ООО "Строй-сервис", и АО "Газпром" являются юридическими лицами, которые совершили </a:t>
            </a:r>
            <a:r>
              <a:rPr lang="ru-RU" dirty="0" smtClean="0"/>
              <a:t>сделку</a:t>
            </a:r>
            <a:endParaRPr lang="ru-RU" dirty="0"/>
          </a:p>
          <a:p>
            <a:pPr marL="457200" indent="-457200">
              <a:buFont typeface="+mj-lt"/>
              <a:buAutoNum type="arabicPeriod" startAt="3"/>
            </a:pPr>
            <a:r>
              <a:rPr lang="ru-RU" dirty="0" smtClean="0"/>
              <a:t>Государство</a:t>
            </a:r>
            <a:r>
              <a:rPr lang="ru-RU" dirty="0"/>
              <a:t>: Государство также может быть субъектом сделки, когда действует от своего имени и за свой счет </a:t>
            </a:r>
            <a:endParaRPr lang="ru-RU" dirty="0" smtClean="0"/>
          </a:p>
          <a:p>
            <a:pPr marL="0" indent="0">
              <a:buNone/>
            </a:pPr>
            <a:r>
              <a:rPr lang="ru-RU" i="1" dirty="0" smtClean="0"/>
              <a:t>Пример</a:t>
            </a:r>
            <a:r>
              <a:rPr lang="ru-RU" dirty="0" smtClean="0"/>
              <a:t>: при </a:t>
            </a:r>
            <a:r>
              <a:rPr lang="ru-RU" dirty="0"/>
              <a:t>закупке товаров или услуг для государственных </a:t>
            </a:r>
            <a:r>
              <a:rPr lang="ru-RU" dirty="0" smtClean="0"/>
              <a:t>нужд.</a:t>
            </a:r>
          </a:p>
          <a:p>
            <a:pPr marL="0" indent="0">
              <a:buNone/>
            </a:pPr>
            <a:endParaRPr lang="ru-RU" dirty="0"/>
          </a:p>
          <a:p>
            <a:r>
              <a:rPr lang="ru-RU" dirty="0"/>
              <a:t>Субъективная сторона сделки может иметь различные формы:</a:t>
            </a:r>
          </a:p>
          <a:p>
            <a:endParaRPr lang="ru-RU" dirty="0"/>
          </a:p>
          <a:p>
            <a:pPr marL="457200" indent="-457200">
              <a:buFont typeface="+mj-lt"/>
              <a:buAutoNum type="arabicPeriod"/>
            </a:pPr>
            <a:r>
              <a:rPr lang="ru-RU" dirty="0"/>
              <a:t>Стороны полностью сознают свою волю и желают совершить сделку.</a:t>
            </a:r>
          </a:p>
          <a:p>
            <a:pPr marL="0" indent="0">
              <a:buNone/>
            </a:pPr>
            <a:r>
              <a:rPr lang="ru-RU" i="1" dirty="0"/>
              <a:t>Пример</a:t>
            </a:r>
            <a:r>
              <a:rPr lang="ru-RU" dirty="0"/>
              <a:t>: Два человека соглашаются купить-продать автомобиль по определенной цене. Они сознают свою волю и желают совершить сделку.</a:t>
            </a:r>
          </a:p>
          <a:p>
            <a:pPr marL="0" indent="0">
              <a:buNone/>
            </a:pPr>
            <a:endParaRPr lang="ru-RU" dirty="0"/>
          </a:p>
          <a:p>
            <a:pPr marL="457200" indent="-457200">
              <a:buFont typeface="+mj-lt"/>
              <a:buAutoNum type="arabicPeriod" startAt="2"/>
            </a:pPr>
            <a:r>
              <a:rPr lang="ru-RU" dirty="0"/>
              <a:t>Стороны не полностью сознают свою волю или ее последствия, например, из-за ошибки, обмана или принуждения.</a:t>
            </a:r>
          </a:p>
          <a:p>
            <a:pPr marL="0" indent="0">
              <a:buNone/>
            </a:pPr>
            <a:r>
              <a:rPr lang="ru-RU" i="1" dirty="0"/>
              <a:t>Пример</a:t>
            </a:r>
            <a:r>
              <a:rPr lang="ru-RU" dirty="0"/>
              <a:t>: Человек подписывает договор, не читая его полностью. В результате он совершает сделку не сознавая всех ее условий и последствий.</a:t>
            </a:r>
          </a:p>
          <a:p>
            <a:pPr marL="0" indent="0">
              <a:buNone/>
            </a:pPr>
            <a:endParaRPr lang="ru-RU" dirty="0"/>
          </a:p>
          <a:p>
            <a:pPr marL="457200" indent="-457200">
              <a:buFont typeface="+mj-lt"/>
              <a:buAutoNum type="arabicPeriod" startAt="3"/>
            </a:pPr>
            <a:r>
              <a:rPr lang="ru-RU" dirty="0"/>
              <a:t>Стороны выражают волю, но она не может быть признана действительной из-за несоответствия закону или нарушения иных правовых норм.</a:t>
            </a:r>
          </a:p>
          <a:p>
            <a:pPr marL="0" indent="0">
              <a:buNone/>
            </a:pPr>
            <a:r>
              <a:rPr lang="ru-RU" i="1" dirty="0"/>
              <a:t>Пример</a:t>
            </a:r>
            <a:r>
              <a:rPr lang="ru-RU" dirty="0"/>
              <a:t>: Человек совершает сделку с несовершеннолетним, не имеющим права заключать договоры. Эта сделка будет признана недействительной.</a:t>
            </a:r>
          </a:p>
          <a:p>
            <a:pPr marL="0" indent="0">
              <a:buNone/>
            </a:pPr>
            <a:endParaRPr lang="ru-RU" dirty="0" smtClean="0"/>
          </a:p>
          <a:p>
            <a:pPr marL="0" indent="0">
              <a:buNone/>
            </a:pPr>
            <a:endParaRPr lang="ru-RU" dirty="0"/>
          </a:p>
          <a:p>
            <a:pPr marL="0" indent="0">
              <a:buNone/>
            </a:pPr>
            <a:endParaRPr lang="ru-RU" dirty="0"/>
          </a:p>
        </p:txBody>
      </p:sp>
    </p:spTree>
    <p:extLst>
      <p:ext uri="{BB962C8B-B14F-4D97-AF65-F5344CB8AC3E}">
        <p14:creationId xmlns:p14="http://schemas.microsoft.com/office/powerpoint/2010/main" val="7973628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10.  Сделки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836712"/>
            <a:ext cx="9144000" cy="6021288"/>
          </a:xfrm>
        </p:spPr>
        <p:txBody>
          <a:bodyPr>
            <a:normAutofit fontScale="70000" lnSpcReduction="20000"/>
          </a:bodyPr>
          <a:lstStyle/>
          <a:p>
            <a:pPr marL="0" indent="0" algn="ctr">
              <a:buNone/>
            </a:pPr>
            <a:r>
              <a:rPr lang="ru-RU" sz="2600" u="sng" dirty="0"/>
              <a:t>Судебная </a:t>
            </a:r>
            <a:r>
              <a:rPr lang="ru-RU" sz="2600" u="sng" dirty="0" smtClean="0"/>
              <a:t>практика</a:t>
            </a:r>
          </a:p>
          <a:p>
            <a:pPr marL="0" indent="0" algn="ctr">
              <a:buNone/>
            </a:pPr>
            <a:endParaRPr lang="ru-RU" u="sng" dirty="0"/>
          </a:p>
          <a:p>
            <a:r>
              <a:rPr lang="ru-RU" sz="2600" dirty="0" smtClean="0"/>
              <a:t>Дело </a:t>
            </a:r>
            <a:r>
              <a:rPr lang="ru-RU" sz="2600" dirty="0"/>
              <a:t>о недействительности сделки (договор купли-продажи) </a:t>
            </a:r>
            <a:endParaRPr lang="ru-RU" dirty="0" smtClean="0"/>
          </a:p>
          <a:p>
            <a:pPr marL="0" indent="0">
              <a:buNone/>
            </a:pPr>
            <a:r>
              <a:rPr lang="ru-RU" u="sng" dirty="0" smtClean="0"/>
              <a:t>Суть </a:t>
            </a:r>
            <a:r>
              <a:rPr lang="ru-RU" u="sng" dirty="0"/>
              <a:t>спора: </a:t>
            </a:r>
            <a:endParaRPr lang="ru-RU" u="sng" dirty="0" smtClean="0"/>
          </a:p>
          <a:p>
            <a:pPr marL="0" indent="0">
              <a:buNone/>
            </a:pPr>
            <a:r>
              <a:rPr lang="ru-RU" dirty="0" smtClean="0"/>
              <a:t>Гражданин </a:t>
            </a:r>
            <a:r>
              <a:rPr lang="ru-RU" dirty="0"/>
              <a:t>А. продал квартиру гражданину Б. по заниженной цене, в результате чего был признан недееспособным вследствие психического расстройства. Гражданин А. обратился в суд с иском о признании сделки недействительной (отмене продажи квартиры). </a:t>
            </a:r>
            <a:endParaRPr lang="ru-RU" dirty="0" smtClean="0"/>
          </a:p>
          <a:p>
            <a:pPr marL="0" indent="0">
              <a:buNone/>
            </a:pPr>
            <a:r>
              <a:rPr lang="ru-RU" u="sng" dirty="0" smtClean="0"/>
              <a:t>Судебные решения: </a:t>
            </a:r>
          </a:p>
          <a:p>
            <a:pPr marL="0" indent="0">
              <a:buNone/>
            </a:pPr>
            <a:r>
              <a:rPr lang="ru-RU" dirty="0" smtClean="0"/>
              <a:t>Суд </a:t>
            </a:r>
            <a:r>
              <a:rPr lang="ru-RU" dirty="0"/>
              <a:t>удовлетворил иск, признав сделку недействительной, поскольку А. не мог понимать значение своих действий и управлять ими в момент продажи квартиры. </a:t>
            </a:r>
            <a:endParaRPr lang="ru-RU" dirty="0" smtClean="0"/>
          </a:p>
          <a:p>
            <a:pPr marL="0" indent="0">
              <a:buNone/>
            </a:pPr>
            <a:endParaRPr lang="ru-RU" dirty="0" smtClean="0"/>
          </a:p>
          <a:p>
            <a:pPr marL="0" indent="0">
              <a:buNone/>
            </a:pPr>
            <a:endParaRPr lang="ru-RU" dirty="0"/>
          </a:p>
          <a:p>
            <a:pPr algn="r"/>
            <a:r>
              <a:rPr lang="ru-RU" sz="2600" dirty="0"/>
              <a:t>Дело о признании сделки недействительной (договор займа)</a:t>
            </a:r>
          </a:p>
          <a:p>
            <a:pPr marL="0" indent="0" algn="r">
              <a:buNone/>
            </a:pPr>
            <a:endParaRPr lang="ru-RU" dirty="0"/>
          </a:p>
          <a:p>
            <a:pPr marL="0" indent="0" algn="r">
              <a:buNone/>
            </a:pPr>
            <a:r>
              <a:rPr lang="ru-RU" u="sng" dirty="0"/>
              <a:t>Суть спора: </a:t>
            </a:r>
            <a:endParaRPr lang="ru-RU" u="sng" dirty="0" smtClean="0"/>
          </a:p>
          <a:p>
            <a:pPr marL="0" indent="0" algn="r">
              <a:buNone/>
            </a:pPr>
            <a:r>
              <a:rPr lang="ru-RU" dirty="0" smtClean="0"/>
              <a:t>Гражданин </a:t>
            </a:r>
            <a:r>
              <a:rPr lang="ru-RU" dirty="0"/>
              <a:t>А. взял в </a:t>
            </a:r>
            <a:r>
              <a:rPr lang="ru-RU" dirty="0" err="1"/>
              <a:t>займ</a:t>
            </a:r>
            <a:r>
              <a:rPr lang="ru-RU" dirty="0"/>
              <a:t> у гражданина Б. денежные средства, обещая вернуть их с процентами. Однако А. не вернул </a:t>
            </a:r>
            <a:r>
              <a:rPr lang="ru-RU" dirty="0" err="1"/>
              <a:t>займ</a:t>
            </a:r>
            <a:r>
              <a:rPr lang="ru-RU" dirty="0"/>
              <a:t> в установленный срок. Б. обратился в суд с иском о взыскании задолженности и процентов. А. утверждал, что не подписывал договор займа и не брал денег. </a:t>
            </a:r>
          </a:p>
          <a:p>
            <a:pPr marL="0" indent="0" algn="r">
              <a:buNone/>
            </a:pPr>
            <a:r>
              <a:rPr lang="ru-RU" u="sng" dirty="0"/>
              <a:t>Судебные решения: </a:t>
            </a:r>
            <a:endParaRPr lang="ru-RU" u="sng" dirty="0" smtClean="0"/>
          </a:p>
          <a:p>
            <a:pPr marL="0" indent="0" algn="r">
              <a:buNone/>
            </a:pPr>
            <a:r>
              <a:rPr lang="ru-RU" dirty="0" smtClean="0"/>
              <a:t>Суд </a:t>
            </a:r>
            <a:r>
              <a:rPr lang="ru-RU" dirty="0"/>
              <a:t>признал договор займа недействительным, поскольку А. не доказал свое утверждение о не подписании договора займа. </a:t>
            </a:r>
            <a:endParaRPr lang="ru-RU" u="sng" dirty="0"/>
          </a:p>
          <a:p>
            <a:pPr marL="0" indent="0" algn="r">
              <a:buNone/>
            </a:pPr>
            <a:endParaRPr lang="ru-RU" dirty="0"/>
          </a:p>
        </p:txBody>
      </p:sp>
    </p:spTree>
    <p:extLst>
      <p:ext uri="{BB962C8B-B14F-4D97-AF65-F5344CB8AC3E}">
        <p14:creationId xmlns:p14="http://schemas.microsoft.com/office/powerpoint/2010/main" val="295491908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10.  Сделки</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764704"/>
            <a:ext cx="9144000" cy="6093296"/>
          </a:xfrm>
        </p:spPr>
        <p:txBody>
          <a:bodyPr>
            <a:normAutofit/>
          </a:bodyPr>
          <a:lstStyle/>
          <a:p>
            <a:pPr marL="0" indent="0">
              <a:buNone/>
            </a:pPr>
            <a:r>
              <a:rPr lang="ru-RU" sz="1600" b="1" dirty="0"/>
              <a:t>ГК РФ Статья 173. Недействительность сделки юридического лица, совершенной в противоречии с целями его </a:t>
            </a:r>
            <a:r>
              <a:rPr lang="ru-RU" sz="1600" b="1" dirty="0" smtClean="0"/>
              <a:t>деятельности</a:t>
            </a:r>
            <a:endParaRPr lang="ru-RU" sz="1300" b="1" dirty="0"/>
          </a:p>
          <a:p>
            <a:r>
              <a:rPr lang="ru-RU" sz="1300" u="sng" dirty="0"/>
              <a:t>Объект</a:t>
            </a:r>
            <a:r>
              <a:rPr lang="ru-RU" sz="1300" dirty="0"/>
              <a:t>: Сфера недействительности сделки юридического лица, совершенной в противоречии с целями его деятельности</a:t>
            </a:r>
          </a:p>
          <a:p>
            <a:r>
              <a:rPr lang="ru-RU" sz="1300" u="sng" dirty="0" smtClean="0"/>
              <a:t>Объективная </a:t>
            </a:r>
            <a:r>
              <a:rPr lang="ru-RU" sz="1300" u="sng" dirty="0"/>
              <a:t>сторона:  </a:t>
            </a:r>
            <a:r>
              <a:rPr lang="ru-RU" sz="1300" dirty="0" smtClean="0"/>
              <a:t>Сделка</a:t>
            </a:r>
            <a:r>
              <a:rPr lang="ru-RU" sz="1300" dirty="0"/>
              <a:t>, совершенная юридическим лицом в противоречии с целями деятельности, определенно ограниченными в его учредительных документах, может быть признана судом недействительной по иску этого юридического лица, его учредителя (участника) или иного лица, в интересах которого установлено ограничение, если доказано, что другая сторона сделки знала или должна была знать о таком ограничении.</a:t>
            </a:r>
            <a:endParaRPr lang="ru-RU" sz="1300" u="sng" dirty="0"/>
          </a:p>
          <a:p>
            <a:r>
              <a:rPr lang="ru-RU" sz="1300" dirty="0"/>
              <a:t> </a:t>
            </a:r>
            <a:r>
              <a:rPr lang="ru-RU" sz="1300" u="sng" dirty="0" smtClean="0"/>
              <a:t>Субъект</a:t>
            </a:r>
            <a:r>
              <a:rPr lang="ru-RU" sz="1300" u="sng" dirty="0"/>
              <a:t>: </a:t>
            </a:r>
            <a:endParaRPr lang="ru-RU" sz="1300" u="sng" dirty="0" smtClean="0"/>
          </a:p>
          <a:p>
            <a:pPr>
              <a:buFont typeface="Courier New" pitchFamily="49" charset="0"/>
              <a:buChar char="o"/>
            </a:pPr>
            <a:r>
              <a:rPr lang="ru-RU" sz="1300" dirty="0"/>
              <a:t>Юридическое лицо: </a:t>
            </a:r>
            <a:r>
              <a:rPr lang="ru-RU" sz="1300" dirty="0" smtClean="0"/>
              <a:t>Это </a:t>
            </a:r>
            <a:r>
              <a:rPr lang="ru-RU" sz="1300" dirty="0"/>
              <a:t>основной субъект сделки. </a:t>
            </a:r>
            <a:r>
              <a:rPr lang="ru-RU" sz="1300" dirty="0" smtClean="0"/>
              <a:t>Именно </a:t>
            </a:r>
            <a:r>
              <a:rPr lang="ru-RU" sz="1300" dirty="0"/>
              <a:t>действия юридического лица (его руководителя или иного полномочного органа) ведут к заключению сделки, противоречащей его целям</a:t>
            </a:r>
            <a:r>
              <a:rPr lang="ru-RU" sz="1300" dirty="0" smtClean="0"/>
              <a:t>.</a:t>
            </a:r>
          </a:p>
          <a:p>
            <a:pPr>
              <a:buFont typeface="Courier New" pitchFamily="49" charset="0"/>
              <a:buChar char="o"/>
            </a:pPr>
            <a:r>
              <a:rPr lang="ru-RU" sz="1300" dirty="0"/>
              <a:t>Противоположная </a:t>
            </a:r>
            <a:r>
              <a:rPr lang="ru-RU" sz="1300" dirty="0" smtClean="0"/>
              <a:t>сторона: Это </a:t>
            </a:r>
            <a:r>
              <a:rPr lang="ru-RU" sz="1300" dirty="0"/>
              <a:t>второе юридическое лицо или физическое лицо, с которым юридическое лицо заключило сделку</a:t>
            </a:r>
            <a:r>
              <a:rPr lang="ru-RU" sz="1300" dirty="0" smtClean="0"/>
              <a:t>.</a:t>
            </a:r>
          </a:p>
          <a:p>
            <a:pPr>
              <a:buFont typeface="Courier New" pitchFamily="49" charset="0"/>
              <a:buChar char="o"/>
            </a:pPr>
            <a:r>
              <a:rPr lang="ru-RU" sz="1300" dirty="0"/>
              <a:t>Руководитель юридического лица или иной полномочный орган: </a:t>
            </a:r>
            <a:r>
              <a:rPr lang="ru-RU" sz="1300" dirty="0" smtClean="0"/>
              <a:t>Это </a:t>
            </a:r>
            <a:r>
              <a:rPr lang="ru-RU" sz="1300" dirty="0"/>
              <a:t>физическое лицо, которое действует от имени юридического лица и заключает сделки. </a:t>
            </a:r>
            <a:r>
              <a:rPr lang="ru-RU" sz="1300" dirty="0" smtClean="0"/>
              <a:t>Руководитель </a:t>
            </a:r>
            <a:r>
              <a:rPr lang="ru-RU" sz="1300" dirty="0"/>
              <a:t>несет личную ответственность за сделки, противоречащие целям юридического лица, если он знал или должен был знать об этом.</a:t>
            </a:r>
            <a:endParaRPr lang="ru-RU" sz="1300" dirty="0" smtClean="0"/>
          </a:p>
          <a:p>
            <a:r>
              <a:rPr lang="ru-RU" sz="1300" u="sng" dirty="0" smtClean="0"/>
              <a:t>Субъективная </a:t>
            </a:r>
            <a:r>
              <a:rPr lang="ru-RU" sz="1300" u="sng" dirty="0"/>
              <a:t>сторона</a:t>
            </a:r>
            <a:r>
              <a:rPr lang="ru-RU" sz="1300" u="sng" dirty="0" smtClean="0"/>
              <a:t>: </a:t>
            </a:r>
            <a:r>
              <a:rPr lang="ru-RU" sz="1300" dirty="0"/>
              <a:t>Недействительность сделки, совершенной юридическим лицом в противоречии с целями его деятельности, может быть основана на умысле или неосторожности. </a:t>
            </a:r>
            <a:endParaRPr lang="ru-RU" sz="1300" dirty="0" smtClean="0"/>
          </a:p>
          <a:p>
            <a:pPr marL="0" indent="0">
              <a:buNone/>
            </a:pPr>
            <a:r>
              <a:rPr lang="ru-RU" sz="1300" i="1" dirty="0" smtClean="0"/>
              <a:t>Пример: </a:t>
            </a:r>
          </a:p>
          <a:p>
            <a:pPr marL="0" indent="0">
              <a:buNone/>
            </a:pPr>
            <a:r>
              <a:rPr lang="ru-RU" sz="1300" dirty="0" smtClean="0"/>
              <a:t>Умысел: </a:t>
            </a:r>
            <a:r>
              <a:rPr lang="ru-RU" sz="1300" dirty="0"/>
              <a:t>директор компании заключает договор, заведомо зная, что он противоречит уставу компании, и преследуя личную выгоду</a:t>
            </a:r>
            <a:r>
              <a:rPr lang="ru-RU" sz="1300" dirty="0" smtClean="0"/>
              <a:t>.</a:t>
            </a:r>
          </a:p>
          <a:p>
            <a:pPr marL="0" indent="0">
              <a:buNone/>
            </a:pPr>
            <a:r>
              <a:rPr lang="ru-RU" sz="1300" dirty="0"/>
              <a:t>Н</a:t>
            </a:r>
            <a:r>
              <a:rPr lang="ru-RU" sz="1300" dirty="0" smtClean="0"/>
              <a:t>еосторожность</a:t>
            </a:r>
            <a:r>
              <a:rPr lang="ru-RU" sz="1300" dirty="0"/>
              <a:t>: </a:t>
            </a:r>
            <a:r>
              <a:rPr lang="ru-RU" sz="1300" dirty="0" smtClean="0"/>
              <a:t> директор </a:t>
            </a:r>
            <a:r>
              <a:rPr lang="ru-RU" sz="1300" dirty="0"/>
              <a:t>заключает договор, основываясь на неполной или неверной информации, полагая, что он соответствует уставу компании, но впоследствии выясняется, что это не так.</a:t>
            </a:r>
            <a:endParaRPr lang="ru-RU" sz="1300" dirty="0" smtClean="0"/>
          </a:p>
          <a:p>
            <a:r>
              <a:rPr lang="ru-RU" sz="1300" u="sng" dirty="0" smtClean="0"/>
              <a:t>Предмет</a:t>
            </a:r>
            <a:r>
              <a:rPr lang="ru-RU" sz="1300" u="sng" dirty="0"/>
              <a:t>: </a:t>
            </a:r>
            <a:r>
              <a:rPr lang="ru-RU" sz="1300" dirty="0"/>
              <a:t>договор.</a:t>
            </a:r>
          </a:p>
        </p:txBody>
      </p:sp>
    </p:spTree>
    <p:extLst>
      <p:ext uri="{BB962C8B-B14F-4D97-AF65-F5344CB8AC3E}">
        <p14:creationId xmlns:p14="http://schemas.microsoft.com/office/powerpoint/2010/main" val="387692719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10.  Сделки</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70000" lnSpcReduction="20000"/>
          </a:bodyPr>
          <a:lstStyle/>
          <a:p>
            <a:pPr marL="0" lvl="0" indent="0">
              <a:buNone/>
            </a:pPr>
            <a:r>
              <a:rPr lang="ru-RU" sz="2600" b="1" dirty="0">
                <a:solidFill>
                  <a:prstClr val="black">
                    <a:lumMod val="50000"/>
                    <a:lumOff val="50000"/>
                  </a:prstClr>
                </a:solidFill>
              </a:rPr>
              <a:t>ГК РФ Статья 173. Недействительность сделки юридического лица, совершенной в противоречии с целями его деятельности</a:t>
            </a:r>
          </a:p>
          <a:p>
            <a:r>
              <a:rPr lang="ru-RU" dirty="0"/>
              <a:t>В комментируемой статье речь идет о возможности признания недействительной сделки, совершенной юридическим лицом в противоречии с целями деятельности, определенно ограниченными в его учредительных документах, т.е. за пределами его специальной правоспособности.</a:t>
            </a:r>
          </a:p>
          <a:p>
            <a:r>
              <a:rPr lang="ru-RU" dirty="0"/>
              <a:t>Юридический способ ограничения видов деятельности юридического лица может быть различным. В учредительных документах может быть ясно выражено, что юридическое лицо имеет право заниматься только определенной деятельностью с определенными целями, либо в них может содержаться запрет на определенную деятельность.</a:t>
            </a:r>
          </a:p>
          <a:p>
            <a:r>
              <a:rPr lang="ru-RU" dirty="0"/>
              <a:t>Примером подобной сделки является совершение некоммерческой организацией сделки, направленной на извлечение прибыли и при этом не соответствующей целям ее создания.</a:t>
            </a:r>
          </a:p>
          <a:p>
            <a:r>
              <a:rPr lang="ru-RU" dirty="0"/>
              <a:t>Комментируемая статья предусматривает ограниченный круг лиц, </a:t>
            </a:r>
            <a:r>
              <a:rPr lang="ru-RU" dirty="0" err="1"/>
              <a:t>управомоченных</a:t>
            </a:r>
            <a:r>
              <a:rPr lang="ru-RU" dirty="0"/>
              <a:t> на предъявление иска о признании указанных сделок недействительными по данному основанию: само юридическое лицо; его учредитель или участник или иное лицо, в интересах которого установлено ограничение. Другая сторона по сделке предъявлять такой иск не вправе.</a:t>
            </a:r>
          </a:p>
          <a:p>
            <a:r>
              <a:rPr lang="ru-RU" dirty="0"/>
              <a:t>Бремя доказывания наличия условий, необходимых для признания сделки недействительной по данному основанию (сделка совершена за пределами правоспособности юридического лица, другая сторона сделки знала или заведомо должна была знать о ее незаконности), возлагается на истца, заявившего это требование.</a:t>
            </a:r>
          </a:p>
          <a:p>
            <a:endParaRPr lang="ru-RU" dirty="0"/>
          </a:p>
        </p:txBody>
      </p:sp>
    </p:spTree>
    <p:extLst>
      <p:ext uri="{BB962C8B-B14F-4D97-AF65-F5344CB8AC3E}">
        <p14:creationId xmlns:p14="http://schemas.microsoft.com/office/powerpoint/2010/main" val="101505916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10.  Сделки</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107504" y="908720"/>
            <a:ext cx="8928992" cy="5832648"/>
          </a:xfrm>
        </p:spPr>
        <p:txBody>
          <a:bodyPr>
            <a:normAutofit fontScale="62500" lnSpcReduction="20000"/>
          </a:bodyPr>
          <a:lstStyle/>
          <a:p>
            <a:pPr marL="0" indent="0" algn="ctr">
              <a:buNone/>
            </a:pPr>
            <a:r>
              <a:rPr lang="ru-RU" sz="4000" i="1" u="sng" dirty="0"/>
              <a:t>Судебная практика</a:t>
            </a:r>
          </a:p>
          <a:p>
            <a:pPr marL="0" indent="0" algn="ctr">
              <a:buNone/>
            </a:pPr>
            <a:r>
              <a:rPr lang="ru-RU" sz="2800" b="1" dirty="0"/>
              <a:t>ГК РФ Статья </a:t>
            </a:r>
            <a:r>
              <a:rPr lang="ru-RU" sz="2800" b="1" dirty="0" smtClean="0"/>
              <a:t>173</a:t>
            </a:r>
          </a:p>
          <a:p>
            <a:pPr marL="0" indent="0" algn="ctr">
              <a:buNone/>
            </a:pPr>
            <a:endParaRPr lang="ru-RU" sz="2800" b="1" dirty="0"/>
          </a:p>
          <a:p>
            <a:r>
              <a:rPr lang="ru-RU" sz="2600" dirty="0"/>
              <a:t>Дело о заключении договора, не соответствующего виду деятельности </a:t>
            </a:r>
            <a:endParaRPr lang="ru-RU" sz="2600" dirty="0" smtClean="0"/>
          </a:p>
          <a:p>
            <a:pPr marL="0" indent="0">
              <a:buNone/>
            </a:pPr>
            <a:r>
              <a:rPr lang="ru-RU" sz="2600" u="sng" dirty="0" smtClean="0"/>
              <a:t>Суть </a:t>
            </a:r>
            <a:r>
              <a:rPr lang="ru-RU" sz="2600" u="sng" dirty="0"/>
              <a:t>спора:</a:t>
            </a:r>
          </a:p>
          <a:p>
            <a:pPr marL="0" indent="0">
              <a:buNone/>
            </a:pPr>
            <a:r>
              <a:rPr lang="ru-RU" sz="2600" dirty="0"/>
              <a:t>ООО "Гамма" занималось оптовой торговлей строительными материалами. Директор ООО "Гамма" заключил договор о предоставлении финансовых услуг с физическим лицом. Устав ООО "Гамма" не предусматривал предоставление финансовых услуг</a:t>
            </a:r>
            <a:r>
              <a:rPr lang="ru-RU" sz="2600" dirty="0" smtClean="0"/>
              <a:t>.</a:t>
            </a:r>
          </a:p>
          <a:p>
            <a:pPr marL="0" indent="0">
              <a:buNone/>
            </a:pPr>
            <a:endParaRPr lang="ru-RU" sz="2600" dirty="0"/>
          </a:p>
          <a:p>
            <a:pPr marL="0" indent="0">
              <a:buNone/>
            </a:pPr>
            <a:r>
              <a:rPr lang="ru-RU" sz="2600" u="sng" dirty="0"/>
              <a:t>Судебные решения: </a:t>
            </a:r>
          </a:p>
          <a:p>
            <a:pPr marL="0" indent="0">
              <a:buNone/>
            </a:pPr>
            <a:r>
              <a:rPr lang="ru-RU" sz="2600" dirty="0"/>
              <a:t>Суд признал сделку недействительной, поскольку она не соответствовала виду деятельности ООО "Гамма", установленному в Уставе</a:t>
            </a:r>
            <a:r>
              <a:rPr lang="ru-RU" sz="2600" dirty="0" smtClean="0"/>
              <a:t>.</a:t>
            </a:r>
          </a:p>
          <a:p>
            <a:pPr marL="0" indent="0">
              <a:buNone/>
            </a:pPr>
            <a:endParaRPr lang="ru-RU" sz="2600" dirty="0"/>
          </a:p>
          <a:p>
            <a:pPr algn="r"/>
            <a:r>
              <a:rPr lang="ru-RU" sz="2600" dirty="0"/>
              <a:t>Дело о продаже имущества в нарушение Устава </a:t>
            </a:r>
            <a:endParaRPr lang="ru-RU" sz="2600" dirty="0" smtClean="0"/>
          </a:p>
          <a:p>
            <a:pPr marL="0" indent="0" algn="r">
              <a:buNone/>
            </a:pPr>
            <a:r>
              <a:rPr lang="ru-RU" sz="2600" u="sng" dirty="0" smtClean="0"/>
              <a:t>Суть </a:t>
            </a:r>
            <a:r>
              <a:rPr lang="ru-RU" sz="2600" u="sng" dirty="0"/>
              <a:t>спора:</a:t>
            </a:r>
          </a:p>
          <a:p>
            <a:pPr marL="0" indent="0" algn="r">
              <a:buNone/>
            </a:pPr>
            <a:r>
              <a:rPr lang="ru-RU" sz="2600" dirty="0"/>
              <a:t>ООО "Альфа" занималось производством мебели. Директор ООО "Альфа" продал производственный цех ООО "Бета" без согласия совета директоров. Устав ООО "Альфа" запрещал отчуждение основных средств без согласия совета директоров. </a:t>
            </a:r>
            <a:endParaRPr lang="ru-RU" sz="2600" dirty="0" smtClean="0"/>
          </a:p>
          <a:p>
            <a:pPr marL="0" indent="0" algn="r">
              <a:buNone/>
            </a:pPr>
            <a:endParaRPr lang="ru-RU" sz="2600" u="sng" dirty="0"/>
          </a:p>
          <a:p>
            <a:pPr marL="0" indent="0" algn="r">
              <a:buNone/>
            </a:pPr>
            <a:r>
              <a:rPr lang="ru-RU" sz="2600" u="sng" dirty="0" smtClean="0"/>
              <a:t>Судебные </a:t>
            </a:r>
            <a:r>
              <a:rPr lang="ru-RU" sz="2600" u="sng" dirty="0"/>
              <a:t>решения:</a:t>
            </a:r>
            <a:endParaRPr lang="ru-RU" sz="2600" dirty="0"/>
          </a:p>
          <a:p>
            <a:pPr marL="0" indent="0" algn="r">
              <a:buNone/>
            </a:pPr>
            <a:r>
              <a:rPr lang="ru-RU" sz="2600" dirty="0"/>
              <a:t>Суд признал сделку недействительной, поскольку она была совершена в нарушение Устава ООО "Альфа". Суд отменил переход права собственности на цех от ООО "Альфа" к ООО "Бета".</a:t>
            </a:r>
          </a:p>
        </p:txBody>
      </p:sp>
    </p:spTree>
    <p:extLst>
      <p:ext uri="{BB962C8B-B14F-4D97-AF65-F5344CB8AC3E}">
        <p14:creationId xmlns:p14="http://schemas.microsoft.com/office/powerpoint/2010/main" val="137705248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11.  Решения собраний</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179512" y="1052736"/>
            <a:ext cx="8784976" cy="5544616"/>
          </a:xfrm>
        </p:spPr>
        <p:txBody>
          <a:bodyPr>
            <a:normAutofit fontScale="92500" lnSpcReduction="10000"/>
          </a:bodyPr>
          <a:lstStyle/>
          <a:p>
            <a:r>
              <a:rPr lang="ru-RU" dirty="0"/>
              <a:t>Объект: </a:t>
            </a:r>
            <a:r>
              <a:rPr lang="ru-RU" dirty="0" smtClean="0"/>
              <a:t>сферы </a:t>
            </a:r>
            <a:r>
              <a:rPr lang="ru-RU" dirty="0"/>
              <a:t>решения собраний</a:t>
            </a:r>
            <a:r>
              <a:rPr lang="ru-RU" dirty="0" smtClean="0"/>
              <a:t>.</a:t>
            </a:r>
          </a:p>
          <a:p>
            <a:endParaRPr lang="ru-RU" dirty="0"/>
          </a:p>
          <a:p>
            <a:r>
              <a:rPr lang="ru-RU" dirty="0"/>
              <a:t>Объективная сторона: </a:t>
            </a:r>
          </a:p>
          <a:p>
            <a:pPr marL="0" indent="0">
              <a:buNone/>
            </a:pPr>
            <a:r>
              <a:rPr lang="ru-RU" dirty="0"/>
              <a:t>Решение собрания, с которым закон связывает гражданско-правовые последствия, порождает правовые последствия, на которые решение собрания направлено, для всех лиц, имевших право участвовать в данном собрании (участников юридического лица, сособственников, кредиторов при банкротстве и других - участников гражданско-правового сообщества), а также для иных лиц, если это установлено законом или вытекает из существа отношений.</a:t>
            </a:r>
          </a:p>
          <a:p>
            <a:endParaRPr lang="ru-RU" dirty="0"/>
          </a:p>
          <a:p>
            <a:r>
              <a:rPr lang="ru-RU" dirty="0"/>
              <a:t>Субъект: Физические лица, Юридические </a:t>
            </a:r>
            <a:r>
              <a:rPr lang="ru-RU" dirty="0" smtClean="0"/>
              <a:t>лица.</a:t>
            </a:r>
            <a:endParaRPr lang="ru-RU" dirty="0"/>
          </a:p>
          <a:p>
            <a:endParaRPr lang="ru-RU" dirty="0"/>
          </a:p>
          <a:p>
            <a:r>
              <a:rPr lang="ru-RU" dirty="0"/>
              <a:t>Субъективная сторона: умысел и неосторожность.</a:t>
            </a:r>
          </a:p>
          <a:p>
            <a:endParaRPr lang="ru-RU" dirty="0"/>
          </a:p>
          <a:p>
            <a:endParaRPr lang="ru-RU" dirty="0"/>
          </a:p>
          <a:p>
            <a:endParaRPr lang="ru-RU" dirty="0"/>
          </a:p>
        </p:txBody>
      </p:sp>
    </p:spTree>
    <p:extLst>
      <p:ext uri="{BB962C8B-B14F-4D97-AF65-F5344CB8AC3E}">
        <p14:creationId xmlns:p14="http://schemas.microsoft.com/office/powerpoint/2010/main" val="249792617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11.  Решения собраний</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79512" y="908720"/>
            <a:ext cx="8856984" cy="5688632"/>
          </a:xfrm>
        </p:spPr>
        <p:txBody>
          <a:bodyPr>
            <a:normAutofit fontScale="92500" lnSpcReduction="10000"/>
          </a:bodyPr>
          <a:lstStyle/>
          <a:p>
            <a:r>
              <a:rPr lang="ru-RU" sz="1800" dirty="0"/>
              <a:t>Объект:</a:t>
            </a:r>
            <a:endParaRPr lang="ru-RU" sz="1800" dirty="0" smtClean="0"/>
          </a:p>
          <a:p>
            <a:pPr marL="0" indent="0">
              <a:buNone/>
            </a:pPr>
            <a:r>
              <a:rPr lang="ru-RU" sz="1800" dirty="0"/>
              <a:t>Объектом являются правоотношения в сфере решения собраний.</a:t>
            </a:r>
          </a:p>
          <a:p>
            <a:pPr marL="0" indent="0">
              <a:buNone/>
            </a:pPr>
            <a:endParaRPr lang="ru-RU" sz="1800" dirty="0" smtClean="0"/>
          </a:p>
          <a:p>
            <a:r>
              <a:rPr lang="ru-RU" sz="1800" dirty="0"/>
              <a:t>Объективная сторона: </a:t>
            </a:r>
            <a:endParaRPr lang="ru-RU" sz="1800" dirty="0" smtClean="0"/>
          </a:p>
          <a:p>
            <a:pPr marL="0" indent="0">
              <a:buNone/>
            </a:pPr>
            <a:r>
              <a:rPr lang="ru-RU" sz="1800" dirty="0"/>
              <a:t>Решение собрания считается принятым, если за него проголосовало большинство участников собрания и при этом в заседании участвовало не менее пятидесяти процентов от общего числа участников соответствующего гражданско-правового сообщества</a:t>
            </a:r>
            <a:r>
              <a:rPr lang="ru-RU" sz="1800" dirty="0" smtClean="0"/>
              <a:t>.</a:t>
            </a:r>
          </a:p>
          <a:p>
            <a:pPr marL="0" indent="0">
              <a:buNone/>
            </a:pPr>
            <a:r>
              <a:rPr lang="ru-RU" sz="1800" dirty="0"/>
              <a:t>Решение собрания недействительно по основаниям, установленным настоящим Кодексом или иными законами, в силу признания его таковым судом (оспоримое решение) или независимо от такого признания (ничтожное решение).</a:t>
            </a:r>
          </a:p>
          <a:p>
            <a:pPr marL="0" indent="0">
              <a:buNone/>
            </a:pPr>
            <a:r>
              <a:rPr lang="ru-RU" sz="1800" dirty="0"/>
              <a:t>Недействительное решение собрания оспоримо, если из закона не следует, что решение </a:t>
            </a:r>
            <a:r>
              <a:rPr lang="ru-RU" sz="1800" dirty="0" smtClean="0"/>
              <a:t>ничтожно.</a:t>
            </a:r>
          </a:p>
          <a:p>
            <a:pPr marL="0" indent="0">
              <a:buNone/>
            </a:pPr>
            <a:r>
              <a:rPr lang="ru-RU" sz="1800" dirty="0"/>
              <a:t>Решение собрания не может быть признано судом недействительным по основаниям, связанным с нарушением порядка принятия решения, если оно подтверждено последующим решением собрания, принятым в установленном порядке до вынесения решения суда</a:t>
            </a:r>
            <a:r>
              <a:rPr lang="ru-RU" sz="1800" dirty="0" smtClean="0"/>
              <a:t>.</a:t>
            </a:r>
          </a:p>
          <a:p>
            <a:pPr marL="0" indent="0">
              <a:buNone/>
            </a:pPr>
            <a:r>
              <a:rPr lang="ru-RU" sz="1800" dirty="0"/>
              <a:t>Участник собрания, голосовавший за принятие решения или воздержавшийся от голосования, вправе оспорить в суде решение собрания в случаях, если его волеизъявление при голосовании было нарушено.</a:t>
            </a:r>
          </a:p>
        </p:txBody>
      </p:sp>
    </p:spTree>
    <p:extLst>
      <p:ext uri="{BB962C8B-B14F-4D97-AF65-F5344CB8AC3E}">
        <p14:creationId xmlns:p14="http://schemas.microsoft.com/office/powerpoint/2010/main" val="251945720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11.  Решения собраний</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692696"/>
            <a:ext cx="9144000" cy="6165304"/>
          </a:xfrm>
        </p:spPr>
        <p:txBody>
          <a:bodyPr>
            <a:noAutofit/>
          </a:bodyPr>
          <a:lstStyle/>
          <a:p>
            <a:endParaRPr lang="ru-RU" sz="1400" dirty="0" smtClean="0"/>
          </a:p>
          <a:p>
            <a:r>
              <a:rPr lang="ru-RU" sz="1800" dirty="0"/>
              <a:t>Субъектом </a:t>
            </a:r>
            <a:r>
              <a:rPr lang="ru-RU" sz="1400" dirty="0"/>
              <a:t>решения собрания может быть: </a:t>
            </a:r>
          </a:p>
          <a:p>
            <a:endParaRPr lang="ru-RU" sz="1400" dirty="0"/>
          </a:p>
          <a:p>
            <a:pPr marL="457200" indent="-457200">
              <a:buAutoNum type="arabicPeriod"/>
            </a:pPr>
            <a:r>
              <a:rPr lang="ru-RU" sz="1400" dirty="0"/>
              <a:t>Физическое лицо: Это человек, который является участником собрания и имеет право голоса. </a:t>
            </a:r>
          </a:p>
          <a:p>
            <a:pPr marL="457200" indent="-457200">
              <a:buAutoNum type="arabicPeriod"/>
            </a:pPr>
            <a:r>
              <a:rPr lang="ru-RU" sz="1400" dirty="0"/>
              <a:t>Юридическое лицо: Это организация, представленная на собрании своим представителем (например, генеральным директором, уполномоченным представителем), которая имеет право голоса.</a:t>
            </a:r>
          </a:p>
          <a:p>
            <a:pPr marL="0" indent="0">
              <a:buNone/>
            </a:pPr>
            <a:endParaRPr lang="ru-RU" sz="1400" dirty="0" smtClean="0"/>
          </a:p>
          <a:p>
            <a:r>
              <a:rPr lang="ru-RU" sz="1800" dirty="0" smtClean="0"/>
              <a:t>Субъективная </a:t>
            </a:r>
            <a:r>
              <a:rPr lang="ru-RU" sz="1800" dirty="0"/>
              <a:t>сторона </a:t>
            </a:r>
            <a:r>
              <a:rPr lang="ru-RU" sz="1400" dirty="0"/>
              <a:t>может быть различной</a:t>
            </a:r>
            <a:r>
              <a:rPr lang="ru-RU" sz="1400" dirty="0" smtClean="0"/>
              <a:t>:</a:t>
            </a:r>
          </a:p>
          <a:p>
            <a:endParaRPr lang="ru-RU" sz="1400" dirty="0" smtClean="0"/>
          </a:p>
          <a:p>
            <a:pPr marL="457200" indent="-457200">
              <a:buFont typeface="+mj-lt"/>
              <a:buAutoNum type="arabicPeriod"/>
            </a:pPr>
            <a:r>
              <a:rPr lang="ru-RU" sz="1400" dirty="0"/>
              <a:t>Участники полностью сознают свою волю и желают принять решение</a:t>
            </a:r>
            <a:r>
              <a:rPr lang="ru-RU" sz="1400" dirty="0" smtClean="0"/>
              <a:t>.</a:t>
            </a:r>
          </a:p>
          <a:p>
            <a:pPr marL="0" indent="0">
              <a:buNone/>
            </a:pPr>
            <a:r>
              <a:rPr lang="ru-RU" sz="1400" i="1" dirty="0" smtClean="0"/>
              <a:t>Пример</a:t>
            </a:r>
            <a:r>
              <a:rPr lang="ru-RU" sz="1400" dirty="0" smtClean="0"/>
              <a:t>: </a:t>
            </a:r>
            <a:r>
              <a:rPr lang="ru-RU" sz="1400" dirty="0"/>
              <a:t>На общем собрании акционеров предлагается распределить прибыль. Все акционеры сознают свою волю и желают принять решение о распределении прибыли</a:t>
            </a:r>
            <a:r>
              <a:rPr lang="ru-RU" sz="1400" dirty="0" smtClean="0"/>
              <a:t>.</a:t>
            </a:r>
          </a:p>
          <a:p>
            <a:pPr marL="0" indent="0">
              <a:buNone/>
            </a:pPr>
            <a:endParaRPr lang="ru-RU" sz="1400" dirty="0" smtClean="0"/>
          </a:p>
          <a:p>
            <a:pPr marL="457200" indent="-457200">
              <a:buFont typeface="+mj-lt"/>
              <a:buAutoNum type="arabicPeriod" startAt="2"/>
            </a:pPr>
            <a:r>
              <a:rPr lang="ru-RU" sz="1400" dirty="0"/>
              <a:t>Участники не полностью сознают свою волю или ее последствия, например, из-за ошибки, обмана или принуждения</a:t>
            </a:r>
            <a:r>
              <a:rPr lang="ru-RU" sz="1400" dirty="0" smtClean="0"/>
              <a:t>.</a:t>
            </a:r>
          </a:p>
          <a:p>
            <a:pPr marL="0" indent="0">
              <a:buNone/>
            </a:pPr>
            <a:r>
              <a:rPr lang="ru-RU" sz="1400" i="1" dirty="0" smtClean="0"/>
              <a:t>Пример</a:t>
            </a:r>
            <a:r>
              <a:rPr lang="ru-RU" sz="1400" dirty="0" smtClean="0"/>
              <a:t>: </a:t>
            </a:r>
            <a:r>
              <a:rPr lang="ru-RU" sz="1400" dirty="0"/>
              <a:t>На собрании жильцов дома предлагается провести капитальный ремонт. Некоторые жильцы не знают о подробностях ремонта и голосуют "за" не понимая всех последствий</a:t>
            </a:r>
            <a:r>
              <a:rPr lang="ru-RU" sz="1400" dirty="0" smtClean="0"/>
              <a:t>.</a:t>
            </a:r>
          </a:p>
          <a:p>
            <a:pPr marL="0" indent="0">
              <a:buNone/>
            </a:pPr>
            <a:endParaRPr lang="ru-RU" sz="1400" dirty="0" smtClean="0"/>
          </a:p>
          <a:p>
            <a:pPr marL="457200" indent="-457200">
              <a:buFont typeface="+mj-lt"/>
              <a:buAutoNum type="arabicPeriod" startAt="3"/>
            </a:pPr>
            <a:r>
              <a:rPr lang="ru-RU" sz="1400" dirty="0"/>
              <a:t>Участники выражают волю, но она не может быть признана действительной из-за несоответствия закону или нарушения иных правовых норм. </a:t>
            </a:r>
            <a:endParaRPr lang="ru-RU" sz="1400" dirty="0" smtClean="0"/>
          </a:p>
          <a:p>
            <a:pPr marL="0" indent="0">
              <a:buNone/>
            </a:pPr>
            <a:r>
              <a:rPr lang="ru-RU" sz="1400" i="1" dirty="0" smtClean="0"/>
              <a:t>Пример</a:t>
            </a:r>
            <a:r>
              <a:rPr lang="ru-RU" sz="1400" dirty="0" smtClean="0"/>
              <a:t>: На </a:t>
            </a:r>
            <a:r>
              <a:rPr lang="ru-RU" sz="1400" dirty="0"/>
              <a:t>собрании работников предлагается проголосовать за отмену правовых гарантий. Голосование может быть признано недействительным, поскольку нарушает законные права работников. </a:t>
            </a:r>
            <a:br>
              <a:rPr lang="ru-RU" sz="1400" dirty="0"/>
            </a:br>
            <a:endParaRPr lang="ru-RU" sz="1400" dirty="0"/>
          </a:p>
        </p:txBody>
      </p:sp>
    </p:spTree>
    <p:extLst>
      <p:ext uri="{BB962C8B-B14F-4D97-AF65-F5344CB8AC3E}">
        <p14:creationId xmlns:p14="http://schemas.microsoft.com/office/powerpoint/2010/main" val="184032067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11.  Решения собраний</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lgn="ctr">
              <a:buNone/>
            </a:pPr>
            <a:r>
              <a:rPr lang="ru-RU" sz="2600" u="sng" dirty="0"/>
              <a:t>Судебная практика</a:t>
            </a:r>
          </a:p>
          <a:p>
            <a:pPr marL="0" indent="0" algn="ctr">
              <a:buNone/>
            </a:pPr>
            <a:endParaRPr lang="ru-RU" dirty="0" smtClean="0"/>
          </a:p>
          <a:p>
            <a:r>
              <a:rPr lang="ru-RU" sz="2600" dirty="0" smtClean="0"/>
              <a:t>Недействительность </a:t>
            </a:r>
            <a:r>
              <a:rPr lang="ru-RU" sz="2600" dirty="0"/>
              <a:t>решения собрания из-за нарушений процедуры </a:t>
            </a:r>
            <a:endParaRPr lang="ru-RU" sz="2600" dirty="0" smtClean="0"/>
          </a:p>
          <a:p>
            <a:pPr marL="0" indent="0">
              <a:buNone/>
            </a:pPr>
            <a:r>
              <a:rPr lang="ru-RU" u="sng" dirty="0" smtClean="0"/>
              <a:t>Суть </a:t>
            </a:r>
            <a:r>
              <a:rPr lang="ru-RU" u="sng" dirty="0"/>
              <a:t>спора:</a:t>
            </a:r>
            <a:r>
              <a:rPr lang="ru-RU" dirty="0"/>
              <a:t> </a:t>
            </a:r>
            <a:endParaRPr lang="ru-RU" dirty="0" smtClean="0"/>
          </a:p>
          <a:p>
            <a:pPr marL="0" indent="0">
              <a:buNone/>
            </a:pPr>
            <a:r>
              <a:rPr lang="ru-RU" dirty="0" smtClean="0"/>
              <a:t>Акционер </a:t>
            </a:r>
            <a:r>
              <a:rPr lang="ru-RU" dirty="0"/>
              <a:t>компании "А" обратился в суд с иском о признании недействительным решения общего собрания акционеров о изменении устава компании. Акционер утверждал, что собрание было проведено с нарушением процедуры, установленной уставом компании. </a:t>
            </a:r>
            <a:endParaRPr lang="ru-RU" dirty="0" smtClean="0"/>
          </a:p>
          <a:p>
            <a:pPr marL="0" indent="0">
              <a:buNone/>
            </a:pPr>
            <a:endParaRPr lang="ru-RU" dirty="0" smtClean="0"/>
          </a:p>
          <a:p>
            <a:pPr marL="0" indent="0">
              <a:buNone/>
            </a:pPr>
            <a:r>
              <a:rPr lang="ru-RU" u="sng" dirty="0" smtClean="0"/>
              <a:t>Судебные </a:t>
            </a:r>
            <a:r>
              <a:rPr lang="ru-RU" u="sng" dirty="0"/>
              <a:t>решения: </a:t>
            </a:r>
            <a:endParaRPr lang="ru-RU" u="sng" dirty="0" smtClean="0"/>
          </a:p>
          <a:p>
            <a:pPr marL="0" indent="0">
              <a:buNone/>
            </a:pPr>
            <a:r>
              <a:rPr lang="ru-RU" dirty="0" smtClean="0"/>
              <a:t>Суд </a:t>
            </a:r>
            <a:r>
              <a:rPr lang="ru-RU" dirty="0"/>
              <a:t>удовлетворил иск акционера, признав решение собрания недействительным вследствие нарушения процедуры его проведения. </a:t>
            </a:r>
            <a:endParaRPr lang="ru-RU" dirty="0" smtClean="0"/>
          </a:p>
          <a:p>
            <a:pPr marL="0" indent="0">
              <a:buNone/>
            </a:pPr>
            <a:endParaRPr lang="ru-RU" dirty="0" smtClean="0"/>
          </a:p>
          <a:p>
            <a:pPr marL="0" indent="0">
              <a:buNone/>
            </a:pPr>
            <a:endParaRPr lang="ru-RU" dirty="0"/>
          </a:p>
          <a:p>
            <a:pPr marL="0" indent="0">
              <a:buNone/>
            </a:pPr>
            <a:endParaRPr lang="ru-RU" dirty="0"/>
          </a:p>
          <a:p>
            <a:pPr algn="r"/>
            <a:r>
              <a:rPr lang="ru-RU" sz="2600" dirty="0"/>
              <a:t>Недействительность решения собрания из-за нарушений прав участников </a:t>
            </a:r>
            <a:endParaRPr lang="ru-RU" dirty="0"/>
          </a:p>
          <a:p>
            <a:pPr marL="0" indent="0" algn="r">
              <a:buNone/>
            </a:pPr>
            <a:r>
              <a:rPr lang="ru-RU" u="sng" dirty="0"/>
              <a:t>Суть спора</a:t>
            </a:r>
            <a:r>
              <a:rPr lang="ru-RU" u="sng" dirty="0" smtClean="0"/>
              <a:t>:</a:t>
            </a:r>
          </a:p>
          <a:p>
            <a:pPr marL="0" indent="0" algn="r">
              <a:buNone/>
            </a:pPr>
            <a:r>
              <a:rPr lang="ru-RU" u="sng" dirty="0" smtClean="0"/>
              <a:t> </a:t>
            </a:r>
            <a:r>
              <a:rPr lang="ru-RU" dirty="0"/>
              <a:t>Работник предприятия "В" обратился в суд с иском о признании недействительным решения собрания работников о введении нового режима работы. Работник утверждал, что его права были нарушены на собрании, поскольку он не был своевременно уведомлен о собрании и не мог участвовать в голосовании. </a:t>
            </a:r>
          </a:p>
          <a:p>
            <a:pPr marL="0" indent="0" algn="r">
              <a:buNone/>
            </a:pPr>
            <a:endParaRPr lang="ru-RU" dirty="0"/>
          </a:p>
          <a:p>
            <a:pPr marL="0" indent="0" algn="r">
              <a:buNone/>
            </a:pPr>
            <a:r>
              <a:rPr lang="ru-RU" u="sng" dirty="0"/>
              <a:t>Судебные решения</a:t>
            </a:r>
            <a:r>
              <a:rPr lang="ru-RU" u="sng" dirty="0" smtClean="0"/>
              <a:t>:</a:t>
            </a:r>
          </a:p>
          <a:p>
            <a:pPr marL="0" indent="0" algn="r">
              <a:buNone/>
            </a:pPr>
            <a:r>
              <a:rPr lang="ru-RU" u="sng" dirty="0" smtClean="0"/>
              <a:t> </a:t>
            </a:r>
            <a:r>
              <a:rPr lang="ru-RU" dirty="0"/>
              <a:t>Суд удовлетворил иск работника, признав решение собрания недействительным вследствие нарушения прав участника собрания.</a:t>
            </a:r>
            <a:endParaRPr lang="ru-RU" u="sng" dirty="0"/>
          </a:p>
          <a:p>
            <a:pPr marL="0" indent="0" algn="r">
              <a:buNone/>
            </a:pPr>
            <a:endParaRPr lang="ru-RU" dirty="0"/>
          </a:p>
        </p:txBody>
      </p:sp>
    </p:spTree>
    <p:extLst>
      <p:ext uri="{BB962C8B-B14F-4D97-AF65-F5344CB8AC3E}">
        <p14:creationId xmlns:p14="http://schemas.microsoft.com/office/powerpoint/2010/main" val="3537091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323232"/>
                </a:solidFill>
              </a:rPr>
              <a:t>1. Гражданское законодательство</a:t>
            </a:r>
            <a:endParaRPr lang="ru-RU" dirty="0"/>
          </a:p>
        </p:txBody>
      </p:sp>
      <p:sp>
        <p:nvSpPr>
          <p:cNvPr id="3" name="Объект 2"/>
          <p:cNvSpPr>
            <a:spLocks noGrp="1"/>
          </p:cNvSpPr>
          <p:nvPr>
            <p:ph idx="1"/>
          </p:nvPr>
        </p:nvSpPr>
        <p:spPr>
          <a:xfrm>
            <a:off x="0" y="1484784"/>
            <a:ext cx="9144000" cy="5544616"/>
          </a:xfrm>
        </p:spPr>
        <p:txBody>
          <a:bodyPr>
            <a:normAutofit fontScale="62500" lnSpcReduction="20000"/>
          </a:bodyPr>
          <a:lstStyle/>
          <a:p>
            <a:pPr marL="0" indent="0">
              <a:buNone/>
            </a:pPr>
            <a:r>
              <a:rPr lang="ru-RU" b="1" dirty="0"/>
              <a:t>ГК РФ Статья 4. Действие гражданского законодательства во времени </a:t>
            </a:r>
            <a:endParaRPr lang="ru-RU" b="1" dirty="0" smtClean="0"/>
          </a:p>
          <a:p>
            <a:r>
              <a:rPr lang="ru-RU" u="sng" dirty="0" smtClean="0"/>
              <a:t>Объект</a:t>
            </a:r>
            <a:r>
              <a:rPr lang="ru-RU" dirty="0" smtClean="0"/>
              <a:t>: сферы действия </a:t>
            </a:r>
            <a:r>
              <a:rPr lang="ru-RU" dirty="0"/>
              <a:t>гражданского законодательства во </a:t>
            </a:r>
            <a:r>
              <a:rPr lang="ru-RU" dirty="0" smtClean="0"/>
              <a:t>времени.</a:t>
            </a:r>
          </a:p>
          <a:p>
            <a:r>
              <a:rPr lang="ru-RU" u="sng" dirty="0" smtClean="0"/>
              <a:t>Объективная </a:t>
            </a:r>
            <a:r>
              <a:rPr lang="ru-RU" u="sng" dirty="0"/>
              <a:t>сторона</a:t>
            </a:r>
            <a:r>
              <a:rPr lang="ru-RU" u="sng" dirty="0" smtClean="0"/>
              <a:t>: </a:t>
            </a:r>
            <a:r>
              <a:rPr lang="ru-RU" u="sng" dirty="0"/>
              <a:t> </a:t>
            </a:r>
            <a:endParaRPr lang="ru-RU" u="sng" dirty="0" smtClean="0"/>
          </a:p>
          <a:p>
            <a:pPr marL="0" indent="0">
              <a:buNone/>
            </a:pPr>
            <a:r>
              <a:rPr lang="ru-RU" dirty="0"/>
              <a:t>Акты гражданского законодательства не имеют обратной силы и применяются к отношениям, возникшим после введения их в действие.</a:t>
            </a:r>
          </a:p>
          <a:p>
            <a:pPr marL="0" indent="0">
              <a:buNone/>
            </a:pPr>
            <a:r>
              <a:rPr lang="ru-RU" dirty="0"/>
              <a:t>Действие закона распространяется на отношения, возникшие до введения его в действие, только в случаях, когда это прямо предусмотрено законом</a:t>
            </a:r>
            <a:r>
              <a:rPr lang="ru-RU" dirty="0" smtClean="0"/>
              <a:t>. </a:t>
            </a:r>
            <a:r>
              <a:rPr lang="ru-RU" dirty="0"/>
              <a:t>По отношениям, возникшим до введения в действие акта гражданского законодательства, он применяется к правам и обязанностям, возникшим после введения его в действие. Отношения сторон по договору, заключенному до введения в действие акта гражданского законодательства, регулируются в соответствии со </a:t>
            </a:r>
            <a:r>
              <a:rPr lang="ru-RU" dirty="0" smtClean="0"/>
              <a:t>ст. 422</a:t>
            </a:r>
            <a:r>
              <a:rPr lang="ru-RU" dirty="0"/>
              <a:t> настоящего Кодекса.</a:t>
            </a:r>
          </a:p>
          <a:p>
            <a:r>
              <a:rPr lang="ru-RU" u="sng" dirty="0"/>
              <a:t>Субъект: </a:t>
            </a:r>
            <a:endParaRPr lang="ru-RU" u="sng" dirty="0" smtClean="0"/>
          </a:p>
          <a:p>
            <a:pPr>
              <a:buFont typeface="Courier New" pitchFamily="49" charset="0"/>
              <a:buChar char="o"/>
            </a:pPr>
            <a:r>
              <a:rPr lang="ru-RU" dirty="0"/>
              <a:t>Физические лица: Граждане подпадают под действие гражданского законодательства независимо от времени их рождения или смерти. </a:t>
            </a:r>
            <a:endParaRPr lang="ru-RU" dirty="0" smtClean="0"/>
          </a:p>
          <a:p>
            <a:pPr>
              <a:buFont typeface="Courier New" pitchFamily="49" charset="0"/>
              <a:buChar char="o"/>
            </a:pPr>
            <a:r>
              <a:rPr lang="ru-RU" dirty="0" smtClean="0"/>
              <a:t>Юридические </a:t>
            </a:r>
            <a:r>
              <a:rPr lang="ru-RU" dirty="0"/>
              <a:t>лица: Организации подпадают под действие гражданского законодательства с момента их регистрации до момента ликвидации. </a:t>
            </a:r>
            <a:endParaRPr lang="ru-RU" dirty="0" smtClean="0"/>
          </a:p>
          <a:p>
            <a:pPr>
              <a:buFont typeface="Courier New" pitchFamily="49" charset="0"/>
              <a:buChar char="o"/>
            </a:pPr>
            <a:r>
              <a:rPr lang="ru-RU" dirty="0" smtClean="0"/>
              <a:t>Государственные </a:t>
            </a:r>
            <a:r>
              <a:rPr lang="ru-RU" dirty="0"/>
              <a:t>органы: Государственные органы подпадают под действие гражданского законодательства в пределах своей компетенции. </a:t>
            </a:r>
            <a:br>
              <a:rPr lang="ru-RU" dirty="0"/>
            </a:br>
            <a:endParaRPr lang="ru-RU" dirty="0" smtClean="0"/>
          </a:p>
          <a:p>
            <a:r>
              <a:rPr lang="ru-RU" u="sng" dirty="0" smtClean="0"/>
              <a:t>Субъективная </a:t>
            </a:r>
            <a:r>
              <a:rPr lang="ru-RU" u="sng" dirty="0"/>
              <a:t>сторона</a:t>
            </a:r>
            <a:r>
              <a:rPr lang="ru-RU" u="sng" dirty="0" smtClean="0"/>
              <a:t>: </a:t>
            </a:r>
          </a:p>
          <a:p>
            <a:pPr marL="0" indent="0">
              <a:buNone/>
            </a:pPr>
            <a:r>
              <a:rPr lang="ru-RU" dirty="0" smtClean="0"/>
              <a:t>Действие </a:t>
            </a:r>
            <a:r>
              <a:rPr lang="ru-RU" dirty="0"/>
              <a:t>гражданского законодательства во времени не напрямую связано с понятиями вины, умысла и неосторожности. Эти понятия относятся к сфере ответственности за правонарушения, а не к принципам действия закона во времени. Действие гражданского законодательства во времени определяет, какие нормы права применяются к конкретному правоотношению, но не определяет вину лица, которое нарушило нормы права.</a:t>
            </a:r>
            <a:endParaRPr lang="ru-RU" u="sng" dirty="0"/>
          </a:p>
        </p:txBody>
      </p:sp>
    </p:spTree>
    <p:extLst>
      <p:ext uri="{BB962C8B-B14F-4D97-AF65-F5344CB8AC3E}">
        <p14:creationId xmlns:p14="http://schemas.microsoft.com/office/powerpoint/2010/main" val="421303441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11.  Решения собраний</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836712"/>
            <a:ext cx="9144000" cy="5904656"/>
          </a:xfrm>
        </p:spPr>
        <p:txBody>
          <a:bodyPr>
            <a:normAutofit lnSpcReduction="10000"/>
          </a:bodyPr>
          <a:lstStyle/>
          <a:p>
            <a:pPr marL="0" indent="0">
              <a:buNone/>
            </a:pPr>
            <a:r>
              <a:rPr lang="ru-RU" sz="1600" b="1" dirty="0"/>
              <a:t>ГК РФ Статья 181.4. </a:t>
            </a:r>
            <a:r>
              <a:rPr lang="ru-RU" sz="1600" b="1" dirty="0" err="1"/>
              <a:t>Оспоримость</a:t>
            </a:r>
            <a:r>
              <a:rPr lang="ru-RU" sz="1600" b="1" dirty="0"/>
              <a:t> решения </a:t>
            </a:r>
            <a:r>
              <a:rPr lang="ru-RU" sz="1600" b="1" dirty="0" smtClean="0"/>
              <a:t>собрания</a:t>
            </a:r>
          </a:p>
          <a:p>
            <a:pPr marL="0" indent="0">
              <a:buNone/>
            </a:pPr>
            <a:endParaRPr lang="ru-RU" sz="1600" b="1" dirty="0"/>
          </a:p>
          <a:p>
            <a:r>
              <a:rPr lang="ru-RU" sz="1400" u="sng" dirty="0"/>
              <a:t>Объект</a:t>
            </a:r>
            <a:r>
              <a:rPr lang="ru-RU" sz="1400" dirty="0"/>
              <a:t>: Сфера </a:t>
            </a:r>
            <a:r>
              <a:rPr lang="ru-RU" sz="1400" dirty="0" err="1" smtClean="0"/>
              <a:t>оспоримости</a:t>
            </a:r>
            <a:r>
              <a:rPr lang="ru-RU" sz="1400" dirty="0" smtClean="0"/>
              <a:t> </a:t>
            </a:r>
            <a:r>
              <a:rPr lang="ru-RU" sz="1400" dirty="0"/>
              <a:t>решения </a:t>
            </a:r>
            <a:r>
              <a:rPr lang="ru-RU" sz="1400" dirty="0" smtClean="0"/>
              <a:t>собрания.</a:t>
            </a:r>
            <a:endParaRPr lang="ru-RU" sz="1400" dirty="0"/>
          </a:p>
          <a:p>
            <a:r>
              <a:rPr lang="ru-RU" sz="1400" u="sng" dirty="0" smtClean="0"/>
              <a:t>Объективная </a:t>
            </a:r>
            <a:r>
              <a:rPr lang="ru-RU" sz="1400" u="sng" dirty="0"/>
              <a:t>сторона:  </a:t>
            </a:r>
            <a:r>
              <a:rPr lang="ru-RU" sz="1400" dirty="0" smtClean="0"/>
              <a:t>Решение </a:t>
            </a:r>
            <a:r>
              <a:rPr lang="ru-RU" sz="1400" dirty="0"/>
              <a:t>собрания может быть признано судом недействительным при нарушении требований закона, в том числе в случае, если:</a:t>
            </a:r>
          </a:p>
          <a:p>
            <a:pPr marL="0" indent="0">
              <a:buNone/>
            </a:pPr>
            <a:r>
              <a:rPr lang="ru-RU" sz="1400" dirty="0" smtClean="0"/>
              <a:t>1) допущено </a:t>
            </a:r>
            <a:r>
              <a:rPr lang="ru-RU" sz="1400" dirty="0"/>
              <a:t>существенное нарушение порядка принятия решения о проведении, порядка подготовки и проведения заседания общего собрания или заочного голосования участников общества, а также порядка принятия решений общего собрания, влияющее на волеизъявление участников собрания</a:t>
            </a:r>
            <a:r>
              <a:rPr lang="ru-RU" sz="1400" dirty="0" smtClean="0"/>
              <a:t>;</a:t>
            </a:r>
          </a:p>
          <a:p>
            <a:pPr marL="0" indent="0">
              <a:buNone/>
            </a:pPr>
            <a:r>
              <a:rPr lang="ru-RU" sz="1400" dirty="0"/>
              <a:t>2) у лица, выступавшего от имени участника собрания, отсутствовали полномочия;</a:t>
            </a:r>
          </a:p>
          <a:p>
            <a:pPr marL="0" indent="0">
              <a:buNone/>
            </a:pPr>
            <a:r>
              <a:rPr lang="ru-RU" sz="1400" dirty="0"/>
              <a:t>3) допущено нарушение равенства прав участников гражданско-правового сообщества при проведении заседания общего собрания или заочного голосования</a:t>
            </a:r>
            <a:r>
              <a:rPr lang="ru-RU" sz="1400" dirty="0" smtClean="0"/>
              <a:t>;</a:t>
            </a:r>
          </a:p>
          <a:p>
            <a:pPr marL="0" indent="0">
              <a:buNone/>
            </a:pPr>
            <a:r>
              <a:rPr lang="ru-RU" sz="1400" dirty="0"/>
              <a:t>4) допущено существенное нарушение правил составления протокола, в том числе правила о письменной форме протокола </a:t>
            </a:r>
            <a:r>
              <a:rPr lang="ru-RU" sz="1400" u="sng" dirty="0">
                <a:hlinkClick r:id="rId2"/>
              </a:rPr>
              <a:t>(пункт 3 статьи 181.2)</a:t>
            </a:r>
            <a:r>
              <a:rPr lang="ru-RU" sz="1400" dirty="0"/>
              <a:t>.</a:t>
            </a:r>
            <a:endParaRPr lang="ru-RU" sz="1400" u="sng" dirty="0" smtClean="0"/>
          </a:p>
          <a:p>
            <a:r>
              <a:rPr lang="ru-RU" sz="1400" dirty="0"/>
              <a:t> </a:t>
            </a:r>
            <a:r>
              <a:rPr lang="ru-RU" sz="1400" u="sng" dirty="0"/>
              <a:t>Субъект: </a:t>
            </a:r>
            <a:endParaRPr lang="ru-RU" sz="1400" u="sng" dirty="0" smtClean="0"/>
          </a:p>
          <a:p>
            <a:pPr>
              <a:buFont typeface="Courier New" pitchFamily="49" charset="0"/>
              <a:buChar char="o"/>
            </a:pPr>
            <a:r>
              <a:rPr lang="ru-RU" sz="1400" dirty="0"/>
              <a:t>Участники собрания (акционеры, участники общества</a:t>
            </a:r>
            <a:r>
              <a:rPr lang="ru-RU" sz="1400" dirty="0" smtClean="0"/>
              <a:t>)</a:t>
            </a:r>
          </a:p>
          <a:p>
            <a:pPr>
              <a:buFont typeface="Courier New" pitchFamily="49" charset="0"/>
              <a:buChar char="o"/>
            </a:pPr>
            <a:r>
              <a:rPr lang="ru-RU" sz="1400" dirty="0"/>
              <a:t>Руководство юридического лица (директор, совет директоров</a:t>
            </a:r>
            <a:r>
              <a:rPr lang="ru-RU" sz="1400" dirty="0" smtClean="0"/>
              <a:t>)</a:t>
            </a:r>
          </a:p>
          <a:p>
            <a:pPr>
              <a:buFont typeface="Courier New" pitchFamily="49" charset="0"/>
              <a:buChar char="o"/>
            </a:pPr>
            <a:r>
              <a:rPr lang="ru-RU" sz="1400" dirty="0"/>
              <a:t>Третьи </a:t>
            </a:r>
            <a:r>
              <a:rPr lang="ru-RU" sz="1400" dirty="0" smtClean="0"/>
              <a:t>лица ( кредиторы </a:t>
            </a:r>
            <a:r>
              <a:rPr lang="ru-RU" sz="1400" dirty="0"/>
              <a:t>юридического </a:t>
            </a:r>
            <a:r>
              <a:rPr lang="ru-RU" sz="1400" dirty="0" smtClean="0"/>
              <a:t>лица, другие лица)</a:t>
            </a:r>
            <a:endParaRPr lang="ru-RU" sz="1400" u="sng" dirty="0"/>
          </a:p>
          <a:p>
            <a:r>
              <a:rPr lang="ru-RU" sz="1400" u="sng" dirty="0" smtClean="0"/>
              <a:t>Субъективная </a:t>
            </a:r>
            <a:r>
              <a:rPr lang="ru-RU" sz="1400" u="sng" dirty="0"/>
              <a:t>сторона: </a:t>
            </a:r>
            <a:r>
              <a:rPr lang="ru-RU" sz="1400" dirty="0" err="1"/>
              <a:t>Оспоримость</a:t>
            </a:r>
            <a:r>
              <a:rPr lang="ru-RU" sz="1400" dirty="0"/>
              <a:t> решения </a:t>
            </a:r>
            <a:r>
              <a:rPr lang="ru-RU" sz="1400" dirty="0" smtClean="0"/>
              <a:t>собрания может </a:t>
            </a:r>
            <a:r>
              <a:rPr lang="ru-RU" sz="1400" dirty="0"/>
              <a:t>быть основана на умысле или неосторожности. </a:t>
            </a:r>
            <a:endParaRPr lang="ru-RU" sz="1400" dirty="0" smtClean="0"/>
          </a:p>
          <a:p>
            <a:pPr marL="0" indent="0">
              <a:buNone/>
            </a:pPr>
            <a:r>
              <a:rPr lang="ru-RU" sz="1400" i="1" dirty="0" smtClean="0"/>
              <a:t>Пример</a:t>
            </a:r>
            <a:r>
              <a:rPr lang="ru-RU" sz="1400" dirty="0" smtClean="0"/>
              <a:t>:</a:t>
            </a:r>
          </a:p>
          <a:p>
            <a:pPr>
              <a:buFont typeface="Courier New" pitchFamily="49" charset="0"/>
              <a:buChar char="o"/>
            </a:pPr>
            <a:r>
              <a:rPr lang="ru-RU" sz="1400" dirty="0" smtClean="0"/>
              <a:t>Умысел: акционеры </a:t>
            </a:r>
            <a:r>
              <a:rPr lang="ru-RU" sz="1400" dirty="0"/>
              <a:t>намеренно проголосовали за решение, которое принесет пользу только узкой группе лиц, а не всему обществу</a:t>
            </a:r>
            <a:r>
              <a:rPr lang="ru-RU" sz="1400" dirty="0" smtClean="0"/>
              <a:t>.</a:t>
            </a:r>
          </a:p>
          <a:p>
            <a:pPr>
              <a:buFont typeface="Courier New" pitchFamily="49" charset="0"/>
              <a:buChar char="o"/>
            </a:pPr>
            <a:r>
              <a:rPr lang="ru-RU" sz="1400" dirty="0"/>
              <a:t>Н</a:t>
            </a:r>
            <a:r>
              <a:rPr lang="ru-RU" sz="1400" dirty="0" smtClean="0"/>
              <a:t>еосторожность</a:t>
            </a:r>
            <a:r>
              <a:rPr lang="ru-RU" sz="1400" dirty="0"/>
              <a:t>: </a:t>
            </a:r>
            <a:r>
              <a:rPr lang="ru-RU" sz="1400" dirty="0" smtClean="0"/>
              <a:t>собрание </a:t>
            </a:r>
            <a:r>
              <a:rPr lang="ru-RU" sz="1400" dirty="0"/>
              <a:t>проголосовало за сделку с рискованным контрагентом, не проверив его финансовое положение.</a:t>
            </a:r>
          </a:p>
        </p:txBody>
      </p:sp>
    </p:spTree>
    <p:extLst>
      <p:ext uri="{BB962C8B-B14F-4D97-AF65-F5344CB8AC3E}">
        <p14:creationId xmlns:p14="http://schemas.microsoft.com/office/powerpoint/2010/main" val="5713611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11.  Решения собраний</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10522" y="836712"/>
            <a:ext cx="9133478" cy="6021288"/>
          </a:xfrm>
        </p:spPr>
        <p:txBody>
          <a:bodyPr>
            <a:normAutofit fontScale="55000" lnSpcReduction="20000"/>
          </a:bodyPr>
          <a:lstStyle/>
          <a:p>
            <a:pPr marL="0" lvl="0" indent="0">
              <a:buNone/>
            </a:pPr>
            <a:r>
              <a:rPr lang="ru-RU" sz="2900" b="1" dirty="0">
                <a:solidFill>
                  <a:prstClr val="black">
                    <a:lumMod val="50000"/>
                    <a:lumOff val="50000"/>
                  </a:prstClr>
                </a:solidFill>
              </a:rPr>
              <a:t>ГК РФ Статья 181.4. </a:t>
            </a:r>
            <a:r>
              <a:rPr lang="ru-RU" sz="2900" b="1" dirty="0" err="1">
                <a:solidFill>
                  <a:prstClr val="black">
                    <a:lumMod val="50000"/>
                    <a:lumOff val="50000"/>
                  </a:prstClr>
                </a:solidFill>
              </a:rPr>
              <a:t>Оспоримость</a:t>
            </a:r>
            <a:r>
              <a:rPr lang="ru-RU" sz="2900" b="1" dirty="0">
                <a:solidFill>
                  <a:prstClr val="black">
                    <a:lumMod val="50000"/>
                    <a:lumOff val="50000"/>
                  </a:prstClr>
                </a:solidFill>
              </a:rPr>
              <a:t> решения собрания</a:t>
            </a:r>
          </a:p>
          <a:p>
            <a:r>
              <a:rPr lang="ru-RU" dirty="0"/>
              <a:t>Основанием для признания решения собрания оспоримым, в результате чего оно может быть признано судом недействительным, является нарушение требований закона, о которых говорится в п. 1 комментируемой статьи.</a:t>
            </a:r>
          </a:p>
          <a:p>
            <a:r>
              <a:rPr lang="ru-RU" dirty="0" smtClean="0"/>
              <a:t>Решение </a:t>
            </a:r>
            <a:r>
              <a:rPr lang="ru-RU" dirty="0"/>
              <a:t>собрания, оспоримое в связи с нарушением порядка его принятия, не может быть оспорено, если оно подтверждено надлежащим повторным решением до признания его судом недействительным (в данном случае речь идет о своего рода санации (оздоровлении) оспоримого решения собрания).</a:t>
            </a:r>
          </a:p>
          <a:p>
            <a:r>
              <a:rPr lang="ru-RU" dirty="0" smtClean="0"/>
              <a:t>Субъектом</a:t>
            </a:r>
            <a:r>
              <a:rPr lang="ru-RU" dirty="0"/>
              <a:t>, имеющим право оспаривать в суде решение собрания, является участник соответствующего гражданско-правового сообщества, не принимавший участия в собрании или голосовавший против принятия оспариваемого решения. Однако решение собрания не может быть признано недействительным, если голосование лица, права которого затрагиваются оспариваемым решением, не могло повлиять на его принятие, и решение не влечет существенных неблагоприятных последствий для этого лица</a:t>
            </a:r>
            <a:r>
              <a:rPr lang="ru-RU" dirty="0" smtClean="0"/>
              <a:t>.</a:t>
            </a:r>
          </a:p>
          <a:p>
            <a:r>
              <a:rPr lang="ru-RU" dirty="0"/>
              <a:t> В п. 4 комментируемой статьи установлено право суда оставить оспоримое решение в силе, если истец не мог повлиять на его принятие и решение не влечет для него существенных неблагоприятных последствий</a:t>
            </a:r>
            <a:r>
              <a:rPr lang="ru-RU" dirty="0" smtClean="0"/>
              <a:t>.</a:t>
            </a:r>
          </a:p>
          <a:p>
            <a:r>
              <a:rPr lang="ru-RU" dirty="0"/>
              <a:t>Для оспаривания решения общего собрания в п. 5 комментируемой статьи установлен сокращенный срок исковой давности, равный шести месяцев. Начинает он течь со дня, когда лицо, права которого нарушены, узнало или должно было узнать о принятом решении, но не позднее двух лет с момента, когда сведения о принятом решении стали известны в обороте или общедоступны</a:t>
            </a:r>
            <a:r>
              <a:rPr lang="ru-RU" dirty="0" smtClean="0"/>
              <a:t>.</a:t>
            </a:r>
          </a:p>
          <a:p>
            <a:r>
              <a:rPr lang="ru-RU" dirty="0"/>
              <a:t>В п. 6 комментируемой статьи говорится о необходимости лицу, оспаривающему решение собрания, уведомить участников соответствующего сообщества о намерении обратиться с таким иском в суд и предоставить им иную информацию, имеющую отношение к делу. Уведомление должно быть сделано в письменной форме и заблаговременно.</a:t>
            </a:r>
          </a:p>
          <a:p>
            <a:r>
              <a:rPr lang="ru-RU" dirty="0"/>
              <a:t>При этом участники сообщества, не присоединившиеся в порядке, установленном процессуальным законодательством, к этому иску, в том числе и имеющие иные основания для оспаривания данного решения, в последующем не вправе обращаться в суд с аналогичными требованиями, если только суд не признает причины такого обращения уважительными.</a:t>
            </a:r>
          </a:p>
          <a:p>
            <a:r>
              <a:rPr lang="ru-RU" dirty="0" smtClean="0"/>
              <a:t> </a:t>
            </a:r>
            <a:r>
              <a:rPr lang="ru-RU" dirty="0"/>
              <a:t>Решение суда о признании оспоримого решения собрания недействительным влечет недействительность такого решения собрания с момента его принятия.</a:t>
            </a:r>
          </a:p>
          <a:p>
            <a:endParaRPr lang="ru-RU" dirty="0"/>
          </a:p>
          <a:p>
            <a:endParaRPr lang="ru-RU" dirty="0"/>
          </a:p>
        </p:txBody>
      </p:sp>
    </p:spTree>
    <p:extLst>
      <p:ext uri="{BB962C8B-B14F-4D97-AF65-F5344CB8AC3E}">
        <p14:creationId xmlns:p14="http://schemas.microsoft.com/office/powerpoint/2010/main" val="144220327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11.  Решения собраний</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pPr marL="0" indent="0" algn="ctr">
              <a:buNone/>
            </a:pPr>
            <a:r>
              <a:rPr lang="ru-RU" sz="3600" i="1" u="sng" dirty="0"/>
              <a:t>Судебная практика</a:t>
            </a:r>
          </a:p>
          <a:p>
            <a:pPr marL="0" indent="0" algn="ctr">
              <a:buNone/>
            </a:pPr>
            <a:r>
              <a:rPr lang="ru-RU" b="1" dirty="0"/>
              <a:t>ГК РФ Статья </a:t>
            </a:r>
            <a:r>
              <a:rPr lang="ru-RU" b="1" dirty="0" smtClean="0"/>
              <a:t>181.4</a:t>
            </a:r>
          </a:p>
          <a:p>
            <a:pPr marL="0" indent="0" algn="ctr">
              <a:buNone/>
            </a:pPr>
            <a:endParaRPr lang="ru-RU" b="1" dirty="0"/>
          </a:p>
          <a:p>
            <a:r>
              <a:rPr lang="ru-RU" sz="2600" dirty="0" smtClean="0"/>
              <a:t>Нарушение </a:t>
            </a:r>
            <a:r>
              <a:rPr lang="ru-RU" sz="2600" dirty="0"/>
              <a:t>процедуры голосования </a:t>
            </a:r>
            <a:endParaRPr lang="ru-RU" sz="2600" dirty="0" smtClean="0"/>
          </a:p>
          <a:p>
            <a:pPr marL="0" indent="0">
              <a:buNone/>
            </a:pPr>
            <a:r>
              <a:rPr lang="ru-RU" u="sng" dirty="0" smtClean="0"/>
              <a:t>Суть </a:t>
            </a:r>
            <a:r>
              <a:rPr lang="ru-RU" u="sng" dirty="0"/>
              <a:t>спора:</a:t>
            </a:r>
          </a:p>
          <a:p>
            <a:pPr marL="0" indent="0">
              <a:buNone/>
            </a:pPr>
            <a:r>
              <a:rPr lang="ru-RU" dirty="0"/>
              <a:t>Акционер общества оспорил решение собрания акционеров о изменении устава. Акционер утверждал, что голосование проводилось с нарушением процедуры, установленной законом и уставом общества. Например, не было составлено протокол собрания, не был соблюден кворум, не было предоставлено достаточно информации о решении и т.д</a:t>
            </a:r>
            <a:r>
              <a:rPr lang="ru-RU" dirty="0" smtClean="0"/>
              <a:t>.</a:t>
            </a:r>
          </a:p>
          <a:p>
            <a:pPr marL="0" indent="0">
              <a:buNone/>
            </a:pPr>
            <a:endParaRPr lang="ru-RU" dirty="0"/>
          </a:p>
          <a:p>
            <a:pPr marL="0" indent="0">
              <a:buNone/>
            </a:pPr>
            <a:r>
              <a:rPr lang="ru-RU" u="sng" dirty="0"/>
              <a:t>Судебные решения: </a:t>
            </a:r>
          </a:p>
          <a:p>
            <a:pPr marL="0" indent="0">
              <a:buNone/>
            </a:pPr>
            <a:r>
              <a:rPr lang="ru-RU" dirty="0"/>
              <a:t>Суд признал решение собрания недействительным из-за нарушения процедуры голосования. Суд указал, что соблюдение процедуры голосования является необходимым условием для принятия действительного решения</a:t>
            </a:r>
            <a:r>
              <a:rPr lang="ru-RU" dirty="0" smtClean="0"/>
              <a:t>.</a:t>
            </a:r>
          </a:p>
          <a:p>
            <a:pPr marL="0" indent="0">
              <a:buNone/>
            </a:pPr>
            <a:endParaRPr lang="ru-RU" dirty="0"/>
          </a:p>
          <a:p>
            <a:pPr marL="0" indent="0">
              <a:buNone/>
            </a:pPr>
            <a:endParaRPr lang="ru-RU" dirty="0"/>
          </a:p>
          <a:p>
            <a:pPr algn="r"/>
            <a:r>
              <a:rPr lang="ru-RU" sz="2600" dirty="0"/>
              <a:t>Нарушение прав акционеров </a:t>
            </a:r>
            <a:endParaRPr lang="ru-RU" sz="2600" dirty="0" smtClean="0"/>
          </a:p>
          <a:p>
            <a:pPr marL="0" indent="0" algn="r">
              <a:buNone/>
            </a:pPr>
            <a:r>
              <a:rPr lang="ru-RU" u="sng" dirty="0" smtClean="0"/>
              <a:t>Суть </a:t>
            </a:r>
            <a:r>
              <a:rPr lang="ru-RU" u="sng" dirty="0"/>
              <a:t>спора:</a:t>
            </a:r>
          </a:p>
          <a:p>
            <a:pPr marL="0" indent="0" algn="r">
              <a:buNone/>
            </a:pPr>
            <a:r>
              <a:rPr lang="ru-RU" dirty="0"/>
              <a:t>Акционер общества оспорил решение собрания акционеров о продаже активов общества по заниженной цене. Акционер утверждал, что данное решение нарушает его права как акционера, поскольку приводит к уменьшению стоимости его акций</a:t>
            </a:r>
            <a:r>
              <a:rPr lang="ru-RU" dirty="0" smtClean="0"/>
              <a:t>.</a:t>
            </a:r>
          </a:p>
          <a:p>
            <a:pPr marL="0" indent="0" algn="r">
              <a:buNone/>
            </a:pPr>
            <a:endParaRPr lang="ru-RU" u="sng" dirty="0"/>
          </a:p>
          <a:p>
            <a:pPr marL="0" indent="0" algn="r">
              <a:buNone/>
            </a:pPr>
            <a:r>
              <a:rPr lang="ru-RU" u="sng" dirty="0"/>
              <a:t>Судебные решения:</a:t>
            </a:r>
            <a:endParaRPr lang="ru-RU" dirty="0"/>
          </a:p>
          <a:p>
            <a:pPr marL="0" indent="0" algn="r">
              <a:buNone/>
            </a:pPr>
            <a:r>
              <a:rPr lang="ru-RU" dirty="0"/>
              <a:t>Суд признал решение собрания недействительным, поскольку оно нарушало права акционера. Суд указал, что решение собрания должно быть принято в интересах всех акционеров, а не только в интересах узкой группы лиц. </a:t>
            </a:r>
            <a:br>
              <a:rPr lang="ru-RU" dirty="0"/>
            </a:br>
            <a:endParaRPr lang="ru-RU" dirty="0"/>
          </a:p>
        </p:txBody>
      </p:sp>
    </p:spTree>
    <p:extLst>
      <p:ext uri="{BB962C8B-B14F-4D97-AF65-F5344CB8AC3E}">
        <p14:creationId xmlns:p14="http://schemas.microsoft.com/office/powerpoint/2010/main" val="24304840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256" y="0"/>
            <a:ext cx="9130743" cy="1600200"/>
          </a:xfrm>
        </p:spPr>
        <p:txBody>
          <a:bodyPr/>
          <a:lstStyle/>
          <a:p>
            <a:r>
              <a:rPr lang="ru-RU" sz="3600" dirty="0">
                <a:effectLst>
                  <a:outerShdw blurRad="38100" dist="38100" dir="2700000" algn="tl">
                    <a:srgbClr val="000000">
                      <a:alpha val="43137"/>
                    </a:srgbClr>
                  </a:outerShdw>
                </a:effectLst>
              </a:rPr>
              <a:t>12.  Представительство. Доверенность</a:t>
            </a:r>
            <a:r>
              <a:rPr lang="ru-RU" sz="4000" dirty="0">
                <a:effectLst>
                  <a:outerShdw blurRad="38100" dist="38100" dir="2700000" algn="tl">
                    <a:srgbClr val="000000">
                      <a:alpha val="43137"/>
                    </a:srgbClr>
                  </a:outerShdw>
                </a:effectLst>
              </a:rPr>
              <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07504" y="764704"/>
            <a:ext cx="8856984" cy="5904656"/>
          </a:xfrm>
        </p:spPr>
        <p:txBody>
          <a:bodyPr>
            <a:normAutofit fontScale="92500" lnSpcReduction="20000"/>
          </a:bodyPr>
          <a:lstStyle/>
          <a:p>
            <a:endParaRPr lang="ru-RU" dirty="0" smtClean="0"/>
          </a:p>
          <a:p>
            <a:r>
              <a:rPr lang="ru-RU" dirty="0" smtClean="0"/>
              <a:t>Объект</a:t>
            </a:r>
            <a:r>
              <a:rPr lang="ru-RU" dirty="0"/>
              <a:t>: сферы </a:t>
            </a:r>
            <a:r>
              <a:rPr lang="ru-RU" dirty="0" smtClean="0"/>
              <a:t>представительства</a:t>
            </a:r>
            <a:r>
              <a:rPr lang="ru-RU" dirty="0"/>
              <a:t>, доверенности</a:t>
            </a:r>
            <a:r>
              <a:rPr lang="ru-RU" dirty="0" smtClean="0"/>
              <a:t>.</a:t>
            </a:r>
          </a:p>
          <a:p>
            <a:endParaRPr lang="ru-RU" dirty="0"/>
          </a:p>
          <a:p>
            <a:r>
              <a:rPr lang="ru-RU" dirty="0"/>
              <a:t>Объективная сторона: </a:t>
            </a:r>
          </a:p>
          <a:p>
            <a:pPr marL="0" indent="0">
              <a:buNone/>
            </a:pPr>
            <a:r>
              <a:rPr lang="ru-RU" dirty="0"/>
              <a:t>Сделка, совершенная одним лицом (представителем) от имени другого лица (представляемого) в силу полномочия, основанного на доверенности, указании закона либо акте уполномоченного на то государственного органа или органа местного самоуправления, непосредственно создает, изменяет и прекращает гражданские права и обязанности представляемого.</a:t>
            </a:r>
          </a:p>
          <a:p>
            <a:endParaRPr lang="ru-RU" dirty="0"/>
          </a:p>
          <a:p>
            <a:r>
              <a:rPr lang="ru-RU" dirty="0"/>
              <a:t>Субъект: физические лица, юридические лица, публично-правовые образования.</a:t>
            </a:r>
          </a:p>
          <a:p>
            <a:endParaRPr lang="ru-RU" dirty="0"/>
          </a:p>
          <a:p>
            <a:r>
              <a:rPr lang="ru-RU" dirty="0"/>
              <a:t>Субъективная сторона: умысел и неосторожность</a:t>
            </a:r>
            <a:r>
              <a:rPr lang="ru-RU" dirty="0" smtClean="0"/>
              <a:t>.</a:t>
            </a:r>
          </a:p>
          <a:p>
            <a:endParaRPr lang="ru-RU" dirty="0"/>
          </a:p>
          <a:p>
            <a:r>
              <a:rPr lang="ru-RU" dirty="0" smtClean="0"/>
              <a:t>Предмет: договор</a:t>
            </a:r>
            <a:endParaRPr lang="ru-RU" dirty="0"/>
          </a:p>
        </p:txBody>
      </p:sp>
    </p:spTree>
    <p:extLst>
      <p:ext uri="{BB962C8B-B14F-4D97-AF65-F5344CB8AC3E}">
        <p14:creationId xmlns:p14="http://schemas.microsoft.com/office/powerpoint/2010/main" val="419894299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3600" dirty="0">
                <a:effectLst>
                  <a:outerShdw blurRad="38100" dist="38100" dir="2700000" algn="tl">
                    <a:srgbClr val="000000">
                      <a:alpha val="43137"/>
                    </a:srgbClr>
                  </a:outerShdw>
                </a:effectLst>
              </a:rPr>
              <a:t>12.  Представительство. Доверенность</a:t>
            </a:r>
            <a:br>
              <a:rPr lang="ru-RU" sz="3600" dirty="0">
                <a:effectLst>
                  <a:outerShdw blurRad="38100" dist="38100" dir="2700000" algn="tl">
                    <a:srgbClr val="000000">
                      <a:alpha val="43137"/>
                    </a:srgbClr>
                  </a:outerShdw>
                </a:effectLst>
              </a:rPr>
            </a:br>
            <a:endParaRPr lang="ru-RU" sz="3600" dirty="0"/>
          </a:p>
        </p:txBody>
      </p:sp>
      <p:sp>
        <p:nvSpPr>
          <p:cNvPr id="3" name="Объект 2"/>
          <p:cNvSpPr>
            <a:spLocks noGrp="1"/>
          </p:cNvSpPr>
          <p:nvPr>
            <p:ph idx="1"/>
          </p:nvPr>
        </p:nvSpPr>
        <p:spPr>
          <a:xfrm>
            <a:off x="107504" y="764704"/>
            <a:ext cx="8928992" cy="5832648"/>
          </a:xfrm>
        </p:spPr>
        <p:txBody>
          <a:bodyPr>
            <a:normAutofit fontScale="70000" lnSpcReduction="20000"/>
          </a:bodyPr>
          <a:lstStyle/>
          <a:p>
            <a:endParaRPr lang="ru-RU" dirty="0" smtClean="0"/>
          </a:p>
          <a:p>
            <a:r>
              <a:rPr lang="ru-RU" dirty="0" smtClean="0"/>
              <a:t>Объект:</a:t>
            </a:r>
          </a:p>
          <a:p>
            <a:pPr marL="0" indent="0">
              <a:buNone/>
            </a:pPr>
            <a:r>
              <a:rPr lang="ru-RU" dirty="0" smtClean="0"/>
              <a:t>Объектом </a:t>
            </a:r>
            <a:r>
              <a:rPr lang="ru-RU" dirty="0"/>
              <a:t>являются правоотношения в </a:t>
            </a:r>
            <a:r>
              <a:rPr lang="ru-RU" dirty="0" smtClean="0"/>
              <a:t>сфере представительства, доверенности.</a:t>
            </a:r>
          </a:p>
          <a:p>
            <a:endParaRPr lang="ru-RU" dirty="0" smtClean="0"/>
          </a:p>
          <a:p>
            <a:r>
              <a:rPr lang="ru-RU" dirty="0"/>
              <a:t>Объективная сторона: </a:t>
            </a:r>
          </a:p>
          <a:p>
            <a:pPr marL="0" indent="0">
              <a:buNone/>
            </a:pPr>
            <a:r>
              <a:rPr lang="ru-RU" dirty="0"/>
              <a:t>Сделка, совершенная одним лицом (представителем) от имени другого лица (представляемого) в силу полномочия, основанного на доверенности, указании </a:t>
            </a:r>
            <a:r>
              <a:rPr lang="ru-RU" dirty="0" smtClean="0"/>
              <a:t>закона</a:t>
            </a:r>
            <a:r>
              <a:rPr lang="ru-RU" dirty="0"/>
              <a:t> либо акте уполномоченного на то государственного органа или органа местного самоуправления, непосредственно создает, изменяет и прекращает гражданские права и обязанности представляемого</a:t>
            </a:r>
            <a:r>
              <a:rPr lang="ru-RU" dirty="0" smtClean="0"/>
              <a:t>.</a:t>
            </a:r>
          </a:p>
          <a:p>
            <a:pPr marL="0" indent="0">
              <a:buNone/>
            </a:pPr>
            <a:r>
              <a:rPr lang="ru-RU" dirty="0"/>
              <a:t>Представитель не может совершать сделки от имени представляемого в отношении себя лично, а также в отношении другого лица, представителем которого он одновременно является, за исключением случаев, предусмотренных </a:t>
            </a:r>
            <a:r>
              <a:rPr lang="ru-RU" dirty="0" smtClean="0"/>
              <a:t>законом.</a:t>
            </a:r>
          </a:p>
          <a:p>
            <a:pPr marL="0" indent="0">
              <a:buNone/>
            </a:pPr>
            <a:r>
              <a:rPr lang="ru-RU" dirty="0"/>
              <a:t> Не допускается совершение через представителя сделки, которая по своему характеру может быть совершена только лично, а равно других сделок, указанных в </a:t>
            </a:r>
            <a:r>
              <a:rPr lang="ru-RU" dirty="0" smtClean="0"/>
              <a:t>законе.</a:t>
            </a:r>
          </a:p>
          <a:p>
            <a:pPr marL="0" indent="0">
              <a:buNone/>
            </a:pPr>
            <a:r>
              <a:rPr lang="ru-RU" dirty="0"/>
              <a:t>Доверенностью признается </a:t>
            </a:r>
            <a:r>
              <a:rPr lang="ru-RU" dirty="0" smtClean="0"/>
              <a:t>письменное уполномочие, </a:t>
            </a:r>
            <a:r>
              <a:rPr lang="ru-RU" dirty="0"/>
              <a:t>выдаваемое одним лицом другому лицу или другим лицам для представительства перед третьими лицами.</a:t>
            </a:r>
          </a:p>
          <a:p>
            <a:pPr marL="0" indent="0">
              <a:buNone/>
            </a:pPr>
            <a:r>
              <a:rPr lang="ru-RU" dirty="0" smtClean="0"/>
              <a:t>Доверенности </a:t>
            </a:r>
            <a:r>
              <a:rPr lang="ru-RU" dirty="0"/>
              <a:t>от имени малолетних </a:t>
            </a:r>
            <a:r>
              <a:rPr lang="ru-RU" u="sng" dirty="0">
                <a:hlinkClick r:id="rId2"/>
              </a:rPr>
              <a:t>(статья 28)</a:t>
            </a:r>
            <a:r>
              <a:rPr lang="ru-RU" dirty="0"/>
              <a:t> и от имени недееспособных граждан </a:t>
            </a:r>
            <a:r>
              <a:rPr lang="ru-RU" u="sng" dirty="0">
                <a:hlinkClick r:id="rId3"/>
              </a:rPr>
              <a:t>(статья 29)</a:t>
            </a:r>
            <a:r>
              <a:rPr lang="ru-RU" dirty="0"/>
              <a:t> выдают их законные представители.</a:t>
            </a:r>
          </a:p>
          <a:p>
            <a:endParaRPr lang="ru-RU" dirty="0"/>
          </a:p>
        </p:txBody>
      </p:sp>
    </p:spTree>
    <p:extLst>
      <p:ext uri="{BB962C8B-B14F-4D97-AF65-F5344CB8AC3E}">
        <p14:creationId xmlns:p14="http://schemas.microsoft.com/office/powerpoint/2010/main" val="256607297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3600" dirty="0">
                <a:effectLst>
                  <a:outerShdw blurRad="38100" dist="38100" dir="2700000" algn="tl">
                    <a:srgbClr val="000000">
                      <a:alpha val="43137"/>
                    </a:srgbClr>
                  </a:outerShdw>
                </a:effectLst>
              </a:rPr>
              <a:t>12.  Представительство. Доверенность</a:t>
            </a:r>
            <a:br>
              <a:rPr lang="ru-RU" sz="3600" dirty="0">
                <a:effectLst>
                  <a:outerShdw blurRad="38100" dist="38100" dir="2700000" algn="tl">
                    <a:srgbClr val="000000">
                      <a:alpha val="43137"/>
                    </a:srgbClr>
                  </a:outerShdw>
                </a:effectLst>
              </a:rPr>
            </a:br>
            <a:endParaRPr lang="ru-RU" sz="3600" dirty="0"/>
          </a:p>
        </p:txBody>
      </p:sp>
      <p:sp>
        <p:nvSpPr>
          <p:cNvPr id="3" name="Объект 2"/>
          <p:cNvSpPr>
            <a:spLocks noGrp="1"/>
          </p:cNvSpPr>
          <p:nvPr>
            <p:ph idx="1"/>
          </p:nvPr>
        </p:nvSpPr>
        <p:spPr>
          <a:xfrm>
            <a:off x="107504" y="836712"/>
            <a:ext cx="8856984" cy="5760640"/>
          </a:xfrm>
        </p:spPr>
        <p:txBody>
          <a:bodyPr>
            <a:normAutofit fontScale="70000" lnSpcReduction="20000"/>
          </a:bodyPr>
          <a:lstStyle/>
          <a:p>
            <a:r>
              <a:rPr lang="ru-RU" dirty="0"/>
              <a:t>Субъект - это лицо, участвующее в правоотношении. В представительстве есть два субъекта: </a:t>
            </a:r>
          </a:p>
          <a:p>
            <a:pPr marL="457200" indent="-457200">
              <a:buFont typeface="+mj-lt"/>
              <a:buAutoNum type="arabicPeriod"/>
            </a:pPr>
            <a:r>
              <a:rPr lang="ru-RU" dirty="0"/>
              <a:t> Представляемый - лицо, которое передает полномочия представителю. </a:t>
            </a:r>
          </a:p>
          <a:p>
            <a:pPr marL="457200" indent="-457200">
              <a:buFont typeface="+mj-lt"/>
              <a:buAutoNum type="arabicPeriod"/>
            </a:pPr>
            <a:r>
              <a:rPr lang="ru-RU" dirty="0"/>
              <a:t>Представитель - лицо, которое действует от имени и за счет представляемого.</a:t>
            </a:r>
          </a:p>
          <a:p>
            <a:endParaRPr lang="ru-RU" dirty="0" smtClean="0"/>
          </a:p>
          <a:p>
            <a:endParaRPr lang="ru-RU" dirty="0" smtClean="0"/>
          </a:p>
          <a:p>
            <a:endParaRPr lang="ru-RU" dirty="0"/>
          </a:p>
          <a:p>
            <a:r>
              <a:rPr lang="ru-RU" dirty="0"/>
              <a:t>Субъективная </a:t>
            </a:r>
            <a:r>
              <a:rPr lang="ru-RU" dirty="0" smtClean="0"/>
              <a:t>сторона:</a:t>
            </a:r>
          </a:p>
          <a:p>
            <a:endParaRPr lang="ru-RU" dirty="0" smtClean="0"/>
          </a:p>
          <a:p>
            <a:pPr marL="0" indent="0">
              <a:buNone/>
            </a:pPr>
            <a:r>
              <a:rPr lang="ru-RU" dirty="0"/>
              <a:t>Субъективная сторона доверенности - это внутреннее состояние участников правоотношений, связанных с выдачей и использованием доверенности.</a:t>
            </a:r>
          </a:p>
          <a:p>
            <a:pPr marL="0" indent="0">
              <a:buNone/>
            </a:pPr>
            <a:r>
              <a:rPr lang="ru-RU" dirty="0"/>
              <a:t>Субъективная сторона представительства — это важный аспект, который определяет волеизъявление и намерения участников этого правоотношения.</a:t>
            </a:r>
          </a:p>
          <a:p>
            <a:pPr marL="0" indent="0" algn="r">
              <a:buNone/>
            </a:pPr>
            <a:endParaRPr lang="ru-RU" dirty="0"/>
          </a:p>
          <a:p>
            <a:pPr marL="0" indent="0" algn="r">
              <a:buNone/>
            </a:pPr>
            <a:r>
              <a:rPr lang="ru-RU" dirty="0"/>
              <a:t>Для установления умысла или неосторожности в отношении представительства, доверенности необходимо учитывать следующие факторы: </a:t>
            </a:r>
          </a:p>
          <a:p>
            <a:pPr algn="r">
              <a:buFont typeface="Courier New" pitchFamily="49" charset="0"/>
              <a:buChar char="o"/>
            </a:pPr>
            <a:r>
              <a:rPr lang="ru-RU" dirty="0"/>
              <a:t>Характер действия (или бездействия) виновного. </a:t>
            </a:r>
          </a:p>
          <a:p>
            <a:pPr algn="r">
              <a:buFont typeface="Courier New" pitchFamily="49" charset="0"/>
              <a:buChar char="o"/>
            </a:pPr>
            <a:r>
              <a:rPr lang="ru-RU" dirty="0"/>
              <a:t>Цель виновного при совершении действия. </a:t>
            </a:r>
          </a:p>
          <a:p>
            <a:pPr algn="r">
              <a:buFont typeface="Courier New" pitchFamily="49" charset="0"/>
              <a:buChar char="o"/>
            </a:pPr>
            <a:r>
              <a:rPr lang="ru-RU" dirty="0"/>
              <a:t>Обстоятельства, при которых совершалось действие.</a:t>
            </a:r>
          </a:p>
          <a:p>
            <a:pPr algn="r">
              <a:buFont typeface="Courier New" pitchFamily="49" charset="0"/>
              <a:buChar char="o"/>
            </a:pPr>
            <a:r>
              <a:rPr lang="ru-RU" dirty="0"/>
              <a:t> Последствия действия виновного.</a:t>
            </a:r>
          </a:p>
          <a:p>
            <a:pPr>
              <a:buFont typeface="Courier New" pitchFamily="49" charset="0"/>
              <a:buChar char="o"/>
            </a:pPr>
            <a:endParaRPr lang="ru-RU" dirty="0"/>
          </a:p>
          <a:p>
            <a:pPr>
              <a:buFont typeface="Courier New" pitchFamily="49" charset="0"/>
              <a:buChar char="o"/>
            </a:pPr>
            <a:endParaRPr lang="ru-RU" dirty="0"/>
          </a:p>
        </p:txBody>
      </p:sp>
    </p:spTree>
    <p:extLst>
      <p:ext uri="{BB962C8B-B14F-4D97-AF65-F5344CB8AC3E}">
        <p14:creationId xmlns:p14="http://schemas.microsoft.com/office/powerpoint/2010/main" val="292630724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252520" cy="1600200"/>
          </a:xfrm>
        </p:spPr>
        <p:txBody>
          <a:bodyPr/>
          <a:lstStyle/>
          <a:p>
            <a:r>
              <a:rPr lang="ru-RU" sz="3600" dirty="0">
                <a:effectLst>
                  <a:outerShdw blurRad="38100" dist="38100" dir="2700000" algn="tl">
                    <a:srgbClr val="000000">
                      <a:alpha val="43137"/>
                    </a:srgbClr>
                  </a:outerShdw>
                </a:effectLst>
              </a:rPr>
              <a:t>12.  Представительство. Доверенность</a:t>
            </a:r>
            <a:br>
              <a:rPr lang="ru-RU" sz="3600" dirty="0">
                <a:effectLst>
                  <a:outerShdw blurRad="38100" dist="38100" dir="2700000" algn="tl">
                    <a:srgbClr val="000000">
                      <a:alpha val="43137"/>
                    </a:srgbClr>
                  </a:outerShdw>
                </a:effectLst>
              </a:rPr>
            </a:br>
            <a:endParaRPr lang="ru-RU" sz="3600" dirty="0"/>
          </a:p>
        </p:txBody>
      </p:sp>
      <p:sp>
        <p:nvSpPr>
          <p:cNvPr id="3" name="Объект 2"/>
          <p:cNvSpPr>
            <a:spLocks noGrp="1"/>
          </p:cNvSpPr>
          <p:nvPr>
            <p:ph idx="1"/>
          </p:nvPr>
        </p:nvSpPr>
        <p:spPr>
          <a:xfrm>
            <a:off x="0" y="692696"/>
            <a:ext cx="9144000" cy="6165304"/>
          </a:xfrm>
        </p:spPr>
        <p:txBody>
          <a:bodyPr>
            <a:normAutofit fontScale="55000" lnSpcReduction="20000"/>
          </a:bodyPr>
          <a:lstStyle/>
          <a:p>
            <a:pPr marL="0" indent="0" algn="ctr">
              <a:buNone/>
            </a:pPr>
            <a:endParaRPr lang="ru-RU" sz="2600" u="sng" dirty="0" smtClean="0"/>
          </a:p>
          <a:p>
            <a:pPr marL="0" indent="0" algn="ctr">
              <a:buNone/>
            </a:pPr>
            <a:r>
              <a:rPr lang="ru-RU" sz="3600" u="sng" dirty="0" smtClean="0"/>
              <a:t>Судебная </a:t>
            </a:r>
            <a:r>
              <a:rPr lang="ru-RU" sz="3600" u="sng" dirty="0"/>
              <a:t>практика</a:t>
            </a:r>
          </a:p>
          <a:p>
            <a:endParaRPr lang="ru-RU" dirty="0" smtClean="0"/>
          </a:p>
          <a:p>
            <a:r>
              <a:rPr lang="ru-RU" sz="3300" dirty="0"/>
              <a:t>Недействительность доверенности </a:t>
            </a:r>
            <a:endParaRPr lang="ru-RU" sz="3300" dirty="0" smtClean="0"/>
          </a:p>
          <a:p>
            <a:pPr marL="0" indent="0">
              <a:buNone/>
            </a:pPr>
            <a:endParaRPr lang="ru-RU" sz="2500" dirty="0"/>
          </a:p>
          <a:p>
            <a:pPr marL="0" indent="0">
              <a:buNone/>
            </a:pPr>
            <a:r>
              <a:rPr lang="ru-RU" sz="2500" u="sng" dirty="0"/>
              <a:t>Суть </a:t>
            </a:r>
            <a:r>
              <a:rPr lang="ru-RU" sz="2500" u="sng" dirty="0" smtClean="0"/>
              <a:t>спора:</a:t>
            </a:r>
            <a:r>
              <a:rPr lang="ru-RU" sz="2500" dirty="0" smtClean="0"/>
              <a:t> </a:t>
            </a:r>
          </a:p>
          <a:p>
            <a:pPr marL="0" indent="0">
              <a:buNone/>
            </a:pPr>
            <a:r>
              <a:rPr lang="ru-RU" sz="2500" dirty="0" smtClean="0"/>
              <a:t>Гражданин </a:t>
            </a:r>
            <a:r>
              <a:rPr lang="ru-RU" sz="2500" dirty="0"/>
              <a:t>Соколов выдал доверенность гражданину Козлову на управление своим бизнесом. Однако впоследствии Соколов обнаружил, что Козлов использует бизнес в своих личных целях, нанося ущерб Соколову. Соколов решил отозвать доверенность. </a:t>
            </a:r>
            <a:endParaRPr lang="ru-RU" sz="2500" dirty="0" smtClean="0"/>
          </a:p>
          <a:p>
            <a:pPr marL="0" indent="0">
              <a:buNone/>
            </a:pPr>
            <a:endParaRPr lang="ru-RU" sz="2500" dirty="0"/>
          </a:p>
          <a:p>
            <a:pPr marL="0" indent="0">
              <a:buNone/>
            </a:pPr>
            <a:r>
              <a:rPr lang="ru-RU" sz="2500" u="sng" dirty="0" smtClean="0"/>
              <a:t>Судебные решения: </a:t>
            </a:r>
          </a:p>
          <a:p>
            <a:pPr marL="0" indent="0">
              <a:buNone/>
            </a:pPr>
            <a:r>
              <a:rPr lang="ru-RU" sz="2500" dirty="0" smtClean="0"/>
              <a:t>Суд </a:t>
            </a:r>
            <a:r>
              <a:rPr lang="ru-RU" sz="2500" dirty="0"/>
              <a:t>признал доверенность недействительной, так как Козлов использовал ее недобросовестно, нарушая интересы Соколова. </a:t>
            </a:r>
            <a:r>
              <a:rPr lang="ru-RU" sz="2500" dirty="0" smtClean="0"/>
              <a:t>Суд </a:t>
            </a:r>
            <a:r>
              <a:rPr lang="ru-RU" sz="2500" dirty="0"/>
              <a:t>указал, что представляемый имеет право отозвать доверенность в любое время, если представитель использует ее недобросовестно или нарушает его интересы</a:t>
            </a:r>
            <a:r>
              <a:rPr lang="ru-RU" sz="2500" dirty="0" smtClean="0"/>
              <a:t>.</a:t>
            </a:r>
          </a:p>
          <a:p>
            <a:pPr marL="0" indent="0">
              <a:buNone/>
            </a:pPr>
            <a:endParaRPr lang="ru-RU" sz="2500" dirty="0"/>
          </a:p>
          <a:p>
            <a:pPr marL="0" indent="0">
              <a:buNone/>
            </a:pPr>
            <a:endParaRPr lang="ru-RU" sz="2500" dirty="0" smtClean="0"/>
          </a:p>
          <a:p>
            <a:pPr algn="r"/>
            <a:r>
              <a:rPr lang="ru-RU" sz="3300" dirty="0"/>
              <a:t>Доверенность от имени недееспособного лица </a:t>
            </a:r>
          </a:p>
          <a:p>
            <a:pPr marL="0" indent="0" algn="r">
              <a:buNone/>
            </a:pPr>
            <a:endParaRPr lang="ru-RU" sz="2500" dirty="0"/>
          </a:p>
          <a:p>
            <a:pPr marL="0" indent="0" algn="r">
              <a:buNone/>
            </a:pPr>
            <a:r>
              <a:rPr lang="ru-RU" sz="2500" u="sng" dirty="0"/>
              <a:t>Суть спора:</a:t>
            </a:r>
            <a:r>
              <a:rPr lang="ru-RU" sz="2500" dirty="0"/>
              <a:t> </a:t>
            </a:r>
            <a:endParaRPr lang="ru-RU" sz="2500" dirty="0" smtClean="0"/>
          </a:p>
          <a:p>
            <a:pPr marL="0" indent="0" algn="r">
              <a:buNone/>
            </a:pPr>
            <a:r>
              <a:rPr lang="ru-RU" sz="2500" dirty="0" smtClean="0"/>
              <a:t>Гражданин </a:t>
            </a:r>
            <a:r>
              <a:rPr lang="ru-RU" sz="2500" dirty="0"/>
              <a:t>Иванов выдал доверенность гражданину Петрову на продажу своей квартиры. Однако в последствии было установлено, что Иванов был недееспособным на момент выдачи доверенности.</a:t>
            </a:r>
          </a:p>
          <a:p>
            <a:pPr marL="0" indent="0" algn="r">
              <a:buNone/>
            </a:pPr>
            <a:endParaRPr lang="ru-RU" sz="2500" dirty="0"/>
          </a:p>
          <a:p>
            <a:pPr marL="0" indent="0" algn="r">
              <a:buNone/>
            </a:pPr>
            <a:r>
              <a:rPr lang="ru-RU" sz="2500" u="sng" dirty="0"/>
              <a:t>Судебные решения: </a:t>
            </a:r>
            <a:endParaRPr lang="ru-RU" sz="2500" u="sng" dirty="0" smtClean="0"/>
          </a:p>
          <a:p>
            <a:pPr marL="0" indent="0" algn="r">
              <a:buNone/>
            </a:pPr>
            <a:r>
              <a:rPr lang="ru-RU" sz="2500" dirty="0" smtClean="0"/>
              <a:t>Суд </a:t>
            </a:r>
            <a:r>
              <a:rPr lang="ru-RU" sz="2500" dirty="0"/>
              <a:t>признал доверенность недействительной, так как она была выдана недееспособным лицом. Сделка продажи квартиры также была признана недействительной. Суд указал, что недееспособные лица не имеют права выдавать доверенности, а сделки, заключенные от их имени без согласия их представителей (опекунов), могут быть признаны недействительными.</a:t>
            </a:r>
            <a:endParaRPr lang="ru-RU" sz="2500" u="sng" dirty="0"/>
          </a:p>
          <a:p>
            <a:pPr marL="0" indent="0">
              <a:buNone/>
            </a:pPr>
            <a:endParaRPr lang="ru-RU" sz="2500" dirty="0"/>
          </a:p>
        </p:txBody>
      </p:sp>
    </p:spTree>
    <p:extLst>
      <p:ext uri="{BB962C8B-B14F-4D97-AF65-F5344CB8AC3E}">
        <p14:creationId xmlns:p14="http://schemas.microsoft.com/office/powerpoint/2010/main" val="298456333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3600" dirty="0">
                <a:effectLst>
                  <a:outerShdw blurRad="38100" dist="38100" dir="2700000" algn="tl">
                    <a:srgbClr val="000000">
                      <a:alpha val="43137"/>
                    </a:srgbClr>
                  </a:outerShdw>
                </a:effectLst>
              </a:rPr>
              <a:t>12.  Представительство. Доверенность</a:t>
            </a:r>
            <a:br>
              <a:rPr lang="ru-RU" sz="3600" dirty="0">
                <a:effectLst>
                  <a:outerShdw blurRad="38100" dist="38100" dir="2700000" algn="tl">
                    <a:srgbClr val="000000">
                      <a:alpha val="43137"/>
                    </a:srgbClr>
                  </a:outerShdw>
                </a:effectLst>
              </a:rPr>
            </a:br>
            <a:endParaRPr lang="ru-RU" sz="3600" dirty="0"/>
          </a:p>
        </p:txBody>
      </p:sp>
      <p:sp>
        <p:nvSpPr>
          <p:cNvPr id="3" name="Объект 2"/>
          <p:cNvSpPr>
            <a:spLocks noGrp="1"/>
          </p:cNvSpPr>
          <p:nvPr>
            <p:ph idx="1"/>
          </p:nvPr>
        </p:nvSpPr>
        <p:spPr>
          <a:xfrm>
            <a:off x="0" y="764704"/>
            <a:ext cx="9144000" cy="6093296"/>
          </a:xfrm>
        </p:spPr>
        <p:txBody>
          <a:bodyPr>
            <a:normAutofit fontScale="77500" lnSpcReduction="20000"/>
          </a:bodyPr>
          <a:lstStyle/>
          <a:p>
            <a:pPr marL="0" indent="0">
              <a:buNone/>
            </a:pPr>
            <a:r>
              <a:rPr lang="ru-RU" sz="1800" b="1" dirty="0"/>
              <a:t>ГК РФ Статья 188. Прекращение </a:t>
            </a:r>
            <a:r>
              <a:rPr lang="ru-RU" sz="1800" b="1" dirty="0" smtClean="0"/>
              <a:t>доверенности</a:t>
            </a:r>
          </a:p>
          <a:p>
            <a:pPr marL="0" indent="0">
              <a:buNone/>
            </a:pPr>
            <a:endParaRPr lang="ru-RU" sz="1800" b="1" dirty="0"/>
          </a:p>
          <a:p>
            <a:r>
              <a:rPr lang="ru-RU" sz="1800" u="sng" dirty="0"/>
              <a:t>Объект</a:t>
            </a:r>
            <a:r>
              <a:rPr lang="ru-RU" sz="1800" dirty="0"/>
              <a:t>: Сфера п</a:t>
            </a:r>
            <a:r>
              <a:rPr lang="ru-RU" sz="1800" dirty="0" smtClean="0"/>
              <a:t>рекращения </a:t>
            </a:r>
            <a:r>
              <a:rPr lang="ru-RU" sz="1800" dirty="0"/>
              <a:t>доверенности</a:t>
            </a:r>
          </a:p>
          <a:p>
            <a:r>
              <a:rPr lang="ru-RU" sz="1800" u="sng" dirty="0" smtClean="0"/>
              <a:t>Объективная </a:t>
            </a:r>
            <a:r>
              <a:rPr lang="ru-RU" sz="1800" u="sng" dirty="0"/>
              <a:t>сторона: </a:t>
            </a:r>
            <a:r>
              <a:rPr lang="ru-RU" sz="1800" dirty="0" smtClean="0"/>
              <a:t>Действие </a:t>
            </a:r>
            <a:r>
              <a:rPr lang="ru-RU" sz="1800" dirty="0"/>
              <a:t>доверенности прекращается вследствие:</a:t>
            </a:r>
          </a:p>
          <a:p>
            <a:pPr marL="0" indent="0">
              <a:buNone/>
            </a:pPr>
            <a:r>
              <a:rPr lang="ru-RU" sz="1800" dirty="0"/>
              <a:t>1) истечения срока доверенности;</a:t>
            </a:r>
          </a:p>
          <a:p>
            <a:pPr marL="0" indent="0">
              <a:buNone/>
            </a:pPr>
            <a:r>
              <a:rPr lang="ru-RU" sz="1800" dirty="0" smtClean="0"/>
              <a:t>2</a:t>
            </a:r>
            <a:r>
              <a:rPr lang="ru-RU" sz="1800" dirty="0"/>
              <a:t>) отмены доверенности лицом, выдавшим ее, или одним из лиц, выдавших доверенность совместно, при этом отмена доверенности совершается в той же форме, в которой была выдана доверенность, либо в нотариальной форме</a:t>
            </a:r>
            <a:r>
              <a:rPr lang="ru-RU" sz="1800" dirty="0" smtClean="0"/>
              <a:t>;</a:t>
            </a:r>
          </a:p>
          <a:p>
            <a:pPr marL="0" indent="0">
              <a:buNone/>
            </a:pPr>
            <a:r>
              <a:rPr lang="ru-RU" sz="1800" dirty="0"/>
              <a:t>3) отказа лица, которому выдана доверенность, от полномочий;</a:t>
            </a:r>
          </a:p>
          <a:p>
            <a:pPr marL="0" indent="0">
              <a:buNone/>
            </a:pPr>
            <a:r>
              <a:rPr lang="ru-RU" sz="1800" dirty="0"/>
              <a:t>4) прекращения юридического лица, от имени которого или которому выдана доверенность, в том числе в результате его реорганизации в форме разделения, слияния или присоединения к другому юридическому лицу;</a:t>
            </a:r>
          </a:p>
          <a:p>
            <a:pPr marL="0" indent="0">
              <a:buNone/>
            </a:pPr>
            <a:r>
              <a:rPr lang="ru-RU" sz="1800" dirty="0"/>
              <a:t>5) смерти гражданина, выдавшего доверенность, признания его недееспособным, ограниченно дееспособным или безвестно отсутствующим;</a:t>
            </a:r>
          </a:p>
          <a:p>
            <a:pPr marL="0" indent="0">
              <a:buNone/>
            </a:pPr>
            <a:r>
              <a:rPr lang="ru-RU" sz="1800" dirty="0"/>
              <a:t>6) смерти гражданина, которому выдана доверенность, признания его недееспособным, ограниченно дееспособным или безвестно отсутствующим;</a:t>
            </a:r>
          </a:p>
          <a:p>
            <a:pPr marL="0" indent="0">
              <a:buNone/>
            </a:pPr>
            <a:r>
              <a:rPr lang="ru-RU" sz="1800" dirty="0"/>
              <a:t>7) введения в отношении представляемого или представителя такой </a:t>
            </a:r>
            <a:r>
              <a:rPr lang="ru-RU" sz="1800" dirty="0" smtClean="0"/>
              <a:t>процедуры</a:t>
            </a:r>
            <a:r>
              <a:rPr lang="ru-RU" sz="1800" dirty="0"/>
              <a:t> банкротства, при которой соответствующее лицо утрачивает право самостоятельно выдавать доверенности.</a:t>
            </a:r>
            <a:endParaRPr lang="ru-RU" sz="1800" u="sng" dirty="0"/>
          </a:p>
          <a:p>
            <a:r>
              <a:rPr lang="ru-RU" sz="1800" dirty="0"/>
              <a:t> </a:t>
            </a:r>
            <a:r>
              <a:rPr lang="ru-RU" sz="1800" u="sng" dirty="0"/>
              <a:t>Субъект: </a:t>
            </a:r>
            <a:endParaRPr lang="ru-RU" sz="1800" u="sng" dirty="0" smtClean="0"/>
          </a:p>
          <a:p>
            <a:pPr>
              <a:buFont typeface="Courier New" pitchFamily="49" charset="0"/>
              <a:buChar char="o"/>
            </a:pPr>
            <a:r>
              <a:rPr lang="ru-RU" sz="1800" dirty="0"/>
              <a:t>Доверитель (выдавший доверенность</a:t>
            </a:r>
            <a:r>
              <a:rPr lang="ru-RU" sz="1800" dirty="0" smtClean="0"/>
              <a:t>)</a:t>
            </a:r>
          </a:p>
          <a:p>
            <a:pPr>
              <a:buFont typeface="Courier New" pitchFamily="49" charset="0"/>
              <a:buChar char="o"/>
            </a:pPr>
            <a:r>
              <a:rPr lang="ru-RU" sz="1800" dirty="0"/>
              <a:t>Поверенный (лицо, которому выдана доверенность</a:t>
            </a:r>
            <a:r>
              <a:rPr lang="ru-RU" sz="1800" dirty="0" smtClean="0"/>
              <a:t>)</a:t>
            </a:r>
          </a:p>
          <a:p>
            <a:pPr>
              <a:buFont typeface="Courier New" pitchFamily="49" charset="0"/>
              <a:buChar char="o"/>
            </a:pPr>
            <a:r>
              <a:rPr lang="ru-RU" sz="1800" dirty="0" smtClean="0"/>
              <a:t>Судебные органы</a:t>
            </a:r>
            <a:endParaRPr lang="ru-RU" sz="1800" u="sng" dirty="0"/>
          </a:p>
          <a:p>
            <a:r>
              <a:rPr lang="ru-RU" sz="1800" u="sng" dirty="0"/>
              <a:t>Субъективная сторона: </a:t>
            </a:r>
            <a:r>
              <a:rPr lang="ru-RU" sz="1800" dirty="0"/>
              <a:t>Прекращение </a:t>
            </a:r>
            <a:r>
              <a:rPr lang="ru-RU" sz="1800" dirty="0" smtClean="0"/>
              <a:t>доверенности может </a:t>
            </a:r>
            <a:r>
              <a:rPr lang="ru-RU" sz="1800" dirty="0"/>
              <a:t>быть </a:t>
            </a:r>
            <a:r>
              <a:rPr lang="ru-RU" sz="1800" dirty="0" smtClean="0"/>
              <a:t>основано </a:t>
            </a:r>
            <a:r>
              <a:rPr lang="ru-RU" sz="1800" dirty="0"/>
              <a:t>на умысле или неосторожности. </a:t>
            </a:r>
          </a:p>
          <a:p>
            <a:pPr marL="0" indent="0">
              <a:buNone/>
            </a:pPr>
            <a:r>
              <a:rPr lang="ru-RU" sz="1800" i="1" dirty="0" smtClean="0"/>
              <a:t>Пример</a:t>
            </a:r>
            <a:r>
              <a:rPr lang="ru-RU" sz="1800" dirty="0" smtClean="0"/>
              <a:t>:</a:t>
            </a:r>
          </a:p>
          <a:p>
            <a:pPr marL="0" indent="0">
              <a:buNone/>
            </a:pPr>
            <a:r>
              <a:rPr lang="ru-RU" sz="1800" dirty="0" smtClean="0"/>
              <a:t>Умысел</a:t>
            </a:r>
            <a:r>
              <a:rPr lang="ru-RU" sz="1800" dirty="0"/>
              <a:t>: </a:t>
            </a:r>
            <a:r>
              <a:rPr lang="ru-RU" sz="1800" dirty="0" smtClean="0"/>
              <a:t>доверитель </a:t>
            </a:r>
            <a:r>
              <a:rPr lang="ru-RU" sz="1800" dirty="0"/>
              <a:t>отменил доверенность, зная, что это лишит поверенного возможности получить вознаграждение за выполненную работу.</a:t>
            </a:r>
            <a:endParaRPr lang="ru-RU" sz="1800" dirty="0" smtClean="0"/>
          </a:p>
          <a:p>
            <a:pPr marL="0" indent="0">
              <a:buNone/>
            </a:pPr>
            <a:r>
              <a:rPr lang="ru-RU" sz="1800" dirty="0" smtClean="0"/>
              <a:t>Неосторожность: доверитель </a:t>
            </a:r>
            <a:r>
              <a:rPr lang="ru-RU" sz="1800" dirty="0"/>
              <a:t>отменил доверенность, не предоставив поверенному достаточного времени для завершения важной задачи</a:t>
            </a:r>
            <a:r>
              <a:rPr lang="ru-RU" sz="1800" dirty="0" smtClean="0"/>
              <a:t>.</a:t>
            </a:r>
          </a:p>
          <a:p>
            <a:r>
              <a:rPr lang="ru-RU" sz="1800" dirty="0" smtClean="0"/>
              <a:t>Предмет: договор</a:t>
            </a:r>
            <a:endParaRPr lang="ru-RU" sz="1800" dirty="0"/>
          </a:p>
        </p:txBody>
      </p:sp>
    </p:spTree>
    <p:extLst>
      <p:ext uri="{BB962C8B-B14F-4D97-AF65-F5344CB8AC3E}">
        <p14:creationId xmlns:p14="http://schemas.microsoft.com/office/powerpoint/2010/main" val="154692727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3600" dirty="0">
                <a:solidFill>
                  <a:srgbClr val="323232"/>
                </a:solidFill>
                <a:effectLst>
                  <a:outerShdw blurRad="38100" dist="38100" dir="2700000" algn="tl">
                    <a:srgbClr val="000000">
                      <a:alpha val="43137"/>
                    </a:srgbClr>
                  </a:outerShdw>
                </a:effectLst>
              </a:rPr>
              <a:t>12.  Представительство. Доверенность</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08720"/>
            <a:ext cx="9144000" cy="5949280"/>
          </a:xfrm>
        </p:spPr>
        <p:txBody>
          <a:bodyPr>
            <a:normAutofit fontScale="85000" lnSpcReduction="20000"/>
          </a:bodyPr>
          <a:lstStyle/>
          <a:p>
            <a:pPr marL="0" lvl="0" indent="0">
              <a:buNone/>
            </a:pPr>
            <a:r>
              <a:rPr lang="ru-RU" sz="2100" b="1" dirty="0">
                <a:solidFill>
                  <a:prstClr val="black">
                    <a:lumMod val="50000"/>
                    <a:lumOff val="50000"/>
                  </a:prstClr>
                </a:solidFill>
              </a:rPr>
              <a:t>ГК РФ Статья 188. Прекращение доверенности</a:t>
            </a:r>
          </a:p>
          <a:p>
            <a:r>
              <a:rPr lang="ru-RU" dirty="0"/>
              <a:t>В комментируемой статье перечислены основания прекращения доверенности, которые остались теми же самыми, как и в ее ранее действовавшей редакции, однако в нее добавлено новое основание прекращения доверенности - введение в отношении представляемого или представителя такой процедуры банкротства, при которой соответствующее лицо утрачивает право выдавать доверенности</a:t>
            </a:r>
            <a:r>
              <a:rPr lang="ru-RU" dirty="0" smtClean="0"/>
              <a:t>.</a:t>
            </a:r>
          </a:p>
          <a:p>
            <a:r>
              <a:rPr lang="ru-RU" dirty="0" smtClean="0"/>
              <a:t>Само </a:t>
            </a:r>
            <a:r>
              <a:rPr lang="ru-RU" dirty="0"/>
              <a:t>слово "доверенность" происходит от слова "доверие", которое должно быть взаимным. Поэтому п. 2 комментируемой статьи дает возможность лицу, которому выдана доверенность, во всякое время отказаться от полномочий, указанных в доверенности, а лицо, выдавшее доверенность, может в любое время отменить доверенность или передоверие. Соглашение об отказе от этих прав ничтожно. Исключение составляют так называемые безотзывные </a:t>
            </a:r>
            <a:r>
              <a:rPr lang="ru-RU" dirty="0" smtClean="0"/>
              <a:t>доверенности</a:t>
            </a:r>
          </a:p>
          <a:p>
            <a:r>
              <a:rPr lang="ru-RU" dirty="0" smtClean="0"/>
              <a:t>Доверенность, выданная в порядке передоверия, производна от основной доверенности. В связи с этим прекращение основной доверенности по любому из оснований, указанных в п. 1 комментируемой статьи, влечет за собой и прекращение передоверия.</a:t>
            </a:r>
          </a:p>
          <a:p>
            <a:endParaRPr lang="ru-RU" dirty="0"/>
          </a:p>
        </p:txBody>
      </p:sp>
    </p:spTree>
    <p:extLst>
      <p:ext uri="{BB962C8B-B14F-4D97-AF65-F5344CB8AC3E}">
        <p14:creationId xmlns:p14="http://schemas.microsoft.com/office/powerpoint/2010/main" val="68051610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3600" dirty="0">
                <a:solidFill>
                  <a:srgbClr val="323232"/>
                </a:solidFill>
                <a:effectLst>
                  <a:outerShdw blurRad="38100" dist="38100" dir="2700000" algn="tl">
                    <a:srgbClr val="000000">
                      <a:alpha val="43137"/>
                    </a:srgbClr>
                  </a:outerShdw>
                </a:effectLst>
              </a:rPr>
              <a:t>12.  Представительство. Доверенность</a:t>
            </a:r>
            <a:br>
              <a:rPr lang="ru-RU" sz="36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107504" y="764704"/>
            <a:ext cx="9036496" cy="6093296"/>
          </a:xfrm>
        </p:spPr>
        <p:txBody>
          <a:bodyPr>
            <a:normAutofit fontScale="70000" lnSpcReduction="20000"/>
          </a:bodyPr>
          <a:lstStyle/>
          <a:p>
            <a:pPr marL="0" indent="0" algn="ctr">
              <a:buNone/>
            </a:pPr>
            <a:r>
              <a:rPr lang="ru-RU" sz="3600" i="1" u="sng" dirty="0"/>
              <a:t>Судебная практика</a:t>
            </a:r>
          </a:p>
          <a:p>
            <a:pPr marL="0" indent="0" algn="ctr">
              <a:buNone/>
            </a:pPr>
            <a:r>
              <a:rPr lang="ru-RU" b="1" dirty="0"/>
              <a:t>ГК РФ Статья </a:t>
            </a:r>
            <a:r>
              <a:rPr lang="ru-RU" b="1" dirty="0" smtClean="0"/>
              <a:t>188</a:t>
            </a:r>
          </a:p>
          <a:p>
            <a:pPr marL="0" indent="0" algn="ctr">
              <a:buNone/>
            </a:pPr>
            <a:endParaRPr lang="ru-RU" b="1" dirty="0"/>
          </a:p>
          <a:p>
            <a:r>
              <a:rPr lang="ru-RU" sz="2600" dirty="0"/>
              <a:t>Прекращение доверенности по истечению срока </a:t>
            </a:r>
            <a:endParaRPr lang="ru-RU" sz="2600" dirty="0" smtClean="0"/>
          </a:p>
          <a:p>
            <a:pPr marL="0" indent="0">
              <a:buNone/>
            </a:pPr>
            <a:r>
              <a:rPr lang="ru-RU" sz="2300" u="sng" dirty="0" smtClean="0"/>
              <a:t>Суть </a:t>
            </a:r>
            <a:r>
              <a:rPr lang="ru-RU" sz="2300" u="sng" dirty="0"/>
              <a:t>спора:</a:t>
            </a:r>
          </a:p>
          <a:p>
            <a:pPr marL="0" indent="0">
              <a:buNone/>
            </a:pPr>
            <a:r>
              <a:rPr lang="ru-RU" sz="2300" dirty="0"/>
              <a:t>Гражданин Иванов выдал доверенность на совершение сделок с недвижимостью гражданину Петрову сроком на один год. По истечении года Иванов подал в суд иск о признании доверенности недействительной, поскольку Петров продолжал действовать на основании этой доверенности, несмотря на истечение срока.</a:t>
            </a:r>
          </a:p>
          <a:p>
            <a:pPr marL="0" indent="0">
              <a:buNone/>
            </a:pPr>
            <a:r>
              <a:rPr lang="ru-RU" sz="2300" u="sng" dirty="0"/>
              <a:t>Судебные решения: </a:t>
            </a:r>
          </a:p>
          <a:p>
            <a:pPr marL="0" indent="0">
              <a:buNone/>
            </a:pPr>
            <a:r>
              <a:rPr lang="ru-RU" sz="2300" dirty="0"/>
              <a:t>Суд признал доверенность недействительной с момента истечения срока ее действия, поскольку доверенность прекращает свое действие по истечении срока, указанного в ней.</a:t>
            </a:r>
          </a:p>
          <a:p>
            <a:pPr marL="0" indent="0">
              <a:buNone/>
            </a:pPr>
            <a:endParaRPr lang="ru-RU" sz="2300" dirty="0"/>
          </a:p>
          <a:p>
            <a:pPr algn="r"/>
            <a:r>
              <a:rPr lang="ru-RU" sz="2600" dirty="0"/>
              <a:t>Прекращение доверенности по отзыву доверителя </a:t>
            </a:r>
            <a:endParaRPr lang="ru-RU" sz="2600" dirty="0" smtClean="0"/>
          </a:p>
          <a:p>
            <a:pPr marL="0" indent="0" algn="r">
              <a:buNone/>
            </a:pPr>
            <a:r>
              <a:rPr lang="ru-RU" sz="2300" u="sng" dirty="0" smtClean="0"/>
              <a:t>Суть </a:t>
            </a:r>
            <a:r>
              <a:rPr lang="ru-RU" sz="2300" u="sng" dirty="0"/>
              <a:t>спора:</a:t>
            </a:r>
          </a:p>
          <a:p>
            <a:pPr marL="0" indent="0" algn="r">
              <a:buNone/>
            </a:pPr>
            <a:r>
              <a:rPr lang="ru-RU" sz="2300" dirty="0"/>
              <a:t>Гражданин Сидоров выдал доверенность на управление своим бизнесом гражданину Козлову. Впоследствии Сидоров решил отозвать доверенность, поскольку был недоволен действиями Козлова. Козлов отказался вернуть доверенность и продолжал управлять бизнесом.</a:t>
            </a:r>
            <a:endParaRPr lang="ru-RU" sz="2300" u="sng" dirty="0"/>
          </a:p>
          <a:p>
            <a:pPr marL="0" indent="0" algn="r">
              <a:buNone/>
            </a:pPr>
            <a:r>
              <a:rPr lang="ru-RU" sz="2300" u="sng" dirty="0"/>
              <a:t>Судебные решения:</a:t>
            </a:r>
            <a:endParaRPr lang="ru-RU" sz="2300" dirty="0"/>
          </a:p>
          <a:p>
            <a:pPr marL="0" indent="0" algn="r">
              <a:buNone/>
            </a:pPr>
            <a:r>
              <a:rPr lang="ru-RU" sz="2300" dirty="0"/>
              <a:t>Суд признал доверенность недействительной с момента ее отзыва Сидоровым, поскольку доверитель имеет право в любое время отменить выданную им доверенность.</a:t>
            </a:r>
          </a:p>
        </p:txBody>
      </p:sp>
    </p:spTree>
    <p:extLst>
      <p:ext uri="{BB962C8B-B14F-4D97-AF65-F5344CB8AC3E}">
        <p14:creationId xmlns:p14="http://schemas.microsoft.com/office/powerpoint/2010/main" val="3979005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323232"/>
                </a:solidFill>
              </a:rPr>
              <a:t>1. Гражданское законодательство</a:t>
            </a:r>
            <a:endParaRPr lang="ru-RU" dirty="0"/>
          </a:p>
        </p:txBody>
      </p:sp>
      <p:sp>
        <p:nvSpPr>
          <p:cNvPr id="3" name="Объект 2"/>
          <p:cNvSpPr>
            <a:spLocks noGrp="1"/>
          </p:cNvSpPr>
          <p:nvPr>
            <p:ph idx="1"/>
          </p:nvPr>
        </p:nvSpPr>
        <p:spPr>
          <a:xfrm>
            <a:off x="0" y="1556792"/>
            <a:ext cx="9144000" cy="5301208"/>
          </a:xfrm>
        </p:spPr>
        <p:txBody>
          <a:bodyPr>
            <a:normAutofit fontScale="92500" lnSpcReduction="10000"/>
          </a:bodyPr>
          <a:lstStyle/>
          <a:p>
            <a:pPr marL="0" lvl="0" indent="0">
              <a:buNone/>
            </a:pPr>
            <a:r>
              <a:rPr lang="ru-RU" sz="1500" b="1" dirty="0">
                <a:solidFill>
                  <a:prstClr val="black">
                    <a:lumMod val="50000"/>
                    <a:lumOff val="50000"/>
                  </a:prstClr>
                </a:solidFill>
              </a:rPr>
              <a:t>ГК РФ Статья 4. Действие гражданского законодательства во времени </a:t>
            </a:r>
            <a:endParaRPr lang="ru-RU" sz="1500" b="1" dirty="0" smtClean="0">
              <a:solidFill>
                <a:prstClr val="black">
                  <a:lumMod val="50000"/>
                  <a:lumOff val="50000"/>
                </a:prstClr>
              </a:solidFill>
            </a:endParaRPr>
          </a:p>
          <a:p>
            <a:r>
              <a:rPr lang="ru-RU" sz="1600" dirty="0" smtClean="0"/>
              <a:t>Данная статья </a:t>
            </a:r>
            <a:r>
              <a:rPr lang="ru-RU" sz="1600" dirty="0"/>
              <a:t>устанавливает общее правило действия гражданского законодательства во времени, согласно которому акты гражданского законодательства не имеют обратной силы и применяются к отношениям, возникшим после введения их в действие.</a:t>
            </a:r>
          </a:p>
          <a:p>
            <a:r>
              <a:rPr lang="ru-RU" sz="1600" dirty="0"/>
              <a:t>В виде исключения актам гражданского законодательства может придаваться обратная сила. Обратная сила гражданским законам придается, как правило, в целях защиты прав и интересов граждан. Поэтому в отдельных случаях, предусмотренных федеральным законом, его нормы могут регулировать отношения, возникшие до введения его в действие. Так, нормы части первой ГК РФ об основаниях и последствиях недействительности сделок (ст. ст. 162, 165 - 185 ГК РФ) применяются к сделкам, требование о признании недействительными которых рассматривается судом после 1 января 1995 г. независимо от времени совершения соответствующих сделок.</a:t>
            </a:r>
          </a:p>
          <a:p>
            <a:r>
              <a:rPr lang="ru-RU" sz="1600" dirty="0" smtClean="0"/>
              <a:t>В </a:t>
            </a:r>
            <a:r>
              <a:rPr lang="ru-RU" sz="1600" dirty="0"/>
              <a:t>п. 2 </a:t>
            </a:r>
            <a:r>
              <a:rPr lang="ru-RU" sz="1600" dirty="0" smtClean="0"/>
              <a:t>данной статьи </a:t>
            </a:r>
            <a:r>
              <a:rPr lang="ru-RU" sz="1600" dirty="0"/>
              <a:t>установлено общее правило, что к отношениям, возникшим до введения в действие акта гражданского законодательства, данный акт применяется к правам и обязанностям, возникшим после введения его в действие.</a:t>
            </a:r>
          </a:p>
          <a:p>
            <a:r>
              <a:rPr lang="ru-RU" sz="1600" dirty="0"/>
              <a:t>Однако из этого правила есть исключения. Речь идет о гражданских правоотношениях, в которых момент их возникновения не совпадает с моментом возникновения вытекающих из них прав и обязанностей. В качестве примера можно привести наследственные правоотношения, которые возникают в момент смерти наследодателя, а конкретные права и обязанности наследника возникают спустя определенный период времени (обычно через 6 месяцев).</a:t>
            </a:r>
          </a:p>
          <a:p>
            <a:r>
              <a:rPr lang="ru-RU" sz="1600" dirty="0"/>
              <a:t>Таким образом, если в течение шестимесячного срока будет принят и введен в действие новый правовой акт, то именно он будет применяться к правам и обязанностям наследника после вступления в наследство.</a:t>
            </a:r>
          </a:p>
          <a:p>
            <a:pPr marL="0" lvl="0" indent="0">
              <a:buNone/>
            </a:pPr>
            <a:endParaRPr lang="ru-RU" sz="1500" b="1" dirty="0">
              <a:solidFill>
                <a:prstClr val="black">
                  <a:lumMod val="50000"/>
                  <a:lumOff val="50000"/>
                </a:prstClr>
              </a:solidFill>
            </a:endParaRPr>
          </a:p>
          <a:p>
            <a:endParaRPr lang="ru-RU" dirty="0"/>
          </a:p>
        </p:txBody>
      </p:sp>
    </p:spTree>
    <p:extLst>
      <p:ext uri="{BB962C8B-B14F-4D97-AF65-F5344CB8AC3E}">
        <p14:creationId xmlns:p14="http://schemas.microsoft.com/office/powerpoint/2010/main" val="329014337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435280" cy="1600200"/>
          </a:xfrm>
        </p:spPr>
        <p:txBody>
          <a:bodyPr/>
          <a:lstStyle/>
          <a:p>
            <a:r>
              <a:rPr lang="ru-RU" sz="4000" dirty="0">
                <a:effectLst>
                  <a:outerShdw blurRad="38100" dist="38100" dir="2700000" algn="tl">
                    <a:srgbClr val="000000">
                      <a:alpha val="43137"/>
                    </a:srgbClr>
                  </a:outerShdw>
                </a:effectLst>
              </a:rPr>
              <a:t>13.  Сроки. Исковая давность</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79512" y="1052736"/>
            <a:ext cx="8686800" cy="5001419"/>
          </a:xfrm>
        </p:spPr>
        <p:txBody>
          <a:bodyPr>
            <a:normAutofit fontScale="92500" lnSpcReduction="20000"/>
          </a:bodyPr>
          <a:lstStyle/>
          <a:p>
            <a:r>
              <a:rPr lang="ru-RU" dirty="0"/>
              <a:t>Объект: сферы исчисления сроков и определения исковой давности.</a:t>
            </a:r>
          </a:p>
          <a:p>
            <a:endParaRPr lang="ru-RU" dirty="0"/>
          </a:p>
          <a:p>
            <a:r>
              <a:rPr lang="ru-RU" dirty="0"/>
              <a:t>Объективная сторона: </a:t>
            </a:r>
          </a:p>
          <a:p>
            <a:pPr marL="0" indent="0">
              <a:buNone/>
            </a:pPr>
            <a:r>
              <a:rPr lang="ru-RU" dirty="0"/>
              <a:t>Исковой давностью признается срок для защиты права по иску лица, право которого нарушено</a:t>
            </a:r>
            <a:r>
              <a:rPr lang="ru-RU" dirty="0" smtClean="0"/>
              <a:t>.</a:t>
            </a:r>
          </a:p>
          <a:p>
            <a:pPr marL="0" indent="0">
              <a:buNone/>
            </a:pPr>
            <a:r>
              <a:rPr lang="ru-RU" dirty="0"/>
              <a:t>Установленный законом, иными правовыми актами, сделкой или назначаемый судом срок определяется календарной датой или истечением периода времени, который исчисляется годами, месяцами, неделями, днями или часами</a:t>
            </a:r>
            <a:r>
              <a:rPr lang="ru-RU" dirty="0" smtClean="0"/>
              <a:t>.</a:t>
            </a:r>
          </a:p>
          <a:p>
            <a:pPr marL="0" indent="0">
              <a:buNone/>
            </a:pPr>
            <a:endParaRPr lang="ru-RU" dirty="0"/>
          </a:p>
          <a:p>
            <a:r>
              <a:rPr lang="ru-RU" dirty="0"/>
              <a:t>Субъект: физические лица, юридические лица, </a:t>
            </a:r>
            <a:r>
              <a:rPr lang="ru-RU" dirty="0" smtClean="0"/>
              <a:t>органы власти.</a:t>
            </a:r>
          </a:p>
          <a:p>
            <a:endParaRPr lang="ru-RU" dirty="0"/>
          </a:p>
          <a:p>
            <a:r>
              <a:rPr lang="ru-RU" dirty="0"/>
              <a:t>Субъективная сторона: умысел и неосторожность.</a:t>
            </a:r>
          </a:p>
          <a:p>
            <a:endParaRPr lang="ru-RU" dirty="0"/>
          </a:p>
        </p:txBody>
      </p:sp>
    </p:spTree>
    <p:extLst>
      <p:ext uri="{BB962C8B-B14F-4D97-AF65-F5344CB8AC3E}">
        <p14:creationId xmlns:p14="http://schemas.microsoft.com/office/powerpoint/2010/main" val="168094255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99392"/>
            <a:ext cx="8229600" cy="1600200"/>
          </a:xfrm>
        </p:spPr>
        <p:txBody>
          <a:bodyPr/>
          <a:lstStyle/>
          <a:p>
            <a:r>
              <a:rPr lang="ru-RU" sz="4000" dirty="0">
                <a:effectLst>
                  <a:outerShdw blurRad="38100" dist="38100" dir="2700000" algn="tl">
                    <a:srgbClr val="000000">
                      <a:alpha val="43137"/>
                    </a:srgbClr>
                  </a:outerShdw>
                </a:effectLst>
              </a:rPr>
              <a:t>13.  Сроки. Исковая давность</a:t>
            </a:r>
            <a:r>
              <a:rPr lang="ru-RU" dirty="0">
                <a:effectLst>
                  <a:outerShdw blurRad="38100" dist="38100" dir="2700000" algn="tl">
                    <a:srgbClr val="000000">
                      <a:alpha val="43137"/>
                    </a:srgbClr>
                  </a:outerShdw>
                </a:effectLst>
              </a:rPr>
              <a:t/>
            </a:r>
            <a:br>
              <a:rPr lang="ru-RU" dirty="0">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251520" y="1124744"/>
            <a:ext cx="8784976" cy="5544616"/>
          </a:xfrm>
        </p:spPr>
        <p:txBody>
          <a:bodyPr>
            <a:normAutofit fontScale="85000" lnSpcReduction="20000"/>
          </a:bodyPr>
          <a:lstStyle/>
          <a:p>
            <a:r>
              <a:rPr lang="ru-RU" dirty="0"/>
              <a:t>Объект: </a:t>
            </a:r>
            <a:endParaRPr lang="ru-RU" dirty="0" smtClean="0"/>
          </a:p>
          <a:p>
            <a:pPr marL="0" indent="0">
              <a:buNone/>
            </a:pPr>
            <a:r>
              <a:rPr lang="ru-RU" dirty="0"/>
              <a:t>Объектом являются сферы исчисления сроков и определения исковой давности.</a:t>
            </a:r>
          </a:p>
          <a:p>
            <a:pPr marL="0" indent="0">
              <a:buNone/>
            </a:pPr>
            <a:endParaRPr lang="ru-RU" dirty="0" smtClean="0"/>
          </a:p>
          <a:p>
            <a:r>
              <a:rPr lang="ru-RU" dirty="0"/>
              <a:t>Объективная сторона: </a:t>
            </a:r>
          </a:p>
          <a:p>
            <a:pPr marL="0" indent="0">
              <a:buNone/>
            </a:pPr>
            <a:r>
              <a:rPr lang="ru-RU" dirty="0"/>
              <a:t>Срок может определяться также указанием на событие, которое должно неизбежно наступить</a:t>
            </a:r>
            <a:r>
              <a:rPr lang="ru-RU" dirty="0" smtClean="0"/>
              <a:t>. </a:t>
            </a:r>
            <a:r>
              <a:rPr lang="ru-RU" dirty="0"/>
              <a:t>Течение срока, определенного периодом времени, начинается на следующий день после календарной даты или наступления события, которыми определено его </a:t>
            </a:r>
            <a:r>
              <a:rPr lang="ru-RU" dirty="0" smtClean="0"/>
              <a:t>начало. </a:t>
            </a:r>
            <a:r>
              <a:rPr lang="ru-RU" dirty="0"/>
              <a:t>Общий срок исковой давности составляет три года со дня, определяемого в соответствии со </a:t>
            </a:r>
            <a:r>
              <a:rPr lang="ru-RU" dirty="0" smtClean="0"/>
              <a:t>статьей 200настоящего </a:t>
            </a:r>
            <a:r>
              <a:rPr lang="ru-RU" dirty="0"/>
              <a:t>Кодекса</a:t>
            </a:r>
            <a:r>
              <a:rPr lang="ru-RU" dirty="0" smtClean="0"/>
              <a:t>. </a:t>
            </a:r>
            <a:r>
              <a:rPr lang="ru-RU" dirty="0"/>
              <a:t>Для отдельных видов требований </a:t>
            </a:r>
            <a:r>
              <a:rPr lang="ru-RU" dirty="0" smtClean="0"/>
              <a:t>законом</a:t>
            </a:r>
            <a:r>
              <a:rPr lang="ru-RU" dirty="0"/>
              <a:t> могут устанавливаться специальные сроки исковой давности, сокращенные или более длительные по сравнению с общим сроком</a:t>
            </a:r>
            <a:r>
              <a:rPr lang="ru-RU" dirty="0" smtClean="0"/>
              <a:t>. </a:t>
            </a:r>
            <a:r>
              <a:rPr lang="ru-RU" dirty="0"/>
              <a:t>Требование о защите нарушенного права принимается к рассмотрению судом независимо от истечения срока исковой давности</a:t>
            </a:r>
            <a:r>
              <a:rPr lang="ru-RU" dirty="0" smtClean="0"/>
              <a:t>. </a:t>
            </a:r>
            <a:r>
              <a:rPr lang="ru-RU" dirty="0"/>
              <a:t>Исковая давность применяется судом только по </a:t>
            </a:r>
            <a:r>
              <a:rPr lang="ru-RU" dirty="0" smtClean="0"/>
              <a:t>заявлению</a:t>
            </a:r>
            <a:r>
              <a:rPr lang="ru-RU" dirty="0"/>
              <a:t> стороны в споре, сделанному до вынесения судом решения.</a:t>
            </a:r>
          </a:p>
        </p:txBody>
      </p:sp>
    </p:spTree>
    <p:extLst>
      <p:ext uri="{BB962C8B-B14F-4D97-AF65-F5344CB8AC3E}">
        <p14:creationId xmlns:p14="http://schemas.microsoft.com/office/powerpoint/2010/main" val="251401572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13.  Сроки. Исковая давность</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107504" y="764704"/>
            <a:ext cx="8784976" cy="6093296"/>
          </a:xfrm>
        </p:spPr>
        <p:txBody>
          <a:bodyPr>
            <a:normAutofit fontScale="62500" lnSpcReduction="20000"/>
          </a:bodyPr>
          <a:lstStyle/>
          <a:p>
            <a:endParaRPr lang="ru-RU" dirty="0" smtClean="0"/>
          </a:p>
          <a:p>
            <a:r>
              <a:rPr lang="ru-RU" dirty="0" smtClean="0"/>
              <a:t>Субъектом </a:t>
            </a:r>
            <a:r>
              <a:rPr lang="ru-RU" dirty="0"/>
              <a:t>исчисления сроков может быть</a:t>
            </a:r>
            <a:r>
              <a:rPr lang="ru-RU" dirty="0" smtClean="0"/>
              <a:t>:</a:t>
            </a:r>
          </a:p>
          <a:p>
            <a:endParaRPr lang="ru-RU" dirty="0" smtClean="0"/>
          </a:p>
          <a:p>
            <a:pPr>
              <a:buFont typeface="Courier New" pitchFamily="49" charset="0"/>
              <a:buChar char="o"/>
            </a:pPr>
            <a:r>
              <a:rPr lang="ru-RU" dirty="0"/>
              <a:t>Физическое лицо: Например, гражданин А. должен вернуть </a:t>
            </a:r>
            <a:r>
              <a:rPr lang="ru-RU" dirty="0" err="1"/>
              <a:t>займ</a:t>
            </a:r>
            <a:r>
              <a:rPr lang="ru-RU" dirty="0"/>
              <a:t> в течение 30 дней. Субъектом исчисления срока в этом случае является гражданин А. </a:t>
            </a:r>
            <a:endParaRPr lang="ru-RU" dirty="0" smtClean="0"/>
          </a:p>
          <a:p>
            <a:pPr>
              <a:buFont typeface="Courier New" pitchFamily="49" charset="0"/>
              <a:buChar char="o"/>
            </a:pPr>
            <a:endParaRPr lang="ru-RU" dirty="0"/>
          </a:p>
          <a:p>
            <a:pPr>
              <a:buFont typeface="Courier New" pitchFamily="49" charset="0"/>
              <a:buChar char="o"/>
            </a:pPr>
            <a:r>
              <a:rPr lang="ru-RU" dirty="0" smtClean="0"/>
              <a:t>Юридическое </a:t>
            </a:r>
            <a:r>
              <a:rPr lang="ru-RU" dirty="0"/>
              <a:t>лицо: Например, компания "Б" должна поставить товар в течение 14 дней. Субъектом исчисления срока в этом случае является компания "Б". </a:t>
            </a:r>
            <a:endParaRPr lang="ru-RU" dirty="0" smtClean="0"/>
          </a:p>
          <a:p>
            <a:pPr>
              <a:buFont typeface="Courier New" pitchFamily="49" charset="0"/>
              <a:buChar char="o"/>
            </a:pPr>
            <a:endParaRPr lang="ru-RU" dirty="0"/>
          </a:p>
          <a:p>
            <a:pPr>
              <a:buFont typeface="Courier New" pitchFamily="49" charset="0"/>
              <a:buChar char="o"/>
            </a:pPr>
            <a:r>
              <a:rPr lang="ru-RU" dirty="0" smtClean="0"/>
              <a:t>Орган </a:t>
            </a:r>
            <a:r>
              <a:rPr lang="ru-RU" dirty="0"/>
              <a:t>власти: Например, налоговая инспекция должна рассмотреть декларацию в течение 10 дней. Субъектом исчисления срока в этом случае является налоговая инспекция. </a:t>
            </a:r>
            <a:endParaRPr lang="ru-RU" dirty="0" smtClean="0"/>
          </a:p>
          <a:p>
            <a:pPr>
              <a:buFont typeface="Courier New" pitchFamily="49" charset="0"/>
              <a:buChar char="o"/>
            </a:pPr>
            <a:endParaRPr lang="ru-RU" dirty="0"/>
          </a:p>
          <a:p>
            <a:r>
              <a:rPr lang="ru-RU" dirty="0"/>
              <a:t>Субъектом исковой давности является лицо, имеющее право требовать в суде защиты своих нарушенных прав. </a:t>
            </a:r>
            <a:r>
              <a:rPr lang="ru-RU" dirty="0" smtClean="0"/>
              <a:t> Проще </a:t>
            </a:r>
            <a:r>
              <a:rPr lang="ru-RU" dirty="0"/>
              <a:t>говоря, это тот, кто может подать иск в суд, чтобы защитить свои права. </a:t>
            </a:r>
          </a:p>
          <a:p>
            <a:pPr marL="0" indent="0">
              <a:buNone/>
            </a:pPr>
            <a:endParaRPr lang="ru-RU" dirty="0"/>
          </a:p>
          <a:p>
            <a:pPr marL="0" indent="0">
              <a:buNone/>
            </a:pPr>
            <a:r>
              <a:rPr lang="ru-RU" i="1" dirty="0" smtClean="0"/>
              <a:t>Пример: </a:t>
            </a:r>
            <a:endParaRPr lang="ru-RU" i="1" dirty="0"/>
          </a:p>
          <a:p>
            <a:pPr>
              <a:buFont typeface="Courier New" pitchFamily="49" charset="0"/>
              <a:buChar char="o"/>
            </a:pPr>
            <a:r>
              <a:rPr lang="ru-RU" dirty="0"/>
              <a:t> Покупатель, который не получил товар по договору купли-продажи в срок, может подать иск к продавцу в течение срока исковой давности. В этом случае покупатель является субъектом исковой давности. </a:t>
            </a:r>
          </a:p>
          <a:p>
            <a:pPr>
              <a:buFont typeface="Courier New" pitchFamily="49" charset="0"/>
              <a:buChar char="o"/>
            </a:pPr>
            <a:endParaRPr lang="ru-RU" dirty="0"/>
          </a:p>
          <a:p>
            <a:pPr>
              <a:buFont typeface="Courier New" pitchFamily="49" charset="0"/>
              <a:buChar char="o"/>
            </a:pPr>
            <a:r>
              <a:rPr lang="ru-RU" dirty="0"/>
              <a:t>Работник, уволенный незаконно, может подать иск к работодателю о восстановлении на работе. Работник является субъектом исковой давности. </a:t>
            </a:r>
          </a:p>
          <a:p>
            <a:pPr>
              <a:buFont typeface="Courier New" pitchFamily="49" charset="0"/>
              <a:buChar char="o"/>
            </a:pPr>
            <a:endParaRPr lang="ru-RU" dirty="0"/>
          </a:p>
          <a:p>
            <a:pPr>
              <a:buFont typeface="Courier New" pitchFamily="49" charset="0"/>
              <a:buChar char="o"/>
            </a:pPr>
            <a:r>
              <a:rPr lang="ru-RU" dirty="0"/>
              <a:t>Кредитор, которому должник не возвращает долг, может подать иск о взыскании задолженности. Кредитор является субъектом исковой давности. </a:t>
            </a:r>
            <a:br>
              <a:rPr lang="ru-RU" dirty="0"/>
            </a:br>
            <a:endParaRPr lang="ru-RU" dirty="0"/>
          </a:p>
          <a:p>
            <a:pPr>
              <a:buFont typeface="Courier New" pitchFamily="49" charset="0"/>
              <a:buChar char="o"/>
            </a:pPr>
            <a:endParaRPr lang="ru-RU" dirty="0"/>
          </a:p>
        </p:txBody>
      </p:sp>
    </p:spTree>
    <p:extLst>
      <p:ext uri="{BB962C8B-B14F-4D97-AF65-F5344CB8AC3E}">
        <p14:creationId xmlns:p14="http://schemas.microsoft.com/office/powerpoint/2010/main" val="326591084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13.  Сроки. Исковая давность</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179512" y="980728"/>
            <a:ext cx="8712968" cy="5400600"/>
          </a:xfrm>
        </p:spPr>
        <p:txBody>
          <a:bodyPr>
            <a:normAutofit/>
          </a:bodyPr>
          <a:lstStyle/>
          <a:p>
            <a:pPr marL="0" indent="0">
              <a:buNone/>
            </a:pPr>
            <a:endParaRPr lang="ru-RU" sz="2000" dirty="0" smtClean="0"/>
          </a:p>
          <a:p>
            <a:r>
              <a:rPr lang="ru-RU" sz="2000" dirty="0" smtClean="0"/>
              <a:t>Субъективная сторона:</a:t>
            </a:r>
          </a:p>
          <a:p>
            <a:endParaRPr lang="ru-RU" sz="2000" dirty="0" smtClean="0"/>
          </a:p>
          <a:p>
            <a:pPr marL="0" indent="0">
              <a:buNone/>
            </a:pPr>
            <a:r>
              <a:rPr lang="ru-RU" sz="2000" dirty="0" smtClean="0"/>
              <a:t>Сроки </a:t>
            </a:r>
            <a:r>
              <a:rPr lang="ru-RU" sz="2000" dirty="0"/>
              <a:t>могут быть установлены законом, договором или судебным решением.</a:t>
            </a:r>
          </a:p>
          <a:p>
            <a:pPr marL="0" indent="0">
              <a:buNone/>
            </a:pPr>
            <a:r>
              <a:rPr lang="ru-RU" sz="2000" dirty="0"/>
              <a:t>Вина в исчислении сроков не играет роли. Например, если договор аренды заключен на 5 лет, то он действует 5 лет, независимо от того, знал ли арендатор о сроке или нет.</a:t>
            </a:r>
          </a:p>
          <a:p>
            <a:pPr marL="0" indent="0">
              <a:buNone/>
            </a:pPr>
            <a:endParaRPr lang="ru-RU" sz="2000" dirty="0" smtClean="0"/>
          </a:p>
          <a:p>
            <a:pPr marL="0" indent="0">
              <a:buNone/>
            </a:pPr>
            <a:endParaRPr lang="ru-RU" sz="2000" dirty="0"/>
          </a:p>
          <a:p>
            <a:pPr marL="0" indent="0" algn="r">
              <a:buNone/>
            </a:pPr>
            <a:r>
              <a:rPr lang="ru-RU" sz="2000" dirty="0"/>
              <a:t>Вина играет роль в исчислении исковой давности только в том случае, если правонарушение было совершено умышленно. </a:t>
            </a:r>
          </a:p>
          <a:p>
            <a:pPr marL="0" indent="0" algn="r">
              <a:buNone/>
            </a:pPr>
            <a:r>
              <a:rPr lang="ru-RU" sz="2000" dirty="0"/>
              <a:t>Если правонарушение было совершено по неосторожности, то исковая давность исчисляется с момента, когда лицо узнало или должно было узнать о нарушении своего права.</a:t>
            </a:r>
          </a:p>
          <a:p>
            <a:pPr marL="0" indent="0">
              <a:buNone/>
            </a:pPr>
            <a:endParaRPr lang="ru-RU" dirty="0"/>
          </a:p>
        </p:txBody>
      </p:sp>
    </p:spTree>
    <p:extLst>
      <p:ext uri="{BB962C8B-B14F-4D97-AF65-F5344CB8AC3E}">
        <p14:creationId xmlns:p14="http://schemas.microsoft.com/office/powerpoint/2010/main" val="17458576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13.  Сроки. Исковая давность</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908720"/>
            <a:ext cx="9036496" cy="5760640"/>
          </a:xfrm>
        </p:spPr>
        <p:txBody>
          <a:bodyPr>
            <a:normAutofit fontScale="77500" lnSpcReduction="20000"/>
          </a:bodyPr>
          <a:lstStyle/>
          <a:p>
            <a:pPr marL="0" indent="0" algn="ctr">
              <a:buNone/>
            </a:pPr>
            <a:r>
              <a:rPr lang="ru-RU" sz="2800" u="sng" dirty="0"/>
              <a:t>Судебная </a:t>
            </a:r>
            <a:r>
              <a:rPr lang="ru-RU" sz="2800" u="sng" dirty="0" smtClean="0"/>
              <a:t>практика</a:t>
            </a:r>
          </a:p>
          <a:p>
            <a:pPr marL="0" indent="0" algn="ctr">
              <a:buNone/>
            </a:pPr>
            <a:endParaRPr lang="ru-RU" u="sng" dirty="0" smtClean="0"/>
          </a:p>
          <a:p>
            <a:pPr algn="just"/>
            <a:r>
              <a:rPr lang="ru-RU" dirty="0"/>
              <a:t>Дело № </a:t>
            </a:r>
            <a:r>
              <a:rPr lang="ru-RU" dirty="0" smtClean="0"/>
              <a:t>А40-157334/2019</a:t>
            </a:r>
          </a:p>
          <a:p>
            <a:pPr marL="0" indent="0" algn="just">
              <a:buNone/>
            </a:pPr>
            <a:endParaRPr lang="ru-RU" u="sng" dirty="0" smtClean="0"/>
          </a:p>
          <a:p>
            <a:pPr marL="0" indent="0">
              <a:buNone/>
            </a:pPr>
            <a:r>
              <a:rPr lang="ru-RU" u="sng" dirty="0"/>
              <a:t>Суть спора</a:t>
            </a:r>
            <a:r>
              <a:rPr lang="ru-RU" u="sng" dirty="0" smtClean="0"/>
              <a:t>:</a:t>
            </a:r>
            <a:r>
              <a:rPr lang="ru-RU" dirty="0"/>
              <a:t> Компания "А" подала иск к компании "Б" о взыскании долга. Компания "Б" заявила, что срок исковой давности по данному делу истек</a:t>
            </a:r>
            <a:r>
              <a:rPr lang="ru-RU" dirty="0" smtClean="0"/>
              <a:t>.</a:t>
            </a:r>
            <a:endParaRPr lang="ru-RU" dirty="0"/>
          </a:p>
          <a:p>
            <a:pPr marL="0" indent="0">
              <a:buNone/>
            </a:pPr>
            <a:r>
              <a:rPr lang="ru-RU" u="sng" dirty="0"/>
              <a:t>Судебные решения</a:t>
            </a:r>
            <a:r>
              <a:rPr lang="ru-RU" u="sng" dirty="0" smtClean="0"/>
              <a:t>: </a:t>
            </a:r>
            <a:r>
              <a:rPr lang="ru-RU" dirty="0"/>
              <a:t>Суд установил, что срок исковой давности по данному делу составлял три года, и он истек до момента подачи иска. Суд отказал в удовлетворении иска компании "А". </a:t>
            </a:r>
            <a:endParaRPr lang="ru-RU" dirty="0" smtClean="0"/>
          </a:p>
          <a:p>
            <a:pPr marL="0" indent="0">
              <a:buNone/>
            </a:pPr>
            <a:endParaRPr lang="ru-RU" u="sng" dirty="0" smtClean="0"/>
          </a:p>
          <a:p>
            <a:pPr marL="0" indent="0">
              <a:buNone/>
            </a:pPr>
            <a:endParaRPr lang="ru-RU" u="sng" dirty="0"/>
          </a:p>
          <a:p>
            <a:pPr algn="r"/>
            <a:r>
              <a:rPr lang="ru-RU" dirty="0"/>
              <a:t>Дело № А40-246575/2021</a:t>
            </a:r>
          </a:p>
          <a:p>
            <a:pPr marL="0" indent="0" algn="r">
              <a:buNone/>
            </a:pPr>
            <a:endParaRPr lang="ru-RU" u="sng" dirty="0"/>
          </a:p>
          <a:p>
            <a:pPr marL="0" indent="0" algn="r">
              <a:buNone/>
            </a:pPr>
            <a:r>
              <a:rPr lang="ru-RU" u="sng" dirty="0"/>
              <a:t>Суть спора: </a:t>
            </a:r>
            <a:r>
              <a:rPr lang="ru-RU" dirty="0"/>
              <a:t>Компания "E" заключила с компанией "F" договор поставки продукции. Согласно договору, компания "E" обязалась поставить продукцию в срок до 15 марта 2021 года. Компания "E" не выполнила обязательства в срок. </a:t>
            </a:r>
          </a:p>
          <a:p>
            <a:pPr marL="0" indent="0" algn="r">
              <a:buNone/>
            </a:pPr>
            <a:r>
              <a:rPr lang="ru-RU" u="sng" dirty="0"/>
              <a:t>Судебные решения: </a:t>
            </a:r>
            <a:r>
              <a:rPr lang="ru-RU" dirty="0"/>
              <a:t>Суд установил, что компания "E" нарушила договорные обязательства, и обязал компанию "E" уплатить компании "F" неустойку за просрочку поставки.</a:t>
            </a:r>
            <a:endParaRPr lang="ru-RU" u="sng" dirty="0"/>
          </a:p>
          <a:p>
            <a:pPr marL="0" indent="0">
              <a:buNone/>
            </a:pPr>
            <a:endParaRPr lang="ru-RU" u="sng" dirty="0"/>
          </a:p>
          <a:p>
            <a:pPr algn="ctr"/>
            <a:endParaRPr lang="ru-RU" dirty="0"/>
          </a:p>
        </p:txBody>
      </p:sp>
    </p:spTree>
    <p:extLst>
      <p:ext uri="{BB962C8B-B14F-4D97-AF65-F5344CB8AC3E}">
        <p14:creationId xmlns:p14="http://schemas.microsoft.com/office/powerpoint/2010/main" val="98014473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r>
              <a:rPr lang="ru-RU" sz="4000" dirty="0">
                <a:effectLst>
                  <a:outerShdw blurRad="38100" dist="38100" dir="2700000" algn="tl">
                    <a:srgbClr val="000000">
                      <a:alpha val="43137"/>
                    </a:srgbClr>
                  </a:outerShdw>
                </a:effectLst>
              </a:rPr>
              <a:t>13.  Сроки. Исковая давность</a:t>
            </a:r>
            <a:br>
              <a:rPr lang="ru-RU" sz="4000" dirty="0">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980728"/>
            <a:ext cx="9144000" cy="5877272"/>
          </a:xfrm>
        </p:spPr>
        <p:txBody>
          <a:bodyPr>
            <a:normAutofit fontScale="85000" lnSpcReduction="10000"/>
          </a:bodyPr>
          <a:lstStyle/>
          <a:p>
            <a:pPr marL="0" indent="0">
              <a:buNone/>
            </a:pPr>
            <a:r>
              <a:rPr lang="ru-RU" sz="1800" b="1" dirty="0"/>
              <a:t>ГК РФ Статья 202. </a:t>
            </a:r>
            <a:r>
              <a:rPr lang="ru-RU" sz="1800" b="1" dirty="0" smtClean="0"/>
              <a:t>Приостановление </a:t>
            </a:r>
            <a:r>
              <a:rPr lang="ru-RU" sz="1800" b="1" dirty="0"/>
              <a:t>течения срока исковой </a:t>
            </a:r>
            <a:r>
              <a:rPr lang="ru-RU" sz="1800" b="1" dirty="0" smtClean="0"/>
              <a:t>давности</a:t>
            </a:r>
          </a:p>
          <a:p>
            <a:pPr marL="0" indent="0">
              <a:buNone/>
            </a:pPr>
            <a:endParaRPr lang="ru-RU" sz="1800" b="1" dirty="0"/>
          </a:p>
          <a:p>
            <a:r>
              <a:rPr lang="ru-RU" sz="1800" u="sng" dirty="0"/>
              <a:t>Объект</a:t>
            </a:r>
            <a:r>
              <a:rPr lang="ru-RU" sz="1800" dirty="0"/>
              <a:t>: Сфера </a:t>
            </a:r>
            <a:r>
              <a:rPr lang="ru-RU" sz="1800" dirty="0" smtClean="0"/>
              <a:t>приостановления </a:t>
            </a:r>
            <a:r>
              <a:rPr lang="ru-RU" sz="1800" dirty="0"/>
              <a:t>течения срока исковой давности</a:t>
            </a:r>
          </a:p>
          <a:p>
            <a:r>
              <a:rPr lang="ru-RU" sz="1800" u="sng" dirty="0" smtClean="0"/>
              <a:t>Объективная </a:t>
            </a:r>
            <a:r>
              <a:rPr lang="ru-RU" sz="1800" u="sng" dirty="0"/>
              <a:t>сторона: </a:t>
            </a:r>
            <a:r>
              <a:rPr lang="ru-RU" sz="1800" dirty="0" smtClean="0"/>
              <a:t>Течение </a:t>
            </a:r>
            <a:r>
              <a:rPr lang="ru-RU" sz="1800" dirty="0"/>
              <a:t>срока исковой давности приостанавливается:</a:t>
            </a:r>
          </a:p>
          <a:p>
            <a:pPr marL="0" indent="0">
              <a:buNone/>
            </a:pPr>
            <a:r>
              <a:rPr lang="ru-RU" sz="1800" dirty="0"/>
              <a:t>1) если предъявлению иска препятствовало чрезвычайное и непредотвратимое при данных условиях обстоятельство (непреодолимая сила);</a:t>
            </a:r>
          </a:p>
          <a:p>
            <a:pPr marL="0" indent="0">
              <a:buNone/>
            </a:pPr>
            <a:r>
              <a:rPr lang="ru-RU" sz="1800" dirty="0"/>
              <a:t>2) если истец или ответчик находится в составе Вооруженных Сил Российской Федерации, переведенных на военное положение;</a:t>
            </a:r>
          </a:p>
          <a:p>
            <a:pPr marL="0" indent="0">
              <a:buNone/>
            </a:pPr>
            <a:r>
              <a:rPr lang="ru-RU" sz="1800" dirty="0"/>
              <a:t>3) в силу установленной на основании закона Правительством Российской Федерации отсрочки исполнения обязательств (мораторий);</a:t>
            </a:r>
          </a:p>
          <a:p>
            <a:pPr marL="0" indent="0">
              <a:buNone/>
            </a:pPr>
            <a:r>
              <a:rPr lang="ru-RU" sz="1800" dirty="0"/>
              <a:t>4) в силу приостановления действия закона или иного правового акта, регулирующих соответствующее отношение.</a:t>
            </a:r>
            <a:endParaRPr lang="ru-RU" sz="1800" u="sng" dirty="0" smtClean="0"/>
          </a:p>
          <a:p>
            <a:r>
              <a:rPr lang="ru-RU" sz="1800" dirty="0"/>
              <a:t> </a:t>
            </a:r>
            <a:r>
              <a:rPr lang="ru-RU" sz="1800" u="sng" dirty="0"/>
              <a:t>Субъект: </a:t>
            </a:r>
          </a:p>
          <a:p>
            <a:pPr>
              <a:buFont typeface="Courier New" pitchFamily="49" charset="0"/>
              <a:buChar char="o"/>
            </a:pPr>
            <a:r>
              <a:rPr lang="ru-RU" sz="1800" dirty="0" smtClean="0"/>
              <a:t>Истец</a:t>
            </a:r>
          </a:p>
          <a:p>
            <a:pPr>
              <a:buFont typeface="Courier New" pitchFamily="49" charset="0"/>
              <a:buChar char="o"/>
            </a:pPr>
            <a:r>
              <a:rPr lang="ru-RU" sz="1800" dirty="0" smtClean="0"/>
              <a:t>Ответчик</a:t>
            </a:r>
          </a:p>
          <a:p>
            <a:r>
              <a:rPr lang="ru-RU" sz="1800" u="sng" dirty="0" smtClean="0"/>
              <a:t>Субъективная </a:t>
            </a:r>
            <a:r>
              <a:rPr lang="ru-RU" sz="1800" u="sng" dirty="0"/>
              <a:t>сторона: </a:t>
            </a:r>
            <a:r>
              <a:rPr lang="ru-RU" sz="1800" dirty="0"/>
              <a:t>Понятие "умысел" и "неосторожность" не применяется к институту приостановления течения срока исковой давности. </a:t>
            </a:r>
            <a:r>
              <a:rPr lang="ru-RU" sz="1800" dirty="0" smtClean="0"/>
              <a:t>Приостановление </a:t>
            </a:r>
            <a:r>
              <a:rPr lang="ru-RU" sz="1800" dirty="0"/>
              <a:t>течения срока исковой давности - это процедурный механизм, который предусмотрен законом для защиты прав лиц, которые не могут обратиться в суд в установленные сроки по уважительным </a:t>
            </a:r>
            <a:r>
              <a:rPr lang="ru-RU" sz="1800" dirty="0" smtClean="0"/>
              <a:t>причинам.</a:t>
            </a:r>
          </a:p>
          <a:p>
            <a:pPr marL="0" indent="0">
              <a:buNone/>
            </a:pPr>
            <a:r>
              <a:rPr lang="ru-RU" sz="1800" i="1" dirty="0"/>
              <a:t>Пример</a:t>
            </a:r>
            <a:r>
              <a:rPr lang="ru-RU" sz="1800" dirty="0" smtClean="0"/>
              <a:t>:</a:t>
            </a:r>
          </a:p>
          <a:p>
            <a:pPr marL="0" indent="0">
              <a:buNone/>
            </a:pPr>
            <a:r>
              <a:rPr lang="ru-RU" sz="1800" dirty="0" smtClean="0"/>
              <a:t>Человек </a:t>
            </a:r>
            <a:r>
              <a:rPr lang="ru-RU" sz="1800" dirty="0"/>
              <a:t>пострадал в результате ДТП. Срок исковой давности по иску о возмещении вреда может быть приостановлен, если он находится в больнице и не может обратиться в суд по состоянию здоровья. В этом случае приостановление не связано с умыслом или неосторожностью, а предусмотрено законом в качестве уважительной причины.</a:t>
            </a:r>
          </a:p>
        </p:txBody>
      </p:sp>
    </p:spTree>
    <p:extLst>
      <p:ext uri="{BB962C8B-B14F-4D97-AF65-F5344CB8AC3E}">
        <p14:creationId xmlns:p14="http://schemas.microsoft.com/office/powerpoint/2010/main" val="199149313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13.  Сроки. Исковая давность</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55000" lnSpcReduction="20000"/>
          </a:bodyPr>
          <a:lstStyle/>
          <a:p>
            <a:pPr marL="0" lvl="0" indent="0">
              <a:buNone/>
            </a:pPr>
            <a:r>
              <a:rPr lang="ru-RU" sz="2900" b="1" dirty="0">
                <a:solidFill>
                  <a:prstClr val="black">
                    <a:lumMod val="50000"/>
                    <a:lumOff val="50000"/>
                  </a:prstClr>
                </a:solidFill>
              </a:rPr>
              <a:t>ГК РФ Статья 202. Приостановление течения срока исковой давности</a:t>
            </a:r>
          </a:p>
          <a:p>
            <a:r>
              <a:rPr lang="ru-RU" dirty="0"/>
              <a:t>По общему правилу исковая давность течет непрерывно и лицо, право которого нарушено, может обратиться за его защитой в течение всего давностного срока. Однако закон учитывает, что иногда истец по независящим от него обстоятельствам лишен возможности вовремя предъявить иск. Для таких случаев предусмотрена возможность приостановления давностного срока</a:t>
            </a:r>
            <a:r>
              <a:rPr lang="ru-RU" dirty="0" smtClean="0"/>
              <a:t>.</a:t>
            </a:r>
          </a:p>
          <a:p>
            <a:r>
              <a:rPr lang="ru-RU" dirty="0"/>
              <a:t>В п. 1 комментируемой статьи установлен исчерпывающий перечень оснований для приостановления течения срока исковой давности.</a:t>
            </a:r>
          </a:p>
          <a:p>
            <a:r>
              <a:rPr lang="ru-RU" dirty="0" smtClean="0"/>
              <a:t>Согласно </a:t>
            </a:r>
            <a:r>
              <a:rPr lang="ru-RU" dirty="0"/>
              <a:t>п. 2 комментируемой статьи течение срока исковой давности приостанавливается при условии, если указанные в п. 1 ст. 202 обстоятельства возникли или продолжали существовать в последние шесть месяцев срока давности, а если этот срок равен шести месяцам или менее шести месяцев - в течение срока давности. Со дня прекращения обстоятельства, послужившего основанием приостановления давности, течение ее срока продолжается. Остающаяся часть срока удлиняется до шести месяцев, а если срок исковой давности равен шести месяцам или менее шести месяцев - до срока давности.</a:t>
            </a:r>
          </a:p>
          <a:p>
            <a:r>
              <a:rPr lang="ru-RU" dirty="0" smtClean="0"/>
              <a:t>В </a:t>
            </a:r>
            <a:r>
              <a:rPr lang="ru-RU" dirty="0"/>
              <a:t>п. 3 ст. 202 ГК говорится об отдельном основании приостановления исковой давности при применении процедуры внесудебного порядка разрешения споров. Речь здесь идет не о любых процедурах, а только о тех, которые предусмотрены федеральными </a:t>
            </a:r>
            <a:r>
              <a:rPr lang="ru-RU" dirty="0" smtClean="0"/>
              <a:t>законами.</a:t>
            </a:r>
          </a:p>
          <a:p>
            <a:r>
              <a:rPr lang="ru-RU" dirty="0"/>
              <a:t>Таким образом, перечень оснований, приостанавливающих срок действия исковой давности, в ст. 202 ГК дополнен пунктом 3, согласно которому, если стороны прибегли к предусмотренной законом процедуре разрешения спора во внесудебном порядке (процедура медиации, посредничество, административная процедура и т.п.), течение срока исковой давности приостанавливается на срок, установленный законом для проведения такой процедуры, а при отсутствии такого срока - на шесть месяцев со дня начала соответствующей процедуры</a:t>
            </a:r>
            <a:r>
              <a:rPr lang="ru-RU" dirty="0" smtClean="0"/>
              <a:t>.</a:t>
            </a:r>
            <a:endParaRPr lang="ru-RU" dirty="0"/>
          </a:p>
          <a:p>
            <a:r>
              <a:rPr lang="ru-RU" dirty="0"/>
              <a:t>В пункте 4 комментируемой статьи определены последствия прекращения обстоятельства, послужившего основанием приостановления течения срока исковой давности. В частности, со дня прекращения соответствующего обстоятельства, вызвавшего приостановление, течение срока исковой давности продолжается.</a:t>
            </a:r>
          </a:p>
          <a:p>
            <a:r>
              <a:rPr lang="ru-RU" dirty="0"/>
              <a:t>При этом в случае, если остающаяся часть срока исковой давности составляет менее шести месяцев, она подлежит удлинению до шести месяцев, а если срок исковой давности равен шести месяцам или менее шести месяцев, то до срока исковой давности. Ранее аналогичные правила устанавливались в п. 3 комментируемой статьи в прежней редакции.</a:t>
            </a:r>
          </a:p>
          <a:p>
            <a:endParaRPr lang="ru-RU" dirty="0"/>
          </a:p>
        </p:txBody>
      </p:sp>
    </p:spTree>
    <p:extLst>
      <p:ext uri="{BB962C8B-B14F-4D97-AF65-F5344CB8AC3E}">
        <p14:creationId xmlns:p14="http://schemas.microsoft.com/office/powerpoint/2010/main" val="272617684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13.  Сроки. Исковая давность</a:t>
            </a:r>
            <a:r>
              <a:rPr lang="ru-RU" dirty="0">
                <a:effectLst>
                  <a:outerShdw blurRad="38100" dist="38100" dir="2700000" algn="tl">
                    <a:srgbClr val="000000">
                      <a:alpha val="43137"/>
                    </a:srgbClr>
                  </a:outerShdw>
                </a:effectLst>
              </a:rPr>
              <a:t/>
            </a:r>
            <a:br>
              <a:rPr lang="ru-RU" dirty="0">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144000" cy="6093296"/>
          </a:xfrm>
        </p:spPr>
        <p:txBody>
          <a:bodyPr>
            <a:normAutofit fontScale="85000" lnSpcReduction="20000"/>
          </a:bodyPr>
          <a:lstStyle/>
          <a:p>
            <a:pPr marL="0" indent="0" algn="ctr">
              <a:buNone/>
            </a:pPr>
            <a:r>
              <a:rPr lang="ru-RU" sz="4000" i="1" u="sng" dirty="0"/>
              <a:t>Судебная практика</a:t>
            </a:r>
          </a:p>
          <a:p>
            <a:pPr marL="0" indent="0" algn="ctr">
              <a:buNone/>
            </a:pPr>
            <a:r>
              <a:rPr lang="ru-RU" b="1" dirty="0"/>
              <a:t>ГК РФ Статья 202</a:t>
            </a:r>
          </a:p>
          <a:p>
            <a:r>
              <a:rPr lang="ru-RU" dirty="0" smtClean="0"/>
              <a:t>Несовершеннолетний</a:t>
            </a:r>
          </a:p>
          <a:p>
            <a:pPr marL="0" indent="0">
              <a:buNone/>
            </a:pPr>
            <a:r>
              <a:rPr lang="ru-RU" u="sng" dirty="0" smtClean="0"/>
              <a:t>Суть </a:t>
            </a:r>
            <a:r>
              <a:rPr lang="ru-RU" u="sng" dirty="0"/>
              <a:t>спора:</a:t>
            </a:r>
          </a:p>
          <a:p>
            <a:pPr marL="0" indent="0">
              <a:buNone/>
            </a:pPr>
            <a:r>
              <a:rPr lang="ru-RU" dirty="0"/>
              <a:t>ребенок получил травму в результате ДТП, и его родители обратились в суд с иском о возмещении вреда</a:t>
            </a:r>
            <a:r>
              <a:rPr lang="ru-RU" dirty="0" smtClean="0"/>
              <a:t>.</a:t>
            </a:r>
          </a:p>
          <a:p>
            <a:pPr marL="0" indent="0">
              <a:buNone/>
            </a:pPr>
            <a:r>
              <a:rPr lang="ru-RU" u="sng" dirty="0" smtClean="0"/>
              <a:t>Судебные </a:t>
            </a:r>
            <a:r>
              <a:rPr lang="ru-RU" u="sng" dirty="0"/>
              <a:t>решения: </a:t>
            </a:r>
          </a:p>
          <a:p>
            <a:pPr marL="0" indent="0">
              <a:buNone/>
            </a:pPr>
            <a:r>
              <a:rPr lang="ru-RU" dirty="0"/>
              <a:t>Суд </a:t>
            </a:r>
            <a:r>
              <a:rPr lang="ru-RU" dirty="0" smtClean="0"/>
              <a:t>приостановил </a:t>
            </a:r>
            <a:r>
              <a:rPr lang="ru-RU" dirty="0"/>
              <a:t>срок исковой давности до достижения ребенком 18 лет, чтобы у него была возможность самостоятельно решить, обращаться ли в суд или нет</a:t>
            </a:r>
            <a:r>
              <a:rPr lang="ru-RU" dirty="0" smtClean="0"/>
              <a:t>.</a:t>
            </a:r>
          </a:p>
          <a:p>
            <a:pPr marL="0" indent="0">
              <a:buNone/>
            </a:pPr>
            <a:endParaRPr lang="ru-RU" dirty="0"/>
          </a:p>
          <a:p>
            <a:pPr marL="0" indent="0">
              <a:buNone/>
            </a:pPr>
            <a:endParaRPr lang="ru-RU" dirty="0"/>
          </a:p>
          <a:p>
            <a:pPr algn="r"/>
            <a:r>
              <a:rPr lang="ru-RU" dirty="0"/>
              <a:t>Психическое </a:t>
            </a:r>
            <a:r>
              <a:rPr lang="ru-RU" dirty="0" smtClean="0"/>
              <a:t>заболевание</a:t>
            </a:r>
          </a:p>
          <a:p>
            <a:pPr marL="0" indent="0" algn="r">
              <a:buNone/>
            </a:pPr>
            <a:r>
              <a:rPr lang="ru-RU" u="sng" dirty="0" smtClean="0"/>
              <a:t>Суть </a:t>
            </a:r>
            <a:r>
              <a:rPr lang="ru-RU" u="sng" dirty="0"/>
              <a:t>спора:</a:t>
            </a:r>
          </a:p>
          <a:p>
            <a:pPr marL="0" indent="0" algn="r">
              <a:buNone/>
            </a:pPr>
            <a:r>
              <a:rPr lang="ru-RU" dirty="0" smtClean="0"/>
              <a:t>Лицо </a:t>
            </a:r>
            <a:r>
              <a:rPr lang="ru-RU" dirty="0"/>
              <a:t>находится в психиатрическом учреждении и не может обратиться в суд по состоянию </a:t>
            </a:r>
            <a:r>
              <a:rPr lang="ru-RU" dirty="0" smtClean="0"/>
              <a:t>здоровья</a:t>
            </a:r>
          </a:p>
          <a:p>
            <a:pPr marL="0" indent="0" algn="r">
              <a:buNone/>
            </a:pPr>
            <a:r>
              <a:rPr lang="ru-RU" u="sng" dirty="0" smtClean="0"/>
              <a:t>Судебные </a:t>
            </a:r>
            <a:r>
              <a:rPr lang="ru-RU" u="sng" dirty="0"/>
              <a:t>решения:</a:t>
            </a:r>
            <a:endParaRPr lang="ru-RU" dirty="0"/>
          </a:p>
          <a:p>
            <a:pPr marL="0" indent="0" algn="r">
              <a:buNone/>
            </a:pPr>
            <a:r>
              <a:rPr lang="ru-RU" dirty="0"/>
              <a:t>С</a:t>
            </a:r>
            <a:r>
              <a:rPr lang="ru-RU" dirty="0" smtClean="0"/>
              <a:t>уд приостановил </a:t>
            </a:r>
            <a:r>
              <a:rPr lang="ru-RU" dirty="0"/>
              <a:t>срок исковой давности до момента его выздоровления или признания дееспособным.</a:t>
            </a:r>
            <a:endParaRPr lang="ru-RU" u="sng" dirty="0"/>
          </a:p>
          <a:p>
            <a:pPr marL="0" indent="0" algn="ctr">
              <a:buNone/>
            </a:pPr>
            <a:endParaRPr lang="ru-RU" u="sng" dirty="0"/>
          </a:p>
          <a:p>
            <a:pPr algn="ctr"/>
            <a:endParaRPr lang="ru-RU" dirty="0"/>
          </a:p>
        </p:txBody>
      </p:sp>
    </p:spTree>
    <p:extLst>
      <p:ext uri="{BB962C8B-B14F-4D97-AF65-F5344CB8AC3E}">
        <p14:creationId xmlns:p14="http://schemas.microsoft.com/office/powerpoint/2010/main" val="42392278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effectLst>
                  <a:outerShdw blurRad="38100" dist="38100" dir="2700000" algn="tl">
                    <a:srgbClr val="000000">
                      <a:alpha val="43137"/>
                    </a:srgbClr>
                  </a:outerShdw>
                </a:effectLst>
              </a:rPr>
              <a:t>14.  Исчисление сроков</a:t>
            </a:r>
            <a:br>
              <a:rPr lang="ru-RU" sz="4000" dirty="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a:bodyPr>
          <a:lstStyle/>
          <a:p>
            <a:r>
              <a:rPr lang="ru-RU" dirty="0" smtClean="0"/>
              <a:t>Объект: сферы исчисления сроков.</a:t>
            </a:r>
          </a:p>
          <a:p>
            <a:endParaRPr lang="ru-RU" dirty="0"/>
          </a:p>
          <a:p>
            <a:r>
              <a:rPr lang="ru-RU" dirty="0"/>
              <a:t>Объективная сторона: </a:t>
            </a:r>
          </a:p>
          <a:p>
            <a:pPr marL="0" indent="0">
              <a:buNone/>
            </a:pPr>
            <a:r>
              <a:rPr lang="ru-RU" dirty="0"/>
              <a:t>Установленный законом, иными правовыми актами, сделкой или назначаемый судом срок определяется календарной датой или истечением периода времени, который исчисляется годами, месяцами, неделями, днями или </a:t>
            </a:r>
            <a:r>
              <a:rPr lang="ru-RU" dirty="0" smtClean="0"/>
              <a:t>часами. Срок </a:t>
            </a:r>
            <a:r>
              <a:rPr lang="ru-RU" dirty="0"/>
              <a:t>может определяться также указанием на событие, которое должно неизбежно наступить</a:t>
            </a:r>
            <a:r>
              <a:rPr lang="ru-RU" dirty="0" smtClean="0"/>
              <a:t>.</a:t>
            </a:r>
          </a:p>
          <a:p>
            <a:pPr marL="0" indent="0">
              <a:buNone/>
            </a:pPr>
            <a:endParaRPr lang="ru-RU" dirty="0"/>
          </a:p>
          <a:p>
            <a:r>
              <a:rPr lang="ru-RU" dirty="0"/>
              <a:t>Субъект: физические лица, юридические </a:t>
            </a:r>
            <a:r>
              <a:rPr lang="ru-RU" dirty="0" smtClean="0"/>
              <a:t>лица.</a:t>
            </a:r>
            <a:endParaRPr lang="ru-RU" dirty="0"/>
          </a:p>
          <a:p>
            <a:endParaRPr lang="ru-RU" dirty="0"/>
          </a:p>
          <a:p>
            <a:r>
              <a:rPr lang="ru-RU" dirty="0"/>
              <a:t>Субъективная сторона: умысел и неосторожность.</a:t>
            </a:r>
          </a:p>
          <a:p>
            <a:endParaRPr lang="ru-RU" dirty="0"/>
          </a:p>
        </p:txBody>
      </p:sp>
    </p:spTree>
    <p:extLst>
      <p:ext uri="{BB962C8B-B14F-4D97-AF65-F5344CB8AC3E}">
        <p14:creationId xmlns:p14="http://schemas.microsoft.com/office/powerpoint/2010/main" val="408764512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14.  Исчисление сроков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980728"/>
            <a:ext cx="9144000" cy="5877272"/>
          </a:xfrm>
        </p:spPr>
        <p:txBody>
          <a:bodyPr>
            <a:normAutofit fontScale="77500" lnSpcReduction="20000"/>
          </a:bodyPr>
          <a:lstStyle/>
          <a:p>
            <a:r>
              <a:rPr lang="ru-RU" dirty="0"/>
              <a:t>Объект: </a:t>
            </a:r>
            <a:endParaRPr lang="ru-RU" dirty="0" smtClean="0"/>
          </a:p>
          <a:p>
            <a:pPr marL="0" indent="0">
              <a:buNone/>
            </a:pPr>
            <a:r>
              <a:rPr lang="ru-RU" dirty="0" smtClean="0"/>
              <a:t>Объектом является сфера </a:t>
            </a:r>
            <a:r>
              <a:rPr lang="ru-RU" dirty="0"/>
              <a:t>исчисления сроков</a:t>
            </a:r>
            <a:r>
              <a:rPr lang="ru-RU" dirty="0" smtClean="0"/>
              <a:t>.</a:t>
            </a:r>
          </a:p>
          <a:p>
            <a:pPr marL="0" indent="0">
              <a:buNone/>
            </a:pPr>
            <a:endParaRPr lang="ru-RU" dirty="0"/>
          </a:p>
          <a:p>
            <a:r>
              <a:rPr lang="ru-RU" dirty="0"/>
              <a:t>Объективная сторона: </a:t>
            </a:r>
          </a:p>
          <a:p>
            <a:pPr marL="0" indent="0">
              <a:buNone/>
            </a:pPr>
            <a:r>
              <a:rPr lang="ru-RU" dirty="0"/>
              <a:t>Течение срока, определенного периодом времени, начинается на следующий день после календарной даты или наступления события, которыми определено его начало</a:t>
            </a:r>
            <a:r>
              <a:rPr lang="ru-RU" dirty="0" smtClean="0"/>
              <a:t>. </a:t>
            </a:r>
            <a:r>
              <a:rPr lang="ru-RU" dirty="0"/>
              <a:t>Срок, исчисляемый годами, истекает в соответствующие месяц и число последнего года </a:t>
            </a:r>
            <a:r>
              <a:rPr lang="ru-RU" dirty="0" smtClean="0"/>
              <a:t>срока. К </a:t>
            </a:r>
            <a:r>
              <a:rPr lang="ru-RU" dirty="0"/>
              <a:t>сроку, определенному в полгода, применяются правила для сроков, исчисляемых </a:t>
            </a:r>
            <a:r>
              <a:rPr lang="ru-RU" dirty="0" smtClean="0"/>
              <a:t>месяцами.</a:t>
            </a:r>
            <a:r>
              <a:rPr lang="ru-RU" dirty="0"/>
              <a:t> </a:t>
            </a:r>
            <a:r>
              <a:rPr lang="ru-RU" dirty="0" smtClean="0"/>
              <a:t>К </a:t>
            </a:r>
            <a:r>
              <a:rPr lang="ru-RU" dirty="0"/>
              <a:t>сроку, исчисляемому кварталами года, применяются правила для сроков, исчисляемых месяцами. При этом квартал считается равным трем месяцам, а отсчет кварталов ведется с начала </a:t>
            </a:r>
            <a:r>
              <a:rPr lang="ru-RU" dirty="0" smtClean="0"/>
              <a:t>года.</a:t>
            </a:r>
            <a:r>
              <a:rPr lang="ru-RU" dirty="0"/>
              <a:t> </a:t>
            </a:r>
            <a:r>
              <a:rPr lang="ru-RU" dirty="0" smtClean="0"/>
              <a:t>Срок</a:t>
            </a:r>
            <a:r>
              <a:rPr lang="ru-RU" dirty="0"/>
              <a:t>, исчисляемый месяцами, истекает в соответствующее число последнего месяца </a:t>
            </a:r>
            <a:r>
              <a:rPr lang="ru-RU" dirty="0" smtClean="0"/>
              <a:t>срока.</a:t>
            </a:r>
            <a:r>
              <a:rPr lang="ru-RU" dirty="0"/>
              <a:t> </a:t>
            </a:r>
            <a:r>
              <a:rPr lang="ru-RU" dirty="0" smtClean="0"/>
              <a:t>Срок</a:t>
            </a:r>
            <a:r>
              <a:rPr lang="ru-RU" dirty="0"/>
              <a:t>, определенный в полмесяца, рассматривается как срок, исчисляемый днями, и считается равным пятнадцати </a:t>
            </a:r>
            <a:r>
              <a:rPr lang="ru-RU" dirty="0" smtClean="0"/>
              <a:t>дням.</a:t>
            </a:r>
            <a:r>
              <a:rPr lang="ru-RU" dirty="0"/>
              <a:t> </a:t>
            </a:r>
            <a:r>
              <a:rPr lang="ru-RU" dirty="0" smtClean="0"/>
              <a:t>Если </a:t>
            </a:r>
            <a:r>
              <a:rPr lang="ru-RU" dirty="0"/>
              <a:t>окончание срока, исчисляемого месяцами, приходится на такой месяц, в котором нет соответствующего числа, то срок истекает в последний день этого </a:t>
            </a:r>
            <a:r>
              <a:rPr lang="ru-RU" dirty="0" smtClean="0"/>
              <a:t>месяца.</a:t>
            </a:r>
            <a:r>
              <a:rPr lang="ru-RU" dirty="0"/>
              <a:t> </a:t>
            </a:r>
            <a:r>
              <a:rPr lang="ru-RU" dirty="0" smtClean="0"/>
              <a:t>Срок</a:t>
            </a:r>
            <a:r>
              <a:rPr lang="ru-RU" dirty="0"/>
              <a:t>, исчисляемый неделями, истекает в соответствующий день последней недели срока</a:t>
            </a:r>
            <a:r>
              <a:rPr lang="ru-RU" dirty="0" smtClean="0"/>
              <a:t>. </a:t>
            </a:r>
            <a:r>
              <a:rPr lang="ru-RU" dirty="0"/>
              <a:t>Если последний день срока приходится на нерабочий день, днем окончания срока считается ближайший следующий за ним рабочий день.</a:t>
            </a:r>
          </a:p>
          <a:p>
            <a:endParaRPr lang="ru-RU" dirty="0"/>
          </a:p>
        </p:txBody>
      </p:sp>
    </p:spTree>
    <p:extLst>
      <p:ext uri="{BB962C8B-B14F-4D97-AF65-F5344CB8AC3E}">
        <p14:creationId xmlns:p14="http://schemas.microsoft.com/office/powerpoint/2010/main" val="3444129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323232"/>
                </a:solidFill>
              </a:rPr>
              <a:t>1. Гражданское законодательство</a:t>
            </a:r>
            <a:endParaRPr lang="ru-RU" dirty="0"/>
          </a:p>
        </p:txBody>
      </p:sp>
      <p:sp>
        <p:nvSpPr>
          <p:cNvPr id="3" name="Объект 2"/>
          <p:cNvSpPr>
            <a:spLocks noGrp="1"/>
          </p:cNvSpPr>
          <p:nvPr>
            <p:ph idx="1"/>
          </p:nvPr>
        </p:nvSpPr>
        <p:spPr>
          <a:xfrm>
            <a:off x="107504" y="1600200"/>
            <a:ext cx="8928992" cy="5069160"/>
          </a:xfrm>
        </p:spPr>
        <p:txBody>
          <a:bodyPr>
            <a:normAutofit fontScale="70000" lnSpcReduction="20000"/>
          </a:bodyPr>
          <a:lstStyle/>
          <a:p>
            <a:pPr marL="0" indent="0" algn="ctr">
              <a:buNone/>
            </a:pPr>
            <a:r>
              <a:rPr lang="ru-RU" sz="3400" i="1" u="sng" dirty="0"/>
              <a:t>Судебная </a:t>
            </a:r>
            <a:r>
              <a:rPr lang="ru-RU" sz="3400" i="1" u="sng" dirty="0" smtClean="0"/>
              <a:t>практика</a:t>
            </a:r>
          </a:p>
          <a:p>
            <a:pPr marL="0" indent="0" algn="ctr">
              <a:buNone/>
            </a:pPr>
            <a:r>
              <a:rPr lang="ru-RU" sz="2800" b="1" dirty="0"/>
              <a:t>ГК РФ Статья 4</a:t>
            </a:r>
            <a:endParaRPr lang="ru-RU" sz="3400" i="1" dirty="0"/>
          </a:p>
          <a:p>
            <a:r>
              <a:rPr lang="ru-RU" dirty="0"/>
              <a:t>Дело о наследстве</a:t>
            </a:r>
            <a:r>
              <a:rPr lang="ru-RU" dirty="0" smtClean="0"/>
              <a:t>.</a:t>
            </a:r>
            <a:endParaRPr lang="ru-RU" u="sng" dirty="0"/>
          </a:p>
          <a:p>
            <a:pPr marL="0" indent="0">
              <a:buNone/>
            </a:pPr>
            <a:r>
              <a:rPr lang="ru-RU" u="sng" dirty="0"/>
              <a:t>Суть спора: </a:t>
            </a:r>
          </a:p>
          <a:p>
            <a:pPr marL="0" indent="0">
              <a:buNone/>
            </a:pPr>
            <a:r>
              <a:rPr lang="ru-RU" dirty="0"/>
              <a:t>Гражданин умер в 2018 году, оставив завещание, по которому все имущество переходило к его жене. В 2019 году был принят новый закон, который ввел новые правила для составления завещаний.</a:t>
            </a:r>
          </a:p>
          <a:p>
            <a:pPr marL="0" indent="0">
              <a:buNone/>
            </a:pPr>
            <a:r>
              <a:rPr lang="ru-RU" u="sng" dirty="0"/>
              <a:t>Судебные решения</a:t>
            </a:r>
            <a:r>
              <a:rPr lang="ru-RU" u="sng" dirty="0" smtClean="0"/>
              <a:t>: </a:t>
            </a:r>
          </a:p>
          <a:p>
            <a:pPr marL="0" indent="0">
              <a:buNone/>
            </a:pPr>
            <a:r>
              <a:rPr lang="ru-RU" dirty="0" smtClean="0"/>
              <a:t>Суд </a:t>
            </a:r>
            <a:r>
              <a:rPr lang="ru-RU" dirty="0"/>
              <a:t>отказался применять новый закон к наследству, так как он возник до его вступления в силу. </a:t>
            </a:r>
            <a:endParaRPr lang="ru-RU" dirty="0" smtClean="0"/>
          </a:p>
          <a:p>
            <a:pPr marL="0" indent="0">
              <a:buNone/>
            </a:pPr>
            <a:endParaRPr lang="ru-RU" dirty="0"/>
          </a:p>
          <a:p>
            <a:pPr algn="r"/>
            <a:r>
              <a:rPr lang="ru-RU" dirty="0"/>
              <a:t>Дело о кредитах</a:t>
            </a:r>
            <a:r>
              <a:rPr lang="ru-RU" dirty="0" smtClean="0"/>
              <a:t>.</a:t>
            </a:r>
            <a:endParaRPr lang="ru-RU" u="sng" dirty="0"/>
          </a:p>
          <a:p>
            <a:pPr marL="0" indent="0" algn="r">
              <a:buNone/>
            </a:pPr>
            <a:r>
              <a:rPr lang="ru-RU" u="sng" dirty="0"/>
              <a:t>Суть спора: </a:t>
            </a:r>
          </a:p>
          <a:p>
            <a:pPr marL="0" indent="0" algn="r">
              <a:buNone/>
            </a:pPr>
            <a:r>
              <a:rPr lang="ru-RU" dirty="0"/>
              <a:t>В 2017 году гражданин взял кредит под проценты, которые регулировались старым законом. В 2019 году был отменен старый закон, и были введены новые правила для кредитов</a:t>
            </a:r>
            <a:r>
              <a:rPr lang="ru-RU" dirty="0" smtClean="0"/>
              <a:t>.</a:t>
            </a:r>
          </a:p>
          <a:p>
            <a:pPr marL="0" indent="0" algn="r">
              <a:buNone/>
            </a:pPr>
            <a:r>
              <a:rPr lang="ru-RU" dirty="0" smtClean="0"/>
              <a:t> </a:t>
            </a:r>
            <a:r>
              <a:rPr lang="ru-RU" u="sng" dirty="0" smtClean="0"/>
              <a:t>Судебные </a:t>
            </a:r>
            <a:r>
              <a:rPr lang="ru-RU" u="sng" dirty="0"/>
              <a:t>решения</a:t>
            </a:r>
            <a:r>
              <a:rPr lang="ru-RU" u="sng" dirty="0" smtClean="0"/>
              <a:t>:</a:t>
            </a:r>
          </a:p>
          <a:p>
            <a:pPr marL="0" indent="0" algn="r">
              <a:buNone/>
            </a:pPr>
            <a:r>
              <a:rPr lang="ru-RU" dirty="0"/>
              <a:t>Суд применил старый закон к этому кредиту, так как он был взял до отмены старого закона.</a:t>
            </a:r>
            <a:endParaRPr lang="ru-RU" u="sng" dirty="0" smtClean="0"/>
          </a:p>
          <a:p>
            <a:pPr marL="0" indent="0" algn="r">
              <a:buNone/>
            </a:pPr>
            <a:endParaRPr lang="ru-RU" dirty="0" smtClean="0"/>
          </a:p>
          <a:p>
            <a:pPr marL="0" indent="0">
              <a:buNone/>
            </a:pPr>
            <a:endParaRPr lang="ru-RU" u="sng" dirty="0"/>
          </a:p>
          <a:p>
            <a:pPr marL="0" indent="0">
              <a:buNone/>
            </a:pPr>
            <a:endParaRPr lang="ru-RU" u="sng" dirty="0" smtClean="0"/>
          </a:p>
          <a:p>
            <a:pPr marL="0" indent="0">
              <a:buNone/>
            </a:pPr>
            <a:endParaRPr lang="ru-RU" u="sng" dirty="0"/>
          </a:p>
          <a:p>
            <a:endParaRPr lang="ru-RU" dirty="0"/>
          </a:p>
        </p:txBody>
      </p:sp>
    </p:spTree>
    <p:extLst>
      <p:ext uri="{BB962C8B-B14F-4D97-AF65-F5344CB8AC3E}">
        <p14:creationId xmlns:p14="http://schemas.microsoft.com/office/powerpoint/2010/main" val="155498144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14.  Исчисление сроков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395536" y="980728"/>
            <a:ext cx="8064896" cy="5472608"/>
          </a:xfrm>
        </p:spPr>
        <p:txBody>
          <a:bodyPr>
            <a:normAutofit fontScale="92500" lnSpcReduction="10000"/>
          </a:bodyPr>
          <a:lstStyle/>
          <a:p>
            <a:r>
              <a:rPr lang="ru-RU" dirty="0"/>
              <a:t>Субъект: </a:t>
            </a:r>
            <a:endParaRPr lang="ru-RU" dirty="0" smtClean="0"/>
          </a:p>
          <a:p>
            <a:pPr marL="0" indent="0">
              <a:buNone/>
            </a:pPr>
            <a:r>
              <a:rPr lang="ru-RU" dirty="0" smtClean="0"/>
              <a:t>Субъектом </a:t>
            </a:r>
            <a:r>
              <a:rPr lang="ru-RU" dirty="0"/>
              <a:t>является физическое или юридическое лицо, чьи права и обязанности регулируются гражданским законодательством. </a:t>
            </a:r>
            <a:endParaRPr lang="ru-RU" dirty="0" smtClean="0"/>
          </a:p>
          <a:p>
            <a:endParaRPr lang="ru-RU" dirty="0" smtClean="0"/>
          </a:p>
          <a:p>
            <a:r>
              <a:rPr lang="ru-RU" dirty="0" smtClean="0"/>
              <a:t>Субъективная </a:t>
            </a:r>
            <a:r>
              <a:rPr lang="ru-RU" dirty="0"/>
              <a:t>сторона</a:t>
            </a:r>
            <a:r>
              <a:rPr lang="ru-RU" dirty="0" smtClean="0"/>
              <a:t>:</a:t>
            </a:r>
          </a:p>
          <a:p>
            <a:pPr marL="0" indent="0">
              <a:buNone/>
            </a:pPr>
            <a:r>
              <a:rPr lang="ru-RU" dirty="0"/>
              <a:t>Последствия нарушения сроков зависят от конкретного вида срока и установленных законом санкций</a:t>
            </a:r>
            <a:r>
              <a:rPr lang="ru-RU" dirty="0" smtClean="0"/>
              <a:t>.</a:t>
            </a:r>
          </a:p>
          <a:p>
            <a:pPr marL="0" indent="0">
              <a:buNone/>
            </a:pPr>
            <a:r>
              <a:rPr lang="ru-RU" i="1" dirty="0"/>
              <a:t>Пример</a:t>
            </a:r>
            <a:r>
              <a:rPr lang="ru-RU" dirty="0"/>
              <a:t>: </a:t>
            </a:r>
            <a:br>
              <a:rPr lang="ru-RU" dirty="0"/>
            </a:br>
            <a:r>
              <a:rPr lang="ru-RU" dirty="0"/>
              <a:t>Ч</a:t>
            </a:r>
            <a:r>
              <a:rPr lang="ru-RU" dirty="0" smtClean="0"/>
              <a:t>еловек </a:t>
            </a:r>
            <a:r>
              <a:rPr lang="ru-RU" dirty="0"/>
              <a:t>должен подать исковое заявление в суд в течение одного месяца с момента возникновения спора. Он ошибочно рассчитал срок и подал заявление на день позже. В этом случае суд может отказать в удовлетворении иска из-за пропуска срока, но не будет рассматривать этот пропуск как умышленное действие лица.</a:t>
            </a:r>
          </a:p>
        </p:txBody>
      </p:sp>
    </p:spTree>
    <p:extLst>
      <p:ext uri="{BB962C8B-B14F-4D97-AF65-F5344CB8AC3E}">
        <p14:creationId xmlns:p14="http://schemas.microsoft.com/office/powerpoint/2010/main" val="424320929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14.  Исчисление сроков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836712"/>
            <a:ext cx="9144000" cy="6021288"/>
          </a:xfrm>
        </p:spPr>
        <p:txBody>
          <a:bodyPr>
            <a:normAutofit fontScale="92500" lnSpcReduction="20000"/>
          </a:bodyPr>
          <a:lstStyle/>
          <a:p>
            <a:pPr marL="0" indent="0" algn="ctr">
              <a:buNone/>
            </a:pPr>
            <a:r>
              <a:rPr lang="ru-RU" sz="2800" u="sng" dirty="0"/>
              <a:t>Судебная практика</a:t>
            </a:r>
          </a:p>
          <a:p>
            <a:pPr marL="0" indent="0" algn="ctr">
              <a:buNone/>
            </a:pPr>
            <a:endParaRPr lang="ru-RU" u="sng" dirty="0"/>
          </a:p>
          <a:p>
            <a:pPr algn="just"/>
            <a:r>
              <a:rPr lang="ru-RU" dirty="0"/>
              <a:t>Дело № </a:t>
            </a:r>
            <a:r>
              <a:rPr lang="ru-RU" dirty="0" smtClean="0"/>
              <a:t>А40-159786/2020</a:t>
            </a:r>
          </a:p>
          <a:p>
            <a:pPr marL="0" indent="0" algn="just">
              <a:buNone/>
            </a:pPr>
            <a:r>
              <a:rPr lang="ru-RU" u="sng" dirty="0" smtClean="0"/>
              <a:t>Суть </a:t>
            </a:r>
            <a:r>
              <a:rPr lang="ru-RU" u="sng" dirty="0"/>
              <a:t>спора:</a:t>
            </a:r>
            <a:r>
              <a:rPr lang="ru-RU" dirty="0"/>
              <a:t> </a:t>
            </a:r>
            <a:r>
              <a:rPr lang="ru-RU" dirty="0" smtClean="0"/>
              <a:t>Истец </a:t>
            </a:r>
            <a:r>
              <a:rPr lang="ru-RU" dirty="0"/>
              <a:t>(кредитор) подал в суд иск о взыскании задолженности с должника. Последний день срока исковой давности пришелся на 1 мая (праздничный день). </a:t>
            </a:r>
            <a:endParaRPr lang="ru-RU" dirty="0" smtClean="0"/>
          </a:p>
          <a:p>
            <a:pPr marL="0" indent="0">
              <a:buNone/>
            </a:pPr>
            <a:r>
              <a:rPr lang="ru-RU" u="sng" dirty="0" smtClean="0"/>
              <a:t>Судебные </a:t>
            </a:r>
            <a:r>
              <a:rPr lang="ru-RU" u="sng" dirty="0"/>
              <a:t>решения</a:t>
            </a:r>
            <a:r>
              <a:rPr lang="ru-RU" u="sng" dirty="0" smtClean="0"/>
              <a:t>: </a:t>
            </a:r>
            <a:r>
              <a:rPr lang="ru-RU" dirty="0"/>
              <a:t>Суд отказал в удовлетворении иска, так как срок исковой давности был пропущен и не был перенесен на первый рабочий день после праздника. Суд указал, что в соответствии с ГК РФ, срок исковой давности переносится на первый рабочий день после праздничного дня.</a:t>
            </a:r>
            <a:endParaRPr lang="ru-RU" u="sng" dirty="0"/>
          </a:p>
          <a:p>
            <a:pPr marL="0" indent="0">
              <a:buNone/>
            </a:pPr>
            <a:endParaRPr lang="ru-RU" u="sng" dirty="0"/>
          </a:p>
          <a:p>
            <a:pPr algn="r"/>
            <a:r>
              <a:rPr lang="ru-RU" dirty="0"/>
              <a:t>Дело № А41-14220/2021</a:t>
            </a:r>
            <a:endParaRPr lang="ru-RU" u="sng" dirty="0"/>
          </a:p>
          <a:p>
            <a:pPr marL="0" indent="0" algn="r">
              <a:buNone/>
            </a:pPr>
            <a:r>
              <a:rPr lang="ru-RU" u="sng" dirty="0"/>
              <a:t>Суть спора</a:t>
            </a:r>
            <a:r>
              <a:rPr lang="ru-RU" u="sng" dirty="0" smtClean="0"/>
              <a:t>: О</a:t>
            </a:r>
            <a:r>
              <a:rPr lang="ru-RU" dirty="0" smtClean="0"/>
              <a:t>тветчик </a:t>
            </a:r>
            <a:r>
              <a:rPr lang="ru-RU" dirty="0"/>
              <a:t>не предъявил отзыв на иск в установленный срок, который пришелся на выходной день.</a:t>
            </a:r>
            <a:r>
              <a:rPr lang="ru-RU" u="sng" dirty="0" smtClean="0"/>
              <a:t> </a:t>
            </a:r>
          </a:p>
          <a:p>
            <a:pPr marL="0" indent="0" algn="r">
              <a:buNone/>
            </a:pPr>
            <a:r>
              <a:rPr lang="ru-RU" u="sng" dirty="0" smtClean="0"/>
              <a:t>Судебные </a:t>
            </a:r>
            <a:r>
              <a:rPr lang="ru-RU" u="sng" dirty="0"/>
              <a:t>решения</a:t>
            </a:r>
            <a:r>
              <a:rPr lang="ru-RU" u="sng" dirty="0" smtClean="0"/>
              <a:t>: </a:t>
            </a:r>
            <a:r>
              <a:rPr lang="ru-RU" dirty="0"/>
              <a:t>Суд принял решение в отсутствие ответчика, так как срок был перенесен на первый рабочий день после выходного. </a:t>
            </a:r>
          </a:p>
        </p:txBody>
      </p:sp>
    </p:spTree>
    <p:extLst>
      <p:ext uri="{BB962C8B-B14F-4D97-AF65-F5344CB8AC3E}">
        <p14:creationId xmlns:p14="http://schemas.microsoft.com/office/powerpoint/2010/main" val="245923623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14.  Исчисление сроков</a:t>
            </a:r>
            <a:br>
              <a:rPr lang="ru-RU" sz="4000" dirty="0">
                <a:solidFill>
                  <a:srgbClr val="323232"/>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0" y="764704"/>
            <a:ext cx="9252520" cy="6093296"/>
          </a:xfrm>
        </p:spPr>
        <p:txBody>
          <a:bodyPr>
            <a:normAutofit/>
          </a:bodyPr>
          <a:lstStyle/>
          <a:p>
            <a:pPr marL="0" indent="0">
              <a:buNone/>
            </a:pPr>
            <a:r>
              <a:rPr lang="ru-RU" sz="1600" b="1" dirty="0"/>
              <a:t>ГК РФ Статья 193. Окончание срока в нерабочий </a:t>
            </a:r>
            <a:r>
              <a:rPr lang="ru-RU" sz="1600" b="1" dirty="0" smtClean="0"/>
              <a:t>день</a:t>
            </a:r>
          </a:p>
          <a:p>
            <a:pPr marL="0" indent="0">
              <a:buNone/>
            </a:pPr>
            <a:endParaRPr lang="ru-RU" sz="1600" b="1" dirty="0"/>
          </a:p>
          <a:p>
            <a:r>
              <a:rPr lang="ru-RU" sz="1600" u="sng" dirty="0"/>
              <a:t>Объект</a:t>
            </a:r>
            <a:r>
              <a:rPr lang="ru-RU" sz="1600" dirty="0"/>
              <a:t>: </a:t>
            </a:r>
            <a:r>
              <a:rPr lang="ru-RU" sz="1600" dirty="0" smtClean="0"/>
              <a:t>Сфера окончания </a:t>
            </a:r>
            <a:r>
              <a:rPr lang="ru-RU" sz="1600" dirty="0"/>
              <a:t>срока в нерабочий </a:t>
            </a:r>
            <a:r>
              <a:rPr lang="ru-RU" sz="1600" dirty="0" smtClean="0"/>
              <a:t>день</a:t>
            </a:r>
          </a:p>
          <a:p>
            <a:endParaRPr lang="ru-RU" sz="1600" dirty="0"/>
          </a:p>
          <a:p>
            <a:r>
              <a:rPr lang="ru-RU" sz="1600" u="sng" dirty="0"/>
              <a:t>Объективная сторона: </a:t>
            </a:r>
            <a:endParaRPr lang="ru-RU" sz="1600" u="sng" dirty="0" smtClean="0"/>
          </a:p>
          <a:p>
            <a:pPr marL="0" indent="0">
              <a:buNone/>
            </a:pPr>
            <a:r>
              <a:rPr lang="ru-RU" sz="1600" dirty="0" smtClean="0"/>
              <a:t>Если </a:t>
            </a:r>
            <a:r>
              <a:rPr lang="ru-RU" sz="1600" dirty="0"/>
              <a:t>последний день срока приходится на нерабочий день, днем окончания срока считается ближайший следующий за ним рабочий день</a:t>
            </a:r>
            <a:r>
              <a:rPr lang="ru-RU" sz="1600" dirty="0" smtClean="0"/>
              <a:t>.</a:t>
            </a:r>
          </a:p>
          <a:p>
            <a:endParaRPr lang="ru-RU" sz="1600" u="sng" dirty="0"/>
          </a:p>
          <a:p>
            <a:r>
              <a:rPr lang="ru-RU" sz="1600" dirty="0"/>
              <a:t> </a:t>
            </a:r>
            <a:r>
              <a:rPr lang="ru-RU" sz="1600" u="sng" dirty="0"/>
              <a:t>Субъект: </a:t>
            </a:r>
            <a:r>
              <a:rPr lang="ru-RU" sz="1600" u="sng" dirty="0" smtClean="0"/>
              <a:t> </a:t>
            </a:r>
            <a:r>
              <a:rPr lang="ru-RU" sz="1600" dirty="0" smtClean="0"/>
              <a:t>любое </a:t>
            </a:r>
            <a:r>
              <a:rPr lang="ru-RU" sz="1600" dirty="0"/>
              <a:t>лицо, участвующее в правоотношениях: </a:t>
            </a:r>
            <a:endParaRPr lang="ru-RU" sz="1600" dirty="0" smtClean="0"/>
          </a:p>
          <a:p>
            <a:pPr>
              <a:buFont typeface="Courier New" pitchFamily="49" charset="0"/>
              <a:buChar char="o"/>
            </a:pPr>
            <a:r>
              <a:rPr lang="ru-RU" sz="1600" dirty="0" smtClean="0"/>
              <a:t>Стороны </a:t>
            </a:r>
            <a:r>
              <a:rPr lang="ru-RU" sz="1600" dirty="0"/>
              <a:t>в договоре: Например, покупатель и продавец, арендатор и арендодатель. </a:t>
            </a:r>
            <a:endParaRPr lang="ru-RU" sz="1600" dirty="0" smtClean="0"/>
          </a:p>
          <a:p>
            <a:pPr>
              <a:buFont typeface="Courier New" pitchFamily="49" charset="0"/>
              <a:buChar char="o"/>
            </a:pPr>
            <a:r>
              <a:rPr lang="ru-RU" sz="1600" dirty="0" smtClean="0"/>
              <a:t>Участники </a:t>
            </a:r>
            <a:r>
              <a:rPr lang="ru-RU" sz="1600" dirty="0"/>
              <a:t>судебного процесса: Истец, ответчик, третьи лица. </a:t>
            </a:r>
            <a:endParaRPr lang="ru-RU" sz="1600" dirty="0" smtClean="0"/>
          </a:p>
          <a:p>
            <a:pPr>
              <a:buFont typeface="Courier New" pitchFamily="49" charset="0"/>
              <a:buChar char="o"/>
            </a:pPr>
            <a:r>
              <a:rPr lang="ru-RU" sz="1600" dirty="0" smtClean="0"/>
              <a:t>Любое </a:t>
            </a:r>
            <a:r>
              <a:rPr lang="ru-RU" sz="1600" dirty="0"/>
              <a:t>лицо, на которое распространяется действие закона: Например, гражданин, юридическое лицо, государственный орган</a:t>
            </a:r>
            <a:r>
              <a:rPr lang="ru-RU" sz="1600" dirty="0" smtClean="0"/>
              <a:t>.</a:t>
            </a:r>
          </a:p>
          <a:p>
            <a:pPr>
              <a:buFont typeface="Courier New" pitchFamily="49" charset="0"/>
              <a:buChar char="o"/>
            </a:pPr>
            <a:endParaRPr lang="ru-RU" sz="1600" dirty="0" smtClean="0"/>
          </a:p>
          <a:p>
            <a:r>
              <a:rPr lang="ru-RU" sz="1600" u="sng" dirty="0" smtClean="0"/>
              <a:t>Субъективная </a:t>
            </a:r>
            <a:r>
              <a:rPr lang="ru-RU" sz="1600" u="sng" dirty="0"/>
              <a:t>сторона</a:t>
            </a:r>
            <a:r>
              <a:rPr lang="ru-RU" sz="1600" u="sng" dirty="0" smtClean="0"/>
              <a:t>:</a:t>
            </a:r>
          </a:p>
          <a:p>
            <a:pPr marL="0" indent="0">
              <a:buNone/>
            </a:pPr>
            <a:r>
              <a:rPr lang="ru-RU" sz="1600" dirty="0"/>
              <a:t>"Вина</a:t>
            </a:r>
            <a:r>
              <a:rPr lang="ru-RU" sz="1600" dirty="0" smtClean="0"/>
              <a:t>"– </a:t>
            </a:r>
            <a:r>
              <a:rPr lang="ru-RU" sz="1600" dirty="0"/>
              <a:t>это субъективное отношение лица к содеянному, то есть умышленное или неосторожное совершение правонарушения. </a:t>
            </a:r>
            <a:r>
              <a:rPr lang="ru-RU" sz="1600" dirty="0" smtClean="0"/>
              <a:t> </a:t>
            </a:r>
            <a:r>
              <a:rPr lang="ru-RU" sz="1600" dirty="0"/>
              <a:t>Окончание срока в нерабочий день – это не правонарушение, а особенность исчисления сроков, которая прописана в законодательстве. </a:t>
            </a:r>
          </a:p>
        </p:txBody>
      </p:sp>
    </p:spTree>
    <p:extLst>
      <p:ext uri="{BB962C8B-B14F-4D97-AF65-F5344CB8AC3E}">
        <p14:creationId xmlns:p14="http://schemas.microsoft.com/office/powerpoint/2010/main" val="388199687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rPr>
              <a:t>14.  Исчисление сроков</a:t>
            </a:r>
            <a:br>
              <a:rPr lang="ru-RU" sz="4000" dirty="0">
                <a:solidFill>
                  <a:srgbClr val="323232"/>
                </a:solidFill>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0" y="1268760"/>
            <a:ext cx="9144000" cy="5589240"/>
          </a:xfrm>
        </p:spPr>
        <p:txBody>
          <a:bodyPr/>
          <a:lstStyle/>
          <a:p>
            <a:pPr marL="0" lvl="0" indent="0">
              <a:buNone/>
            </a:pPr>
            <a:r>
              <a:rPr lang="ru-RU" sz="2000" b="1" dirty="0">
                <a:solidFill>
                  <a:prstClr val="black">
                    <a:lumMod val="50000"/>
                    <a:lumOff val="50000"/>
                  </a:prstClr>
                </a:solidFill>
              </a:rPr>
              <a:t>ГК РФ Статья 193. Окончание срока в нерабочий день</a:t>
            </a:r>
          </a:p>
          <a:p>
            <a:pPr fontAlgn="base"/>
            <a:r>
              <a:rPr lang="ru-RU" sz="1800" dirty="0"/>
              <a:t>Понятие "нерабочий день", о котором идет речь в комментируемой статье, в гражданском законодательстве отсутствует.</a:t>
            </a:r>
          </a:p>
          <a:p>
            <a:pPr fontAlgn="base"/>
            <a:r>
              <a:rPr lang="ru-RU" sz="1800" dirty="0"/>
              <a:t>В Трудовом кодексе РФ в качестве нерабочих дней рассматриваются выходные дни (ст. 111 ТК РФ) и нерабочие праздничные дни (ст. 112 ТК РФ).</a:t>
            </a:r>
          </a:p>
          <a:p>
            <a:endParaRPr lang="ru-RU" dirty="0"/>
          </a:p>
        </p:txBody>
      </p:sp>
    </p:spTree>
    <p:extLst>
      <p:ext uri="{BB962C8B-B14F-4D97-AF65-F5344CB8AC3E}">
        <p14:creationId xmlns:p14="http://schemas.microsoft.com/office/powerpoint/2010/main" val="195898841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indent="450215">
              <a:spcAft>
                <a:spcPts val="0"/>
              </a:spcAft>
            </a:pPr>
            <a:r>
              <a:rPr lang="ru-RU" sz="4000" dirty="0">
                <a:effectLst>
                  <a:outerShdw blurRad="38100" dist="38100" dir="2700000" algn="tl">
                    <a:srgbClr val="000000">
                      <a:alpha val="43137"/>
                    </a:srgbClr>
                  </a:outerShdw>
                </a:effectLst>
                <a:latin typeface="Times New Roman"/>
                <a:ea typeface="Times New Roman"/>
              </a:rPr>
              <a:t>15.  Исковая давность</a:t>
            </a:r>
            <a:br>
              <a:rPr lang="ru-RU" sz="4000" dirty="0">
                <a:effectLst>
                  <a:outerShdw blurRad="38100" dist="38100" dir="2700000" algn="tl">
                    <a:srgbClr val="000000">
                      <a:alpha val="43137"/>
                    </a:srgbClr>
                  </a:outerShdw>
                </a:effectLst>
                <a:latin typeface="Times New Roman"/>
                <a:ea typeface="Times New Roman"/>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lnSpcReduction="10000"/>
          </a:bodyPr>
          <a:lstStyle/>
          <a:p>
            <a:r>
              <a:rPr lang="ru-RU" dirty="0"/>
              <a:t>Объект: сферы определения исковой давности.</a:t>
            </a:r>
          </a:p>
          <a:p>
            <a:endParaRPr lang="ru-RU" dirty="0"/>
          </a:p>
          <a:p>
            <a:r>
              <a:rPr lang="ru-RU" dirty="0"/>
              <a:t>Объективная сторона: </a:t>
            </a:r>
          </a:p>
          <a:p>
            <a:pPr marL="0" indent="0">
              <a:buNone/>
            </a:pPr>
            <a:r>
              <a:rPr lang="ru-RU" dirty="0" smtClean="0"/>
              <a:t>Исковой </a:t>
            </a:r>
            <a:r>
              <a:rPr lang="ru-RU" dirty="0"/>
              <a:t>давностью признается срок для защиты права по иску лица, право которого нарушено</a:t>
            </a:r>
            <a:r>
              <a:rPr lang="ru-RU" dirty="0" smtClean="0"/>
              <a:t>.</a:t>
            </a:r>
          </a:p>
          <a:p>
            <a:pPr marL="0" indent="0">
              <a:buNone/>
            </a:pPr>
            <a:r>
              <a:rPr lang="ru-RU" dirty="0"/>
              <a:t>Требование о защите нарушенного права принимается к рассмотрению судом независимо от истечения срока исковой давности</a:t>
            </a:r>
            <a:r>
              <a:rPr lang="ru-RU" dirty="0" smtClean="0"/>
              <a:t>.</a:t>
            </a:r>
          </a:p>
          <a:p>
            <a:pPr marL="0" indent="0">
              <a:buNone/>
            </a:pPr>
            <a:r>
              <a:rPr lang="ru-RU" dirty="0"/>
              <a:t>Исковая давность применяется судом только по </a:t>
            </a:r>
            <a:r>
              <a:rPr lang="ru-RU" dirty="0" smtClean="0"/>
              <a:t>заявлени</a:t>
            </a:r>
            <a:r>
              <a:rPr lang="ru-RU" dirty="0"/>
              <a:t>ю стороны в споре, сделанному до вынесения судом решения</a:t>
            </a:r>
            <a:r>
              <a:rPr lang="ru-RU" dirty="0" smtClean="0"/>
              <a:t>.</a:t>
            </a:r>
          </a:p>
          <a:p>
            <a:pPr marL="0" indent="0">
              <a:buNone/>
            </a:pPr>
            <a:endParaRPr lang="ru-RU" dirty="0"/>
          </a:p>
          <a:p>
            <a:r>
              <a:rPr lang="ru-RU" dirty="0"/>
              <a:t>Субъект: лицо, имеющее право требовать в суде защиты своих нарушенных прав. </a:t>
            </a:r>
            <a:endParaRPr lang="ru-RU" dirty="0" smtClean="0"/>
          </a:p>
          <a:p>
            <a:endParaRPr lang="ru-RU" dirty="0"/>
          </a:p>
          <a:p>
            <a:r>
              <a:rPr lang="ru-RU" dirty="0"/>
              <a:t>Субъективная сторона: умысел и неосторожность.</a:t>
            </a:r>
          </a:p>
          <a:p>
            <a:endParaRPr lang="ru-RU" dirty="0"/>
          </a:p>
        </p:txBody>
      </p:sp>
    </p:spTree>
    <p:extLst>
      <p:ext uri="{BB962C8B-B14F-4D97-AF65-F5344CB8AC3E}">
        <p14:creationId xmlns:p14="http://schemas.microsoft.com/office/powerpoint/2010/main" val="367817542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15.  Исковая давность</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85000" lnSpcReduction="20000"/>
          </a:bodyPr>
          <a:lstStyle/>
          <a:p>
            <a:pPr lvl="0"/>
            <a:r>
              <a:rPr lang="ru-RU" dirty="0">
                <a:solidFill>
                  <a:prstClr val="black">
                    <a:lumMod val="50000"/>
                    <a:lumOff val="50000"/>
                  </a:prstClr>
                </a:solidFill>
              </a:rPr>
              <a:t>Объект</a:t>
            </a:r>
            <a:r>
              <a:rPr lang="ru-RU" dirty="0" smtClean="0">
                <a:solidFill>
                  <a:prstClr val="black">
                    <a:lumMod val="50000"/>
                    <a:lumOff val="50000"/>
                  </a:prstClr>
                </a:solidFill>
              </a:rPr>
              <a:t>:</a:t>
            </a:r>
          </a:p>
          <a:p>
            <a:pPr marL="0" lvl="0" indent="0">
              <a:buNone/>
            </a:pPr>
            <a:r>
              <a:rPr lang="ru-RU" dirty="0" smtClean="0">
                <a:solidFill>
                  <a:prstClr val="black">
                    <a:lumMod val="50000"/>
                    <a:lumOff val="50000"/>
                  </a:prstClr>
                </a:solidFill>
              </a:rPr>
              <a:t>Объектом являются </a:t>
            </a:r>
            <a:r>
              <a:rPr lang="ru-RU" dirty="0">
                <a:solidFill>
                  <a:prstClr val="black">
                    <a:lumMod val="50000"/>
                    <a:lumOff val="50000"/>
                  </a:prstClr>
                </a:solidFill>
              </a:rPr>
              <a:t>сферы определения исковой давности.</a:t>
            </a:r>
          </a:p>
          <a:p>
            <a:pPr lvl="0"/>
            <a:endParaRPr lang="ru-RU" dirty="0">
              <a:solidFill>
                <a:prstClr val="black">
                  <a:lumMod val="50000"/>
                  <a:lumOff val="50000"/>
                </a:prstClr>
              </a:solidFill>
            </a:endParaRPr>
          </a:p>
          <a:p>
            <a:pPr lvl="0"/>
            <a:r>
              <a:rPr lang="ru-RU" dirty="0">
                <a:solidFill>
                  <a:prstClr val="black">
                    <a:lumMod val="50000"/>
                    <a:lumOff val="50000"/>
                  </a:prstClr>
                </a:solidFill>
              </a:rPr>
              <a:t>Объективная сторона: </a:t>
            </a:r>
            <a:endParaRPr lang="ru-RU" dirty="0"/>
          </a:p>
          <a:p>
            <a:pPr marL="0" indent="0">
              <a:buNone/>
            </a:pPr>
            <a:r>
              <a:rPr lang="ru-RU" dirty="0"/>
              <a:t>Сроки исковой давности и порядок их исчисления не могут быть изменены соглашением сторон.</a:t>
            </a:r>
          </a:p>
          <a:p>
            <a:pPr marL="0" indent="0">
              <a:buNone/>
            </a:pPr>
            <a:r>
              <a:rPr lang="ru-RU" dirty="0"/>
              <a:t>Основания приостановления и перерыва течения сроков исковой давности устанавливаются настоящим </a:t>
            </a:r>
            <a:r>
              <a:rPr lang="ru-RU" dirty="0" smtClean="0"/>
              <a:t>Кодексом</a:t>
            </a:r>
            <a:r>
              <a:rPr lang="ru-RU" dirty="0"/>
              <a:t> и иными </a:t>
            </a:r>
            <a:r>
              <a:rPr lang="ru-RU" dirty="0" smtClean="0"/>
              <a:t>законами.</a:t>
            </a:r>
          </a:p>
          <a:p>
            <a:pPr marL="0" indent="0">
              <a:buNone/>
            </a:pPr>
            <a:r>
              <a:rPr lang="ru-RU" dirty="0"/>
              <a:t>Если </a:t>
            </a:r>
            <a:r>
              <a:rPr lang="ru-RU" dirty="0" smtClean="0"/>
              <a:t>законом</a:t>
            </a:r>
            <a:r>
              <a:rPr lang="ru-RU" dirty="0"/>
              <a:t> не установлено иное, течение срока исковой давности начинается со дня, когда лицо узнало или должно было узнать о нарушении своего права и о том, кто является надлежащим ответчиком по иску о защите этого права</a:t>
            </a:r>
            <a:r>
              <a:rPr lang="ru-RU" dirty="0" smtClean="0"/>
              <a:t>.</a:t>
            </a:r>
          </a:p>
          <a:p>
            <a:pPr marL="0" indent="0">
              <a:buNone/>
            </a:pPr>
            <a:r>
              <a:rPr lang="ru-RU" dirty="0"/>
              <a:t>Перемена лиц в обязательстве не влечет изменения срока исковой давности и порядка его исчисления</a:t>
            </a:r>
            <a:r>
              <a:rPr lang="ru-RU" dirty="0" smtClean="0"/>
              <a:t>.</a:t>
            </a:r>
          </a:p>
          <a:p>
            <a:pPr marL="0" indent="0">
              <a:buNone/>
            </a:pPr>
            <a:r>
              <a:rPr lang="ru-RU" dirty="0"/>
              <a:t>Течение срока исковой давности прерывается совершением обязанным лицом </a:t>
            </a:r>
            <a:r>
              <a:rPr lang="ru-RU" dirty="0" smtClean="0"/>
              <a:t>действий, </a:t>
            </a:r>
            <a:r>
              <a:rPr lang="ru-RU" dirty="0"/>
              <a:t>свидетельствующих о признании долга.</a:t>
            </a:r>
          </a:p>
          <a:p>
            <a:pPr marL="0" indent="0">
              <a:buNone/>
            </a:pPr>
            <a:r>
              <a:rPr lang="ru-RU" dirty="0" smtClean="0"/>
              <a:t>После </a:t>
            </a:r>
            <a:r>
              <a:rPr lang="ru-RU" dirty="0"/>
              <a:t>перерыва течение срока исковой давности начинается заново; время, истекшее до перерыва, не засчитывается в новый срок.</a:t>
            </a:r>
          </a:p>
        </p:txBody>
      </p:sp>
    </p:spTree>
    <p:extLst>
      <p:ext uri="{BB962C8B-B14F-4D97-AF65-F5344CB8AC3E}">
        <p14:creationId xmlns:p14="http://schemas.microsoft.com/office/powerpoint/2010/main" val="298373234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15.  Исковая давность</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62500" lnSpcReduction="20000"/>
          </a:bodyPr>
          <a:lstStyle/>
          <a:p>
            <a:r>
              <a:rPr lang="ru-RU" dirty="0"/>
              <a:t>Субъект: </a:t>
            </a:r>
            <a:endParaRPr lang="ru-RU" dirty="0" smtClean="0"/>
          </a:p>
          <a:p>
            <a:pPr marL="0" indent="0">
              <a:buNone/>
            </a:pPr>
            <a:r>
              <a:rPr lang="ru-RU" dirty="0"/>
              <a:t>Субъектом исковой давности является лицо, имеющее право требовать в суде защиты своих нарушенных прав. Проще говоря, это тот, кто может подать иск в суд, чтобы защитить свои права. </a:t>
            </a:r>
            <a:endParaRPr lang="ru-RU" dirty="0" smtClean="0"/>
          </a:p>
          <a:p>
            <a:pPr marL="0" indent="0">
              <a:buNone/>
            </a:pPr>
            <a:r>
              <a:rPr lang="ru-RU" i="1" dirty="0" smtClean="0"/>
              <a:t>Примеры</a:t>
            </a:r>
            <a:r>
              <a:rPr lang="ru-RU" dirty="0"/>
              <a:t>: </a:t>
            </a:r>
            <a:endParaRPr lang="ru-RU" dirty="0" smtClean="0"/>
          </a:p>
          <a:p>
            <a:pPr>
              <a:buFont typeface="Courier New" pitchFamily="49" charset="0"/>
              <a:buChar char="o"/>
            </a:pPr>
            <a:r>
              <a:rPr lang="ru-RU" dirty="0" smtClean="0"/>
              <a:t>Покупатель</a:t>
            </a:r>
            <a:r>
              <a:rPr lang="ru-RU" dirty="0"/>
              <a:t>, который не получил товар по договору купли-продажи в срок, может подать иск к продавцу в течение срока исковой давности. В этом случае покупатель является субъектом исковой давности. </a:t>
            </a:r>
            <a:endParaRPr lang="ru-RU" dirty="0" smtClean="0"/>
          </a:p>
          <a:p>
            <a:pPr>
              <a:buFont typeface="Courier New" pitchFamily="49" charset="0"/>
              <a:buChar char="o"/>
            </a:pPr>
            <a:r>
              <a:rPr lang="ru-RU" dirty="0" smtClean="0"/>
              <a:t>Работник</a:t>
            </a:r>
            <a:r>
              <a:rPr lang="ru-RU" dirty="0"/>
              <a:t>, уволенный незаконно, может подать иск к работодателю о восстановлении на работе. Работник является субъектом исковой давности. </a:t>
            </a:r>
            <a:endParaRPr lang="ru-RU" dirty="0" smtClean="0"/>
          </a:p>
          <a:p>
            <a:pPr>
              <a:buFont typeface="Courier New" pitchFamily="49" charset="0"/>
              <a:buChar char="o"/>
            </a:pPr>
            <a:r>
              <a:rPr lang="ru-RU" dirty="0" smtClean="0"/>
              <a:t>Кредитор</a:t>
            </a:r>
            <a:r>
              <a:rPr lang="ru-RU" dirty="0"/>
              <a:t>, которому должник не возвращает долг, может подать иск о взыскании задолженности. Кредитор является субъектом исковой давности</a:t>
            </a:r>
            <a:r>
              <a:rPr lang="ru-RU" dirty="0" smtClean="0"/>
              <a:t>.</a:t>
            </a:r>
          </a:p>
          <a:p>
            <a:pPr>
              <a:buFont typeface="Courier New" pitchFamily="49" charset="0"/>
              <a:buChar char="o"/>
            </a:pPr>
            <a:endParaRPr lang="ru-RU" dirty="0"/>
          </a:p>
          <a:p>
            <a:r>
              <a:rPr lang="ru-RU" dirty="0"/>
              <a:t>Субъективная сторона</a:t>
            </a:r>
            <a:r>
              <a:rPr lang="ru-RU" dirty="0" smtClean="0"/>
              <a:t>:</a:t>
            </a:r>
          </a:p>
          <a:p>
            <a:pPr marL="0" indent="0">
              <a:buNone/>
            </a:pPr>
            <a:r>
              <a:rPr lang="ru-RU" dirty="0"/>
              <a:t>Исковая давность - это объективный срок, установленный законом</a:t>
            </a:r>
            <a:r>
              <a:rPr lang="ru-RU" dirty="0" smtClean="0"/>
              <a:t>. Он </a:t>
            </a:r>
            <a:r>
              <a:rPr lang="ru-RU" dirty="0"/>
              <a:t>не зависит от того, действовал ли нарушитель умышленно или по неосторожности</a:t>
            </a:r>
            <a:r>
              <a:rPr lang="ru-RU" dirty="0" smtClean="0"/>
              <a:t>.</a:t>
            </a:r>
          </a:p>
          <a:p>
            <a:pPr marL="0" indent="0">
              <a:buNone/>
            </a:pPr>
            <a:r>
              <a:rPr lang="ru-RU" dirty="0" smtClean="0"/>
              <a:t>Умысел может </a:t>
            </a:r>
            <a:r>
              <a:rPr lang="ru-RU" dirty="0"/>
              <a:t>привести к более строгому наказанию (например, штрафам или компенсации убытков).  </a:t>
            </a:r>
            <a:r>
              <a:rPr lang="ru-RU" dirty="0" smtClean="0"/>
              <a:t>Неосторожность </a:t>
            </a:r>
            <a:r>
              <a:rPr lang="ru-RU" dirty="0"/>
              <a:t>может привести к более мягкому наказанию (например, предупреждению</a:t>
            </a:r>
            <a:r>
              <a:rPr lang="ru-RU" dirty="0" smtClean="0"/>
              <a:t>). Однако</a:t>
            </a:r>
            <a:r>
              <a:rPr lang="ru-RU" dirty="0"/>
              <a:t>, это не влияет на срок исковой давности</a:t>
            </a:r>
            <a:r>
              <a:rPr lang="ru-RU" dirty="0" smtClean="0"/>
              <a:t>. </a:t>
            </a:r>
          </a:p>
          <a:p>
            <a:pPr marL="0" indent="0">
              <a:buNone/>
            </a:pPr>
            <a:r>
              <a:rPr lang="ru-RU" i="1" dirty="0" smtClean="0"/>
              <a:t>Пример:</a:t>
            </a:r>
          </a:p>
          <a:p>
            <a:pPr marL="0" indent="0">
              <a:buNone/>
            </a:pPr>
            <a:r>
              <a:rPr lang="ru-RU" dirty="0" smtClean="0"/>
              <a:t>Покупатель приобрел </a:t>
            </a:r>
            <a:r>
              <a:rPr lang="ru-RU" dirty="0"/>
              <a:t>у </a:t>
            </a:r>
            <a:r>
              <a:rPr lang="ru-RU" dirty="0" smtClean="0"/>
              <a:t>продавца некачественный </a:t>
            </a:r>
            <a:r>
              <a:rPr lang="ru-RU" dirty="0"/>
              <a:t>товар. </a:t>
            </a:r>
            <a:endParaRPr lang="ru-RU" dirty="0" smtClean="0"/>
          </a:p>
          <a:p>
            <a:pPr>
              <a:buFont typeface="Courier New" pitchFamily="49" charset="0"/>
              <a:buChar char="o"/>
            </a:pPr>
            <a:r>
              <a:rPr lang="ru-RU" dirty="0" smtClean="0"/>
              <a:t>Нарушение прав: Права </a:t>
            </a:r>
            <a:r>
              <a:rPr lang="ru-RU" dirty="0"/>
              <a:t>покупателя были нарушены, так как он не получил товар надлежащего качества. </a:t>
            </a:r>
            <a:endParaRPr lang="ru-RU" dirty="0" smtClean="0"/>
          </a:p>
          <a:p>
            <a:pPr>
              <a:buFont typeface="Courier New" pitchFamily="49" charset="0"/>
              <a:buChar char="o"/>
            </a:pPr>
            <a:r>
              <a:rPr lang="ru-RU" dirty="0" smtClean="0"/>
              <a:t>Исковая давность: Срок </a:t>
            </a:r>
            <a:r>
              <a:rPr lang="ru-RU" dirty="0"/>
              <a:t>исковой давности для предъявления иска о защите прав потребителя - два года. </a:t>
            </a:r>
            <a:endParaRPr lang="ru-RU" dirty="0" smtClean="0"/>
          </a:p>
          <a:p>
            <a:pPr>
              <a:buFont typeface="Courier New" pitchFamily="49" charset="0"/>
              <a:buChar char="o"/>
            </a:pPr>
            <a:r>
              <a:rPr lang="ru-RU" dirty="0" smtClean="0"/>
              <a:t>Умысел </a:t>
            </a:r>
            <a:r>
              <a:rPr lang="ru-RU" dirty="0"/>
              <a:t>или неосторожность</a:t>
            </a:r>
            <a:r>
              <a:rPr lang="ru-RU" dirty="0" smtClean="0"/>
              <a:t>:  </a:t>
            </a:r>
            <a:r>
              <a:rPr lang="ru-RU" dirty="0"/>
              <a:t>Если продавец умышленно продал некачественный товар, то его ответственность будет более серьезной, чем если он действовал по неосторожности.</a:t>
            </a:r>
          </a:p>
        </p:txBody>
      </p:sp>
    </p:spTree>
    <p:extLst>
      <p:ext uri="{BB962C8B-B14F-4D97-AF65-F5344CB8AC3E}">
        <p14:creationId xmlns:p14="http://schemas.microsoft.com/office/powerpoint/2010/main" val="151391207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15.  Исковая давность</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fontScale="92500" lnSpcReduction="20000"/>
          </a:bodyPr>
          <a:lstStyle/>
          <a:p>
            <a:pPr marL="0" indent="0" algn="ctr">
              <a:buNone/>
            </a:pPr>
            <a:r>
              <a:rPr lang="ru-RU" sz="2800" u="sng" dirty="0"/>
              <a:t>Судебная практика</a:t>
            </a:r>
          </a:p>
          <a:p>
            <a:pPr marL="0" indent="0" algn="ctr">
              <a:buNone/>
            </a:pPr>
            <a:endParaRPr lang="ru-RU" u="sng" dirty="0"/>
          </a:p>
          <a:p>
            <a:pPr algn="just"/>
            <a:r>
              <a:rPr lang="ru-RU" dirty="0"/>
              <a:t>Пропуск срока исковой давности в результате обманных действий </a:t>
            </a:r>
            <a:r>
              <a:rPr lang="ru-RU" dirty="0" smtClean="0"/>
              <a:t>ответчика</a:t>
            </a:r>
          </a:p>
          <a:p>
            <a:pPr marL="0" indent="0" algn="just">
              <a:buNone/>
            </a:pPr>
            <a:r>
              <a:rPr lang="ru-RU" u="sng" dirty="0" smtClean="0"/>
              <a:t>Суть </a:t>
            </a:r>
            <a:r>
              <a:rPr lang="ru-RU" u="sng" dirty="0"/>
              <a:t>спора:</a:t>
            </a:r>
            <a:r>
              <a:rPr lang="ru-RU" dirty="0"/>
              <a:t> Должник обещает кредитору оплатить долг в ближайшее время, тем самым вводя его в заблуждение и отсрочивая погашение долга. </a:t>
            </a:r>
            <a:endParaRPr lang="ru-RU" dirty="0" smtClean="0"/>
          </a:p>
          <a:p>
            <a:pPr marL="0" indent="0" algn="just">
              <a:buNone/>
            </a:pPr>
            <a:r>
              <a:rPr lang="ru-RU" u="sng" dirty="0" smtClean="0"/>
              <a:t>Судебные </a:t>
            </a:r>
            <a:r>
              <a:rPr lang="ru-RU" u="sng" dirty="0"/>
              <a:t>решения: </a:t>
            </a:r>
            <a:r>
              <a:rPr lang="ru-RU" dirty="0"/>
              <a:t>В этой ситуации суд может считать, что срок исковой давности не пропущен, так как кредитор был введен в заблуждение действиями должника</a:t>
            </a:r>
            <a:r>
              <a:rPr lang="ru-RU" dirty="0" smtClean="0"/>
              <a:t>.</a:t>
            </a:r>
          </a:p>
          <a:p>
            <a:pPr marL="0" indent="0" algn="just">
              <a:buNone/>
            </a:pPr>
            <a:endParaRPr lang="ru-RU" u="sng" dirty="0"/>
          </a:p>
          <a:p>
            <a:pPr marL="0" indent="0" algn="just">
              <a:buNone/>
            </a:pPr>
            <a:endParaRPr lang="ru-RU" u="sng" dirty="0"/>
          </a:p>
          <a:p>
            <a:pPr algn="r"/>
            <a:r>
              <a:rPr lang="ru-RU" dirty="0"/>
              <a:t>Прерывание исковой </a:t>
            </a:r>
            <a:r>
              <a:rPr lang="ru-RU" dirty="0" smtClean="0"/>
              <a:t>давности</a:t>
            </a:r>
          </a:p>
          <a:p>
            <a:pPr marL="0" indent="0" algn="r">
              <a:buNone/>
            </a:pPr>
            <a:r>
              <a:rPr lang="ru-RU" u="sng" dirty="0" smtClean="0"/>
              <a:t>Суть </a:t>
            </a:r>
            <a:r>
              <a:rPr lang="ru-RU" u="sng" dirty="0"/>
              <a:t>спора: </a:t>
            </a:r>
            <a:r>
              <a:rPr lang="ru-RU" dirty="0"/>
              <a:t>Кредитор обращается в суд с требованием о взыскании долга, но до вынесения решения суда отзывает исковое заявление. </a:t>
            </a:r>
            <a:endParaRPr lang="ru-RU" dirty="0" smtClean="0"/>
          </a:p>
          <a:p>
            <a:pPr marL="0" indent="0" algn="r">
              <a:buNone/>
            </a:pPr>
            <a:r>
              <a:rPr lang="ru-RU" u="sng" dirty="0" smtClean="0"/>
              <a:t>Судебные </a:t>
            </a:r>
            <a:r>
              <a:rPr lang="ru-RU" u="sng" dirty="0"/>
              <a:t>решения: </a:t>
            </a:r>
            <a:r>
              <a:rPr lang="ru-RU" dirty="0"/>
              <a:t>В этом случае срок исковой давности прерывается, и он начинает исчисляться заново с момента отзыва искового заявления.</a:t>
            </a:r>
          </a:p>
        </p:txBody>
      </p:sp>
    </p:spTree>
    <p:extLst>
      <p:ext uri="{BB962C8B-B14F-4D97-AF65-F5344CB8AC3E}">
        <p14:creationId xmlns:p14="http://schemas.microsoft.com/office/powerpoint/2010/main" val="215331690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indent="450215">
              <a:spcAft>
                <a:spcPts val="0"/>
              </a:spcAft>
            </a:pPr>
            <a:r>
              <a:rPr lang="ru-RU" sz="4000" dirty="0">
                <a:effectLst>
                  <a:outerShdw blurRad="38100" dist="38100" dir="2700000" algn="tl">
                    <a:srgbClr val="000000">
                      <a:alpha val="43137"/>
                    </a:srgbClr>
                  </a:outerShdw>
                </a:effectLst>
                <a:latin typeface="Times New Roman"/>
                <a:ea typeface="Times New Roman"/>
              </a:rPr>
              <a:t>15.  Исковая давность</a:t>
            </a:r>
            <a:br>
              <a:rPr lang="ru-RU" sz="4000" dirty="0">
                <a:effectLst>
                  <a:outerShdw blurRad="38100" dist="38100" dir="2700000" algn="tl">
                    <a:srgbClr val="000000">
                      <a:alpha val="43137"/>
                    </a:srgbClr>
                  </a:outerShdw>
                </a:effectLst>
                <a:latin typeface="Times New Roman"/>
                <a:ea typeface="Times New Roman"/>
              </a:rPr>
            </a:br>
            <a:endParaRPr lang="ru-RU" sz="40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0" y="836712"/>
            <a:ext cx="9144000" cy="6021288"/>
          </a:xfrm>
        </p:spPr>
        <p:txBody>
          <a:bodyPr>
            <a:normAutofit fontScale="62500" lnSpcReduction="20000"/>
          </a:bodyPr>
          <a:lstStyle/>
          <a:p>
            <a:pPr marL="0" indent="0">
              <a:buNone/>
            </a:pPr>
            <a:r>
              <a:rPr lang="ru-RU" b="1" dirty="0"/>
              <a:t>ГК РФ Статья 202. Приостановление течения срока исковой давности</a:t>
            </a:r>
          </a:p>
          <a:p>
            <a:pPr marL="0" indent="0">
              <a:buNone/>
            </a:pPr>
            <a:endParaRPr lang="ru-RU" b="1" dirty="0"/>
          </a:p>
          <a:p>
            <a:r>
              <a:rPr lang="ru-RU" u="sng" dirty="0"/>
              <a:t>Объект</a:t>
            </a:r>
            <a:r>
              <a:rPr lang="ru-RU" dirty="0"/>
              <a:t>: Сфера приостановления течения срока исковой давности</a:t>
            </a:r>
          </a:p>
          <a:p>
            <a:r>
              <a:rPr lang="ru-RU" u="sng" dirty="0"/>
              <a:t>Объективная сторона: </a:t>
            </a:r>
            <a:r>
              <a:rPr lang="ru-RU" dirty="0"/>
              <a:t>Течение срока исковой давности приостанавливается:</a:t>
            </a:r>
          </a:p>
          <a:p>
            <a:pPr marL="0" indent="0">
              <a:buNone/>
            </a:pPr>
            <a:r>
              <a:rPr lang="ru-RU" dirty="0"/>
              <a:t>1) если предъявлению иска препятствовало чрезвычайное и непредотвратимое при данных условиях обстоятельство (непреодолимая сила);</a:t>
            </a:r>
          </a:p>
          <a:p>
            <a:pPr marL="0" indent="0">
              <a:buNone/>
            </a:pPr>
            <a:r>
              <a:rPr lang="ru-RU" dirty="0"/>
              <a:t>2) если истец или ответчик находится в составе Вооруженных Сил Российской Федерации, переведенных на военное положение;</a:t>
            </a:r>
          </a:p>
          <a:p>
            <a:pPr marL="0" indent="0">
              <a:buNone/>
            </a:pPr>
            <a:r>
              <a:rPr lang="ru-RU" dirty="0"/>
              <a:t>3) в силу установленной на основании закона Правительством Российской Федерации отсрочки исполнения обязательств (мораторий);</a:t>
            </a:r>
          </a:p>
          <a:p>
            <a:pPr marL="0" indent="0">
              <a:buNone/>
            </a:pPr>
            <a:r>
              <a:rPr lang="ru-RU" dirty="0"/>
              <a:t>4) в силу приостановления действия закона или иного правового акта, регулирующих соответствующее отношение.</a:t>
            </a:r>
            <a:endParaRPr lang="ru-RU" u="sng" dirty="0"/>
          </a:p>
          <a:p>
            <a:r>
              <a:rPr lang="ru-RU" dirty="0"/>
              <a:t> </a:t>
            </a:r>
            <a:r>
              <a:rPr lang="ru-RU" u="sng" dirty="0"/>
              <a:t>Субъект: </a:t>
            </a:r>
          </a:p>
          <a:p>
            <a:pPr>
              <a:buFont typeface="Courier New" pitchFamily="49" charset="0"/>
              <a:buChar char="o"/>
            </a:pPr>
            <a:r>
              <a:rPr lang="ru-RU" dirty="0"/>
              <a:t>Истец</a:t>
            </a:r>
          </a:p>
          <a:p>
            <a:pPr>
              <a:buFont typeface="Courier New" pitchFamily="49" charset="0"/>
              <a:buChar char="o"/>
            </a:pPr>
            <a:r>
              <a:rPr lang="ru-RU" dirty="0"/>
              <a:t>Ответчик</a:t>
            </a:r>
          </a:p>
          <a:p>
            <a:r>
              <a:rPr lang="ru-RU" u="sng" dirty="0"/>
              <a:t>Субъективная сторона: </a:t>
            </a:r>
            <a:r>
              <a:rPr lang="ru-RU" dirty="0"/>
              <a:t>Понятие "умысел" и "неосторожность" не применяется к институту приостановления течения срока исковой давности. Приостановление течения срока исковой давности - это процедурный механизм, который предусмотрен законом для защиты прав лиц, которые не могут обратиться в суд в установленные сроки по уважительным причинам.</a:t>
            </a:r>
          </a:p>
          <a:p>
            <a:pPr marL="0" indent="0">
              <a:buNone/>
            </a:pPr>
            <a:r>
              <a:rPr lang="ru-RU" i="1" dirty="0"/>
              <a:t>Пример</a:t>
            </a:r>
            <a:r>
              <a:rPr lang="ru-RU" dirty="0"/>
              <a:t>:</a:t>
            </a:r>
          </a:p>
          <a:p>
            <a:pPr marL="0" indent="0">
              <a:buNone/>
            </a:pPr>
            <a:r>
              <a:rPr lang="ru-RU" dirty="0"/>
              <a:t>Человек пострадал в результате ДТП. Срок исковой давности по иску о возмещении вреда может быть приостановлен, если он находится в больнице и не может обратиться в суд по состоянию здоровья. В этом случае приостановление не связано с умыслом или неосторожностью, а предусмотрено законом в качестве уважительной причины.</a:t>
            </a:r>
          </a:p>
          <a:p>
            <a:endParaRPr lang="ru-RU" dirty="0"/>
          </a:p>
        </p:txBody>
      </p:sp>
    </p:spTree>
    <p:extLst>
      <p:ext uri="{BB962C8B-B14F-4D97-AF65-F5344CB8AC3E}">
        <p14:creationId xmlns:p14="http://schemas.microsoft.com/office/powerpoint/2010/main" val="187738869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rgbClr val="323232"/>
                </a:solidFill>
                <a:effectLst>
                  <a:outerShdw blurRad="38100" dist="38100" dir="2700000" algn="tl">
                    <a:srgbClr val="000000">
                      <a:alpha val="43137"/>
                    </a:srgbClr>
                  </a:outerShdw>
                </a:effectLst>
                <a:latin typeface="Times New Roman"/>
                <a:ea typeface="Times New Roman"/>
              </a:rPr>
              <a:t>15.  Исковая давность</a:t>
            </a:r>
            <a:br>
              <a:rPr lang="ru-RU" sz="4000" dirty="0">
                <a:solidFill>
                  <a:srgbClr val="323232"/>
                </a:solidFill>
                <a:effectLst>
                  <a:outerShdw blurRad="38100" dist="38100" dir="2700000" algn="tl">
                    <a:srgbClr val="000000">
                      <a:alpha val="43137"/>
                    </a:srgbClr>
                  </a:outerShdw>
                </a:effectLst>
                <a:latin typeface="Times New Roman"/>
                <a:ea typeface="Times New Roman"/>
              </a:rPr>
            </a:br>
            <a:endParaRPr lang="ru-RU" dirty="0"/>
          </a:p>
        </p:txBody>
      </p:sp>
      <p:sp>
        <p:nvSpPr>
          <p:cNvPr id="3" name="Объект 2"/>
          <p:cNvSpPr>
            <a:spLocks noGrp="1"/>
          </p:cNvSpPr>
          <p:nvPr>
            <p:ph idx="1"/>
          </p:nvPr>
        </p:nvSpPr>
        <p:spPr>
          <a:xfrm>
            <a:off x="0" y="764704"/>
            <a:ext cx="9144000" cy="6093296"/>
          </a:xfrm>
        </p:spPr>
        <p:txBody>
          <a:bodyPr>
            <a:normAutofit lnSpcReduction="10000"/>
          </a:bodyPr>
          <a:lstStyle/>
          <a:p>
            <a:pPr marL="0" lvl="0" indent="0">
              <a:buNone/>
            </a:pPr>
            <a:r>
              <a:rPr lang="ru-RU" sz="1500" b="1" dirty="0">
                <a:solidFill>
                  <a:prstClr val="black">
                    <a:lumMod val="50000"/>
                    <a:lumOff val="50000"/>
                  </a:prstClr>
                </a:solidFill>
              </a:rPr>
              <a:t>ГК РФ Статья 202. Приостановление течения срока исковой давности</a:t>
            </a:r>
          </a:p>
          <a:p>
            <a:pPr lvl="0"/>
            <a:r>
              <a:rPr lang="ru-RU" sz="1300" dirty="0">
                <a:solidFill>
                  <a:prstClr val="black">
                    <a:lumMod val="50000"/>
                    <a:lumOff val="50000"/>
                  </a:prstClr>
                </a:solidFill>
              </a:rPr>
              <a:t>По общему правилу исковая давность течет непрерывно и лицо, право которого нарушено, может обратиться за его защитой в течение всего давностного срока. Однако закон учитывает, что иногда истец по независящим от него обстоятельствам лишен возможности вовремя предъявить иск. Для таких случаев предусмотрена возможность приостановления давностного срока.</a:t>
            </a:r>
          </a:p>
          <a:p>
            <a:pPr lvl="0"/>
            <a:r>
              <a:rPr lang="ru-RU" sz="1300" dirty="0">
                <a:solidFill>
                  <a:prstClr val="black">
                    <a:lumMod val="50000"/>
                    <a:lumOff val="50000"/>
                  </a:prstClr>
                </a:solidFill>
              </a:rPr>
              <a:t>В п. 1 комментируемой статьи установлен исчерпывающий перечень оснований для приостановления течения срока исковой давности.</a:t>
            </a:r>
          </a:p>
          <a:p>
            <a:pPr lvl="0"/>
            <a:r>
              <a:rPr lang="ru-RU" sz="1300" dirty="0">
                <a:solidFill>
                  <a:prstClr val="black">
                    <a:lumMod val="50000"/>
                    <a:lumOff val="50000"/>
                  </a:prstClr>
                </a:solidFill>
              </a:rPr>
              <a:t>Согласно п. 2 комментируемой статьи течение срока исковой давности приостанавливается при условии, если указанные в п. 1 ст. 202 обстоятельства возникли или продолжали существовать в последние шесть месяцев срока давности, а если этот срок равен шести месяцам или менее шести месяцев - в течение срока давности. Со дня прекращения обстоятельства, послужившего основанием приостановления давности, течение ее срока продолжается. Остающаяся часть срока удлиняется до шести месяцев, а если срок исковой давности равен шести месяцам или менее шести месяцев - до срока давности.</a:t>
            </a:r>
          </a:p>
          <a:p>
            <a:pPr lvl="0"/>
            <a:r>
              <a:rPr lang="ru-RU" sz="1300" dirty="0">
                <a:solidFill>
                  <a:prstClr val="black">
                    <a:lumMod val="50000"/>
                    <a:lumOff val="50000"/>
                  </a:prstClr>
                </a:solidFill>
              </a:rPr>
              <a:t>В п. 3 ст. 202 ГК говорится об отдельном основании приостановления исковой давности при применении процедуры внесудебного порядка разрешения споров. Речь здесь идет не о любых процедурах, а только о тех, которые предусмотрены федеральными законами.</a:t>
            </a:r>
          </a:p>
          <a:p>
            <a:pPr lvl="0"/>
            <a:r>
              <a:rPr lang="ru-RU" sz="1300" dirty="0">
                <a:solidFill>
                  <a:prstClr val="black">
                    <a:lumMod val="50000"/>
                    <a:lumOff val="50000"/>
                  </a:prstClr>
                </a:solidFill>
              </a:rPr>
              <a:t>Таким образом, перечень оснований, приостанавливающих срок действия исковой давности, в ст. 202 ГК дополнен пунктом 3, согласно которому, если стороны прибегли к предусмотренной законом процедуре разрешения спора во внесудебном порядке (процедура медиации, посредничество, административная процедура и т.п.), течение срока исковой давности приостанавливается на срок, установленный законом для проведения такой процедуры, а при отсутствии такого срока - на шесть месяцев со дня начала соответствующей процедуры.</a:t>
            </a:r>
          </a:p>
          <a:p>
            <a:pPr lvl="0"/>
            <a:r>
              <a:rPr lang="ru-RU" sz="1300" dirty="0">
                <a:solidFill>
                  <a:prstClr val="black">
                    <a:lumMod val="50000"/>
                    <a:lumOff val="50000"/>
                  </a:prstClr>
                </a:solidFill>
              </a:rPr>
              <a:t>В пункте 4 комментируемой статьи определены последствия прекращения обстоятельства, послужившего основанием приостановления течения срока исковой давности. В частности, со дня прекращения соответствующего обстоятельства, вызвавшего приостановление, течение срока исковой давности продолжается.</a:t>
            </a:r>
          </a:p>
          <a:p>
            <a:pPr lvl="0"/>
            <a:r>
              <a:rPr lang="ru-RU" sz="1300" dirty="0">
                <a:solidFill>
                  <a:prstClr val="black">
                    <a:lumMod val="50000"/>
                    <a:lumOff val="50000"/>
                  </a:prstClr>
                </a:solidFill>
              </a:rPr>
              <a:t>При этом в случае, если остающаяся часть срока исковой давности составляет менее шести месяцев, она подлежит удлинению до шести месяцев, а если срок исковой давности равен шести месяцам или менее шести месяцев, то до срока исковой давности. Ранее аналогичные правила устанавливались в п. 3 комментируемой статьи в прежней редакции.</a:t>
            </a:r>
          </a:p>
          <a:p>
            <a:endParaRPr lang="ru-RU" dirty="0"/>
          </a:p>
        </p:txBody>
      </p:sp>
    </p:spTree>
    <p:extLst>
      <p:ext uri="{BB962C8B-B14F-4D97-AF65-F5344CB8AC3E}">
        <p14:creationId xmlns:p14="http://schemas.microsoft.com/office/powerpoint/2010/main" val="24376818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15846</TotalTime>
  <Words>131132</Words>
  <Application>Microsoft Office PowerPoint</Application>
  <PresentationFormat>Экран (4:3)</PresentationFormat>
  <Paragraphs>8055</Paragraphs>
  <Slides>569</Slides>
  <Notes>3</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569</vt:i4>
      </vt:variant>
    </vt:vector>
  </HeadingPairs>
  <TitlesOfParts>
    <vt:vector size="576" baseType="lpstr">
      <vt:lpstr>Arial</vt:lpstr>
      <vt:lpstr>Calibri</vt:lpstr>
      <vt:lpstr>Century Gothic</vt:lpstr>
      <vt:lpstr>Courier New</vt:lpstr>
      <vt:lpstr>Palatino Linotype</vt:lpstr>
      <vt:lpstr>Times New Roman</vt:lpstr>
      <vt:lpstr>Исполнительная</vt:lpstr>
      <vt:lpstr>Раздаточный материал по дисциплине «применение норм гражданского права в системе экономической безопасности»</vt:lpstr>
      <vt:lpstr>1. Гражданское законодательство</vt:lpstr>
      <vt:lpstr>1. Гражданское законодательство</vt:lpstr>
      <vt:lpstr>1. Гражданское законодательство</vt:lpstr>
      <vt:lpstr>1. Гражданское законодательство</vt:lpstr>
      <vt:lpstr>1. Гражданское законодательство</vt:lpstr>
      <vt:lpstr>1. Гражданское законодательство</vt:lpstr>
      <vt:lpstr>1. Гражданское законодательство</vt:lpstr>
      <vt:lpstr>1. Гражданское законодательство</vt:lpstr>
      <vt:lpstr>2.  Возникновение гражданских прав и обязанностей, осуществление и защита гражданских прав </vt:lpstr>
      <vt:lpstr>2.  Возникновение гражданских прав и обязанностей, осуществление и защита гражданских прав</vt:lpstr>
      <vt:lpstr>2.  Возникновение гражданских прав и обязанностей, осуществление и защита гражданских прав</vt:lpstr>
      <vt:lpstr>2.  Возникновение гражданских прав и обязанностей, осуществление и защита гражданских прав</vt:lpstr>
      <vt:lpstr>2.  Возникновение гражданских прав и обязанностей,  осуществление и защита гражданских прав</vt:lpstr>
      <vt:lpstr>2.  Возникновение гражданских прав и обязанностей,  осуществление и защита гражданских прав</vt:lpstr>
      <vt:lpstr>2.  Возникновение гражданских прав и обязанностей,  осуществление и защита гражданских прав</vt:lpstr>
      <vt:lpstr>3.  Граждане (физические лица) </vt:lpstr>
      <vt:lpstr>3.  Граждане (физические лица)</vt:lpstr>
      <vt:lpstr>3.  Граждане (физические лица)</vt:lpstr>
      <vt:lpstr>3.  Граждане (физические лица)</vt:lpstr>
      <vt:lpstr>3.  Граждане (физические лица)</vt:lpstr>
      <vt:lpstr>3.  Граждане (физические лица)</vt:lpstr>
      <vt:lpstr>3.  Граждане (физические лица)</vt:lpstr>
      <vt:lpstr>4.  Юридические лица </vt:lpstr>
      <vt:lpstr>4.  Юридические лица</vt:lpstr>
      <vt:lpstr>4.  Юридические лица</vt:lpstr>
      <vt:lpstr>4.  Юридические лица</vt:lpstr>
      <vt:lpstr>4.  Юридические лица</vt:lpstr>
      <vt:lpstr>4.  Юридические лица</vt:lpstr>
      <vt:lpstr>4.  Юридические лица</vt:lpstr>
      <vt:lpstr>5.  Участие Российской Федерации, субъектов Российской Федерации,  муниципальных образований в отношениях, регулируемых гражданским законодательством </vt:lpstr>
      <vt:lpstr>5.  Участие Российской Федерации, субъектов Российской Федерации,  муниципальных образований в отношениях, регулируемых гражданским законодательством</vt:lpstr>
      <vt:lpstr>5.  Участие Российской Федерации, субъектов Российской Федерации,  муниципальных образований в отношениях, регулируемых гражданским законодательством</vt:lpstr>
      <vt:lpstr>5.  Участие Российской Федерации, субъектов Российской Федерации,  муниципальных образований в отношениях, регулируемых гражданским законодательством</vt:lpstr>
      <vt:lpstr>5.  Участие Российской Федерации, субъектов Российской Федерации,  муниципальных образований в отношениях, регулируемых гражданским законодательством</vt:lpstr>
      <vt:lpstr>5.  Участие Российской Федерации, субъектов Российской Федерации,  муниципальных образований в отношениях, регулируемых гражданским законодательством</vt:lpstr>
      <vt:lpstr>5.  Участие Российской Федерации, субъектов Российской Федерации,  муниципальных образований в отношениях, регулируемых гражданским законодательством</vt:lpstr>
      <vt:lpstr>6.  Объекты гражданских прав </vt:lpstr>
      <vt:lpstr>7. Ценные бумаги </vt:lpstr>
      <vt:lpstr>7. Ценные бумаги</vt:lpstr>
      <vt:lpstr>7. Ценные бумаги</vt:lpstr>
      <vt:lpstr>7. Ценные бумаги</vt:lpstr>
      <vt:lpstr>7. Ценные бумаги</vt:lpstr>
      <vt:lpstr>7. Ценные бумаги</vt:lpstr>
      <vt:lpstr>7. Ценные бумаги</vt:lpstr>
      <vt:lpstr>7. Ценные бумаги</vt:lpstr>
      <vt:lpstr>8.  Нематериальные блага и их защита </vt:lpstr>
      <vt:lpstr>8.  Нематериальные блага и их защита</vt:lpstr>
      <vt:lpstr>8.  Нематериальные блага и их защита</vt:lpstr>
      <vt:lpstr>8.  Нематериальные блага и их защита</vt:lpstr>
      <vt:lpstr>8.  Нематериальные блага и их защита</vt:lpstr>
      <vt:lpstr>8.  Нематериальные блага и их защита</vt:lpstr>
      <vt:lpstr>8.  Нематериальные блага и их защита</vt:lpstr>
      <vt:lpstr>9.  Сделки. Решения собраний. Представительство</vt:lpstr>
      <vt:lpstr>9.  Сделки. Решения собраний. Представительство</vt:lpstr>
      <vt:lpstr>9.  Сделки. Решения собраний. Представительство</vt:lpstr>
      <vt:lpstr>9.  Сделки. Решения собраний. Представительство</vt:lpstr>
      <vt:lpstr>9.  Сделки. Решения собраний. Представительство</vt:lpstr>
      <vt:lpstr>10.  Сделки </vt:lpstr>
      <vt:lpstr>10.  Сделки </vt:lpstr>
      <vt:lpstr>10.  Сделки </vt:lpstr>
      <vt:lpstr>10.  Сделки </vt:lpstr>
      <vt:lpstr>10.  Сделки </vt:lpstr>
      <vt:lpstr>10.  Сделки </vt:lpstr>
      <vt:lpstr>10.  Сделки </vt:lpstr>
      <vt:lpstr>11.  Решения собраний </vt:lpstr>
      <vt:lpstr>11.  Решения собраний </vt:lpstr>
      <vt:lpstr>11.  Решения собраний </vt:lpstr>
      <vt:lpstr>11.  Решения собраний </vt:lpstr>
      <vt:lpstr>11.  Решения собраний </vt:lpstr>
      <vt:lpstr>11.  Решения собраний </vt:lpstr>
      <vt:lpstr>11.  Решения собраний </vt:lpstr>
      <vt:lpstr>12.  Представительство. Доверенность </vt:lpstr>
      <vt:lpstr>12.  Представительство. Доверенность </vt:lpstr>
      <vt:lpstr>12.  Представительство. Доверенность </vt:lpstr>
      <vt:lpstr>12.  Представительство. Доверенность </vt:lpstr>
      <vt:lpstr>12.  Представительство. Доверенность </vt:lpstr>
      <vt:lpstr>12.  Представительство. Доверенность </vt:lpstr>
      <vt:lpstr>12.  Представительство. Доверенность </vt:lpstr>
      <vt:lpstr>13.  Сроки. Исковая давность </vt:lpstr>
      <vt:lpstr>13.  Сроки. Исковая давность </vt:lpstr>
      <vt:lpstr>13.  Сроки. Исковая давность </vt:lpstr>
      <vt:lpstr>13.  Сроки. Исковая давность </vt:lpstr>
      <vt:lpstr>13.  Сроки. Исковая давность </vt:lpstr>
      <vt:lpstr>13.  Сроки. Исковая давность </vt:lpstr>
      <vt:lpstr>13.  Сроки. Исковая давность </vt:lpstr>
      <vt:lpstr>13.  Сроки. Исковая давность </vt:lpstr>
      <vt:lpstr>14.  Исчисление сроков </vt:lpstr>
      <vt:lpstr>14.  Исчисление сроков </vt:lpstr>
      <vt:lpstr>14.  Исчисление сроков </vt:lpstr>
      <vt:lpstr>14.  Исчисление сроков </vt:lpstr>
      <vt:lpstr>14.  Исчисление сроков </vt:lpstr>
      <vt:lpstr>14.  Исчисление сроков </vt:lpstr>
      <vt:lpstr>15.  Исковая давность </vt:lpstr>
      <vt:lpstr>15.  Исковая давность </vt:lpstr>
      <vt:lpstr>15.  Исковая давность </vt:lpstr>
      <vt:lpstr>15.  Исковая давность </vt:lpstr>
      <vt:lpstr>15.  Исковая давность </vt:lpstr>
      <vt:lpstr>15.  Исковая давность </vt:lpstr>
      <vt:lpstr>15.  Исковая давность </vt:lpstr>
      <vt:lpstr>16. Право собственности и другие вещные права </vt:lpstr>
      <vt:lpstr>16. Право собственности и другие вещные права </vt:lpstr>
      <vt:lpstr>16. Право собственности и другие вещные права</vt:lpstr>
      <vt:lpstr>16. Право собственности и другие вещные права</vt:lpstr>
      <vt:lpstr>16. Право собственности и другие вещные права</vt:lpstr>
      <vt:lpstr>16. Право собственности и другие вещные права</vt:lpstr>
      <vt:lpstr>16. Право собственности и другие вещные права</vt:lpstr>
      <vt:lpstr>17.  Приобретение права собственности </vt:lpstr>
      <vt:lpstr>17.  Приобретение права собственности </vt:lpstr>
      <vt:lpstr>17.  Приобретение права собственности </vt:lpstr>
      <vt:lpstr>17.  Приобретение права собственности </vt:lpstr>
      <vt:lpstr>17.  Приобретение права собственности </vt:lpstr>
      <vt:lpstr>17.  Приобретение права собственности </vt:lpstr>
      <vt:lpstr>17.  Приобретение права собственности </vt:lpstr>
      <vt:lpstr>18.  Прекращение права собственности </vt:lpstr>
      <vt:lpstr>18.  Прекращение права собственности </vt:lpstr>
      <vt:lpstr>18.  Прекращение права собственности </vt:lpstr>
      <vt:lpstr>18.  Прекращение права собственности </vt:lpstr>
      <vt:lpstr>18.  Прекращение права собственности </vt:lpstr>
      <vt:lpstr>18.  Прекращение права собственности </vt:lpstr>
      <vt:lpstr>18.  Прекращение права собственности </vt:lpstr>
      <vt:lpstr>19.  Общая собственность </vt:lpstr>
      <vt:lpstr>19.  Общая собственность </vt:lpstr>
      <vt:lpstr>19.  Общая собственность </vt:lpstr>
      <vt:lpstr>19.  Общая собственность </vt:lpstr>
      <vt:lpstr>19.  Общая собственность </vt:lpstr>
      <vt:lpstr>19.  Общая собственность </vt:lpstr>
      <vt:lpstr>19.  Общая собственность </vt:lpstr>
      <vt:lpstr>20.  Право собственности и другие вещные права на землю </vt:lpstr>
      <vt:lpstr>20.  Право собственности и другие вещные права на землю </vt:lpstr>
      <vt:lpstr>20.  Право собственности и другие вещные права на землю </vt:lpstr>
      <vt:lpstr>20.  Право собственности и другие вещные права на землю </vt:lpstr>
      <vt:lpstr>20.  Право собственности и другие вещные права на землю </vt:lpstr>
      <vt:lpstr>20.  Право собственности и другие вещные права на землю </vt:lpstr>
      <vt:lpstr>20.  Право собственности и другие вещные права на землю </vt:lpstr>
      <vt:lpstr>21.  Право собственности и другие вещные права на жилые помещения</vt:lpstr>
      <vt:lpstr>21.  Право собственности и другие вещные права на жилые помещения</vt:lpstr>
      <vt:lpstr>21.  Право собственности и другие вещные права на жилые помещения</vt:lpstr>
      <vt:lpstr>21.  Право собственности и другие вещные права на жилые помещения</vt:lpstr>
      <vt:lpstr>21.  Право собственности и другие вещные права на жилые помещения</vt:lpstr>
      <vt:lpstr>21.  Право собственности и другие вещные права на жилые помещения</vt:lpstr>
      <vt:lpstr>21.  Право собственности и другие вещные права на жилые помещения</vt:lpstr>
      <vt:lpstr>22.  Право хозяйственного ведения, право оперативного управления</vt:lpstr>
      <vt:lpstr>22.  Право хозяйственного ведения, право оперативного управления</vt:lpstr>
      <vt:lpstr>22.  Право хозяйственного ведения, право оперативного управления</vt:lpstr>
      <vt:lpstr>22.  Право хозяйственного ведения, право оперативного управления</vt:lpstr>
      <vt:lpstr>22.  Право хозяйственного ведения, право оперативного управления</vt:lpstr>
      <vt:lpstr>22.  Право хозяйственного ведения, право оперативного управления</vt:lpstr>
      <vt:lpstr>22.  Право хозяйственного ведения, право оперативного управления</vt:lpstr>
      <vt:lpstr>23.  Защита права собственности и других вещных прав </vt:lpstr>
      <vt:lpstr>23.  Защита права собственности и других вещных прав </vt:lpstr>
      <vt:lpstr>23.  Защита права собственности и других вещных прав </vt:lpstr>
      <vt:lpstr>23.  Защита права собственности и других вещных прав </vt:lpstr>
      <vt:lpstr>23.  Защита права собственности и других вещных прав </vt:lpstr>
      <vt:lpstr>23.  Защита права собственности и других вещных прав </vt:lpstr>
      <vt:lpstr>23.  Защита права собственности и других вещных прав </vt:lpstr>
      <vt:lpstr>24. Общие положения об обязательствах </vt:lpstr>
      <vt:lpstr>24. Общие положения об обязательствах </vt:lpstr>
      <vt:lpstr>24. Общие положения об обязательствах </vt:lpstr>
      <vt:lpstr>24. Общие положения об обязательствах </vt:lpstr>
      <vt:lpstr>24. Общие положения об обязательствах </vt:lpstr>
      <vt:lpstr>24. Общие положения об обязательствах </vt:lpstr>
      <vt:lpstr>24. Общие положения об обязательствах </vt:lpstr>
      <vt:lpstr>25.  Понятие и стороны обязательства </vt:lpstr>
      <vt:lpstr>25.  Понятие и стороны обязательства </vt:lpstr>
      <vt:lpstr>25.  Понятие и стороны обязательства </vt:lpstr>
      <vt:lpstr>25.  Понятие и стороны обязательства </vt:lpstr>
      <vt:lpstr>25.  Понятие и стороны обязательства </vt:lpstr>
      <vt:lpstr>25.  Понятие и стороны обязательства </vt:lpstr>
      <vt:lpstr>25.  Понятие и стороны обязательства </vt:lpstr>
      <vt:lpstr>26.  Исполнение обязательств </vt:lpstr>
      <vt:lpstr>26.  Исполнение обязательств </vt:lpstr>
      <vt:lpstr>26.  Исполнение обязательств </vt:lpstr>
      <vt:lpstr>26.  Исполнение обязательств </vt:lpstr>
      <vt:lpstr>26.  Исполнение обязательств </vt:lpstr>
      <vt:lpstr>26.  Исполнение обязательств </vt:lpstr>
      <vt:lpstr>26.  Исполнение обязательств </vt:lpstr>
      <vt:lpstr>27.  Обеспечение исполнения обязательств </vt:lpstr>
      <vt:lpstr>27.  Обеспечение исполнения обязательств </vt:lpstr>
      <vt:lpstr>27.  Обеспечение исполнения обязательств </vt:lpstr>
      <vt:lpstr>27.  Обеспечение исполнения обязательств </vt:lpstr>
      <vt:lpstr>27.  Обеспечение исполнения обязательств </vt:lpstr>
      <vt:lpstr>27.  Обеспечение исполнения обязательств </vt:lpstr>
      <vt:lpstr>27.  Обеспечение исполнения обязательств </vt:lpstr>
      <vt:lpstr>28.  Перемена лиц в обязательстве </vt:lpstr>
      <vt:lpstr>28.  Перемена лиц в обязательстве </vt:lpstr>
      <vt:lpstr>28.  Перемена лиц в обязательстве </vt:lpstr>
      <vt:lpstr>28.  Перемена лиц в обязательстве </vt:lpstr>
      <vt:lpstr>28.  Перемена лиц в обязательстве </vt:lpstr>
      <vt:lpstr>28.  Перемена лиц в обязательстве </vt:lpstr>
      <vt:lpstr>28.  Перемена лиц в обязательстве </vt:lpstr>
      <vt:lpstr>29.  Ответственность за нарушение обязательств</vt:lpstr>
      <vt:lpstr>29.  Ответственность за нарушение обязательств</vt:lpstr>
      <vt:lpstr>29.  Ответственность за нарушение обязательств</vt:lpstr>
      <vt:lpstr>29.  Ответственность за нарушение обязательств</vt:lpstr>
      <vt:lpstr>29.  Ответственность за нарушение обязательств</vt:lpstr>
      <vt:lpstr>29.  Ответственность за нарушение обязательств</vt:lpstr>
      <vt:lpstr>29.  Ответственность за нарушение обязательств</vt:lpstr>
      <vt:lpstr>30.  Прекращение обязательств </vt:lpstr>
      <vt:lpstr>30.  Прекращение обязательств</vt:lpstr>
      <vt:lpstr>30.  Прекращение обязательств</vt:lpstr>
      <vt:lpstr>30.  Прекращение обязательств</vt:lpstr>
      <vt:lpstr>30.  Прекращение обязательств</vt:lpstr>
      <vt:lpstr>30.  Прекращение обязательств</vt:lpstr>
      <vt:lpstr>30.  Прекращение обязательств</vt:lpstr>
      <vt:lpstr>31. Понятие и условия договора </vt:lpstr>
      <vt:lpstr>31. Понятие и условия договора </vt:lpstr>
      <vt:lpstr>31. Понятие и условия договора </vt:lpstr>
      <vt:lpstr>31. Понятие и условия договора </vt:lpstr>
      <vt:lpstr>31. Понятие и условия договора </vt:lpstr>
      <vt:lpstr>31. Понятие и условия договора </vt:lpstr>
      <vt:lpstr>31. Понятие и условия договора </vt:lpstr>
      <vt:lpstr>32.  Заключение договора </vt:lpstr>
      <vt:lpstr>32.  Заключение договора </vt:lpstr>
      <vt:lpstr>32.  Заключение договора </vt:lpstr>
      <vt:lpstr>32.  Заключение договора </vt:lpstr>
      <vt:lpstr>32.  Заключение договора </vt:lpstr>
      <vt:lpstr>32.  Заключение договора </vt:lpstr>
      <vt:lpstr>32.  Заключение договора </vt:lpstr>
      <vt:lpstr>33.  Изменение и расторжение договора </vt:lpstr>
      <vt:lpstr>33.  Изменение и расторжение договора </vt:lpstr>
      <vt:lpstr>33.  Изменение и расторжение договора </vt:lpstr>
      <vt:lpstr>33.  Изменение и расторжение договора </vt:lpstr>
      <vt:lpstr>33.  Изменение и расторжение договора </vt:lpstr>
      <vt:lpstr>33.  Изменение и расторжение договора </vt:lpstr>
      <vt:lpstr>33.  Изменение и расторжение договора </vt:lpstr>
      <vt:lpstr>34. Отдельные виды обязательств</vt:lpstr>
      <vt:lpstr>34. Отдельные виды обязательств</vt:lpstr>
      <vt:lpstr>34. Отдельные виды обязательств</vt:lpstr>
      <vt:lpstr>34. Отдельные виды обязательств</vt:lpstr>
      <vt:lpstr>34. Отдельные виды обязательств</vt:lpstr>
      <vt:lpstr>34. Отдельные виды обязательств</vt:lpstr>
      <vt:lpstr>34. Отдельные виды обязательств</vt:lpstr>
      <vt:lpstr>35.  Купля-продажа</vt:lpstr>
      <vt:lpstr>35.  Купля-продажа</vt:lpstr>
      <vt:lpstr>35.  Купля-продажа</vt:lpstr>
      <vt:lpstr>35.  Купля-продажа</vt:lpstr>
      <vt:lpstr>35.  Купля-продажа</vt:lpstr>
      <vt:lpstr>35.  Купля-продажа</vt:lpstr>
      <vt:lpstr>35.  Купля-продажа</vt:lpstr>
      <vt:lpstr>36.  Мена </vt:lpstr>
      <vt:lpstr>36.  Мена </vt:lpstr>
      <vt:lpstr>36.  Мена </vt:lpstr>
      <vt:lpstr>36.  Мена </vt:lpstr>
      <vt:lpstr>36.  Мена </vt:lpstr>
      <vt:lpstr>36.  Мена </vt:lpstr>
      <vt:lpstr>36.  Мена </vt:lpstr>
      <vt:lpstr>37.  Дарение </vt:lpstr>
      <vt:lpstr>37.  Дарение </vt:lpstr>
      <vt:lpstr>37.  Дарение </vt:lpstr>
      <vt:lpstr>37.  Дарение </vt:lpstr>
      <vt:lpstr>37.  Дарение </vt:lpstr>
      <vt:lpstr>37.  Дарение </vt:lpstr>
      <vt:lpstr>37.  Дарение </vt:lpstr>
      <vt:lpstr>38.  Рента и пожизненное содержание с иждивением </vt:lpstr>
      <vt:lpstr>38.  Рента и пожизненное содержание с иждивением </vt:lpstr>
      <vt:lpstr>38.  Рента и пожизненное содержание с иждивением </vt:lpstr>
      <vt:lpstr>38.  Рента и пожизненное содержание с иждивением </vt:lpstr>
      <vt:lpstr>38.  Рента и пожизненное содержание с иждивением </vt:lpstr>
      <vt:lpstr>38.  Рента и пожизненное содержание с иждивением </vt:lpstr>
      <vt:lpstr>38.  Рента и пожизненное содержание с иждивением </vt:lpstr>
      <vt:lpstr>39.  Аренда </vt:lpstr>
      <vt:lpstr>39.  Аренда </vt:lpstr>
      <vt:lpstr>39.  Аренда </vt:lpstr>
      <vt:lpstr>39.  Аренда </vt:lpstr>
      <vt:lpstr>39.  Аренда </vt:lpstr>
      <vt:lpstr>39.  Аренда </vt:lpstr>
      <vt:lpstr>39.  Аренда </vt:lpstr>
      <vt:lpstr>40.  Наем жилого помещения </vt:lpstr>
      <vt:lpstr>40.  Наем жилого помещения </vt:lpstr>
      <vt:lpstr>40.  Наем жилого помещения </vt:lpstr>
      <vt:lpstr>40.  Наем жилого помещения </vt:lpstr>
      <vt:lpstr>40.  Наем жилого помещения </vt:lpstr>
      <vt:lpstr>40.  Наем жилого помещения </vt:lpstr>
      <vt:lpstr>40.  Наем жилого помещения </vt:lpstr>
      <vt:lpstr>41.  Безвозмездное пользование</vt:lpstr>
      <vt:lpstr>41.  Безвозмездное пользование</vt:lpstr>
      <vt:lpstr>41.  Безвозмездное пользование</vt:lpstr>
      <vt:lpstr>41.  Безвозмездное пользование</vt:lpstr>
      <vt:lpstr>41.  Безвозмездное пользование</vt:lpstr>
      <vt:lpstr>41.  Безвозмездное пользование</vt:lpstr>
      <vt:lpstr>41.  Безвозмездное пользование</vt:lpstr>
      <vt:lpstr>42.  Подряд </vt:lpstr>
      <vt:lpstr>42.  Подряд </vt:lpstr>
      <vt:lpstr>42.  Подряд </vt:lpstr>
      <vt:lpstr>42.  Подряд </vt:lpstr>
      <vt:lpstr>42.  Подряд </vt:lpstr>
      <vt:lpstr>42.  Подряд </vt:lpstr>
      <vt:lpstr>42.  Подряд </vt:lpstr>
      <vt:lpstr>43. Выполнение научно-исследовательских, опытно-конструкторских и технологических работ </vt:lpstr>
      <vt:lpstr>43. Выполнение научно-исследовательских, опытно-конструкторских и технологических работ </vt:lpstr>
      <vt:lpstr>43. Выполнение научно-исследовательских, опытно-конструкторских и технологических работ </vt:lpstr>
      <vt:lpstr>43. Выполнение научно-исследовательских, опытно-конструкторских и технологических работ </vt:lpstr>
      <vt:lpstr>43. Выполнение научно-исследовательских, опытно-конструкторских и технологических работ </vt:lpstr>
      <vt:lpstr>43. Выполнение научно-исследовательских, опытно-конструкторских и технологических работ </vt:lpstr>
      <vt:lpstr>43. Выполнение научно-исследовательских, опытно-конструкторских и технологических работ </vt:lpstr>
      <vt:lpstr>44.  Возмездное оказание услуг </vt:lpstr>
      <vt:lpstr>44.  Возмездное оказание услуг </vt:lpstr>
      <vt:lpstr>44.  Возмездное оказание услуг </vt:lpstr>
      <vt:lpstr>44.  Возмездное оказание услуг </vt:lpstr>
      <vt:lpstr>44.  Возмездное оказание услуг </vt:lpstr>
      <vt:lpstr>44.  Возмездное оказание услуг </vt:lpstr>
      <vt:lpstr>44.  Возмездное оказание услуг </vt:lpstr>
      <vt:lpstr>45.  Перевозка </vt:lpstr>
      <vt:lpstr>45.  Перевозка </vt:lpstr>
      <vt:lpstr>45.  Перевозка </vt:lpstr>
      <vt:lpstr>45.  Перевозка </vt:lpstr>
      <vt:lpstr>45.  Перевозка </vt:lpstr>
      <vt:lpstr>45.  Перевозка </vt:lpstr>
      <vt:lpstr>45.  Перевозка </vt:lpstr>
      <vt:lpstr>46.  Транспортная экспедиция </vt:lpstr>
      <vt:lpstr>46.  Транспортная экспедиция </vt:lpstr>
      <vt:lpstr>46.  Транспортная экспедиция </vt:lpstr>
      <vt:lpstr>46.  Транспортная экспедиция </vt:lpstr>
      <vt:lpstr>46.  Транспортная экспедиция </vt:lpstr>
      <vt:lpstr>46.  Транспортная экспедиция </vt:lpstr>
      <vt:lpstr>46.  Транспортная экспедиция </vt:lpstr>
      <vt:lpstr>47.  Заем и кредит </vt:lpstr>
      <vt:lpstr>47.  Заем и кредит </vt:lpstr>
      <vt:lpstr>47.  Заем и кредит </vt:lpstr>
      <vt:lpstr>47.  Заем и кредит </vt:lpstr>
      <vt:lpstr>47.  Заем и кредит </vt:lpstr>
      <vt:lpstr>47.  Заем и кредит </vt:lpstr>
      <vt:lpstr>47.  Заем и кредит </vt:lpstr>
      <vt:lpstr>47.  Заем и кредит </vt:lpstr>
      <vt:lpstr>48.  Финансирование под уступку денежного требования </vt:lpstr>
      <vt:lpstr>48.  Финансирование под уступку денежного требования </vt:lpstr>
      <vt:lpstr>48.  Финансирование под уступку денежного требования </vt:lpstr>
      <vt:lpstr>48.  Финансирование под уступку денежного требования </vt:lpstr>
      <vt:lpstr>48.  Финансирование под уступку денежного требования </vt:lpstr>
      <vt:lpstr>48.  Финансирование под уступку денежного требования </vt:lpstr>
      <vt:lpstr>48.  Финансирование под уступку денежного требования </vt:lpstr>
      <vt:lpstr>49.  Банковский вклад</vt:lpstr>
      <vt:lpstr>49.  Банковский вклад</vt:lpstr>
      <vt:lpstr>49.  Банковский вклад</vt:lpstr>
      <vt:lpstr>49.  Банковский вклад</vt:lpstr>
      <vt:lpstr>49.  Банковский вклад</vt:lpstr>
      <vt:lpstr>49.  Банковский вклад</vt:lpstr>
      <vt:lpstr>49.  Банковский вклад</vt:lpstr>
      <vt:lpstr>50.  Банковский счет </vt:lpstr>
      <vt:lpstr>50.  Банковский счет </vt:lpstr>
      <vt:lpstr>50.  Банковский счет </vt:lpstr>
      <vt:lpstr>50.  Банковский счет </vt:lpstr>
      <vt:lpstr>50.  Банковский счет </vt:lpstr>
      <vt:lpstr>50.  Банковский счет </vt:lpstr>
      <vt:lpstr>50.  Банковский счет </vt:lpstr>
      <vt:lpstr>51.  Расчеты </vt:lpstr>
      <vt:lpstr>51.  Расчеты </vt:lpstr>
      <vt:lpstr>51.  Расчеты </vt:lpstr>
      <vt:lpstr>51.  Расчеты </vt:lpstr>
      <vt:lpstr>51.  Расчеты </vt:lpstr>
      <vt:lpstr>51.  Расчеты </vt:lpstr>
      <vt:lpstr>51.  Расчеты </vt:lpstr>
      <vt:lpstr>51.  Расчеты </vt:lpstr>
      <vt:lpstr>51.  Расчеты </vt:lpstr>
      <vt:lpstr>51.  Расчеты </vt:lpstr>
      <vt:lpstr>51.  Расчеты </vt:lpstr>
      <vt:lpstr>52.  Хранение</vt:lpstr>
      <vt:lpstr>52.  Хранение</vt:lpstr>
      <vt:lpstr>52.  Хранение</vt:lpstr>
      <vt:lpstr>52.  Хранение</vt:lpstr>
      <vt:lpstr>52.  Хранение</vt:lpstr>
      <vt:lpstr>52.  Хранение</vt:lpstr>
      <vt:lpstr>52.  Хранение</vt:lpstr>
      <vt:lpstr>53.  Страхование </vt:lpstr>
      <vt:lpstr>53.  Страхование </vt:lpstr>
      <vt:lpstr>53.  Страхование </vt:lpstr>
      <vt:lpstr>53.  Страхование </vt:lpstr>
      <vt:lpstr>53.  Страхование </vt:lpstr>
      <vt:lpstr>53.  Страхование </vt:lpstr>
      <vt:lpstr>53.  Страхование </vt:lpstr>
      <vt:lpstr>54.  Поручение </vt:lpstr>
      <vt:lpstr>54.  Поручение </vt:lpstr>
      <vt:lpstr>54.  Поручение </vt:lpstr>
      <vt:lpstr>54.  Поручение </vt:lpstr>
      <vt:lpstr>54.  Поручение </vt:lpstr>
      <vt:lpstr>54.  Поручение </vt:lpstr>
      <vt:lpstr>54.  Поручение </vt:lpstr>
      <vt:lpstr>55.  Действия в чужом интересе без поручения </vt:lpstr>
      <vt:lpstr>55.  Действия в чужом интересе без поручения </vt:lpstr>
      <vt:lpstr>55.  Действия в чужом интересе без поручения </vt:lpstr>
      <vt:lpstr>55.  Действия в чужом интересе без поручения </vt:lpstr>
      <vt:lpstr>55.  Действия в чужом интересе без поручения </vt:lpstr>
      <vt:lpstr>55.  Действия в чужом интересе без поручения </vt:lpstr>
      <vt:lpstr>55.  Действия в чужом интересе без поручения </vt:lpstr>
      <vt:lpstr>56.  Комиссия </vt:lpstr>
      <vt:lpstr>56.  Комиссия </vt:lpstr>
      <vt:lpstr>56.  Комиссия </vt:lpstr>
      <vt:lpstr>56.  Комиссия </vt:lpstr>
      <vt:lpstr>56.  Комиссия </vt:lpstr>
      <vt:lpstr>56.  Комиссия </vt:lpstr>
      <vt:lpstr>56.  Комиссия </vt:lpstr>
      <vt:lpstr>57.  Агентирование</vt:lpstr>
      <vt:lpstr>57.  Агентирование</vt:lpstr>
      <vt:lpstr>57.  Агентирование</vt:lpstr>
      <vt:lpstr>57.  Агентирование</vt:lpstr>
      <vt:lpstr>57.  Агентирование</vt:lpstr>
      <vt:lpstr>57.  Агентирование</vt:lpstr>
      <vt:lpstr>57.  Агентирование</vt:lpstr>
      <vt:lpstr>58.  Доверительное управление имуществом</vt:lpstr>
      <vt:lpstr>58.  Доверительное управление имуществом</vt:lpstr>
      <vt:lpstr>58.  Доверительное управление имуществом</vt:lpstr>
      <vt:lpstr>58.  Доверительное управление имуществом</vt:lpstr>
      <vt:lpstr>58.  Доверительное управление имуществом</vt:lpstr>
      <vt:lpstr>58.  Доверительное управление имуществом</vt:lpstr>
      <vt:lpstr>58.  Доверительное управление имуществом</vt:lpstr>
      <vt:lpstr>59.  Коммерческая концессия </vt:lpstr>
      <vt:lpstr>59.  Коммерческая концессия </vt:lpstr>
      <vt:lpstr>59.  Коммерческая концессия </vt:lpstr>
      <vt:lpstr>59.  Коммерческая концессия </vt:lpstr>
      <vt:lpstr>59.  Коммерческая концессия </vt:lpstr>
      <vt:lpstr>59.  Коммерческая концессия </vt:lpstr>
      <vt:lpstr>59.  Коммерческая концессия </vt:lpstr>
      <vt:lpstr>60.  Простое товарищество </vt:lpstr>
      <vt:lpstr>60.  Простое товарищество </vt:lpstr>
      <vt:lpstr>60.  Простое товарищество </vt:lpstr>
      <vt:lpstr>60.  Простое товарищество </vt:lpstr>
      <vt:lpstr>60.  Простое товарищество </vt:lpstr>
      <vt:lpstr>60.  Простое товарищество </vt:lpstr>
      <vt:lpstr>60.  Простое товарищество </vt:lpstr>
      <vt:lpstr>61.  Публичное обещание награды </vt:lpstr>
      <vt:lpstr>61.  Публичное обещание награды </vt:lpstr>
      <vt:lpstr>61.  Публичное обещание награды </vt:lpstr>
      <vt:lpstr>61.  Публичное обещание награды </vt:lpstr>
      <vt:lpstr>61.  Публичное обещание награды </vt:lpstr>
      <vt:lpstr>61.  Публичное обещание награды </vt:lpstr>
      <vt:lpstr>61.  Публичное обещание награды </vt:lpstr>
      <vt:lpstr>62.  Публичный конкурс </vt:lpstr>
      <vt:lpstr>62.  Публичный конкурс </vt:lpstr>
      <vt:lpstr>62.  Публичный конкурс </vt:lpstr>
      <vt:lpstr>62.  Публичный конкурс </vt:lpstr>
      <vt:lpstr>62.  Публичный конкурс </vt:lpstr>
      <vt:lpstr>62.  Публичный конкурс </vt:lpstr>
      <vt:lpstr>62.  Публичный конкурс </vt:lpstr>
      <vt:lpstr>63.  Проведение игр и пари </vt:lpstr>
      <vt:lpstr>63.  Проведение игр и пари </vt:lpstr>
      <vt:lpstr>63.  Проведение игр и пари </vt:lpstr>
      <vt:lpstr>63.  Проведение игр и пари </vt:lpstr>
      <vt:lpstr>63.  Проведение игр и пари </vt:lpstr>
      <vt:lpstr>63.  Проведение игр и пари </vt:lpstr>
      <vt:lpstr>63.  Проведение игр и пари </vt:lpstr>
      <vt:lpstr>64.  Обязательства вследствие причинения вреда </vt:lpstr>
      <vt:lpstr>64.  Обязательства вследствие причинения вреда </vt:lpstr>
      <vt:lpstr>64.  Обязательства вследствие причинения вреда </vt:lpstr>
      <vt:lpstr>64.  Обязательства вследствие причинения вреда </vt:lpstr>
      <vt:lpstr>64.  Обязательства вследствие причинения вреда </vt:lpstr>
      <vt:lpstr>64.  Обязательства вследствие причинения вреда </vt:lpstr>
      <vt:lpstr>64.  Обязательства вследствие причинения вреда </vt:lpstr>
      <vt:lpstr>64.  Обязательства вследствие причинения вреда </vt:lpstr>
      <vt:lpstr>65.  Обязательства вследствие неосновательного обогащения </vt:lpstr>
      <vt:lpstr>65.  Обязательства вследствие неосновательного обогащения </vt:lpstr>
      <vt:lpstr>65.  Обязательства вследствие неосновательного обогащения </vt:lpstr>
      <vt:lpstr>65.  Обязательства вследствие неосновательного обогащения </vt:lpstr>
      <vt:lpstr>65.  Обязательства вследствие неосновательного обогащения </vt:lpstr>
      <vt:lpstr>65.  Обязательства вследствие неосновательного обогащения </vt:lpstr>
      <vt:lpstr>65.  Обязательства вследствие неосновательного обогащения </vt:lpstr>
      <vt:lpstr>66. Наследственное право </vt:lpstr>
      <vt:lpstr>66. Наследственное право </vt:lpstr>
      <vt:lpstr>66. Наследственное право </vt:lpstr>
      <vt:lpstr>66. Наследственное право </vt:lpstr>
      <vt:lpstr>66. Наследственное право </vt:lpstr>
      <vt:lpstr>66. Наследственное право </vt:lpstr>
      <vt:lpstr>66. Наследственное право </vt:lpstr>
      <vt:lpstr>67.  Наследование по завещанию </vt:lpstr>
      <vt:lpstr>67.  Наследование по завещанию </vt:lpstr>
      <vt:lpstr>67.  Наследование по завещанию </vt:lpstr>
      <vt:lpstr>67.  Наследование по завещанию </vt:lpstr>
      <vt:lpstr>67.  Наследование по завещанию </vt:lpstr>
      <vt:lpstr>67.  Наследование по завещанию </vt:lpstr>
      <vt:lpstr>67.  Наследование по завещанию </vt:lpstr>
      <vt:lpstr>68.  Наследование по закону </vt:lpstr>
      <vt:lpstr>68.  Наследование по закону </vt:lpstr>
      <vt:lpstr>68.  Наследование по закону </vt:lpstr>
      <vt:lpstr>68.  Наследование по закону </vt:lpstr>
      <vt:lpstr>68.  Наследование по закону </vt:lpstr>
      <vt:lpstr>68.  Наследование по закону </vt:lpstr>
      <vt:lpstr>68.  Наследование по закону </vt:lpstr>
      <vt:lpstr>69.  Приобретение наследства </vt:lpstr>
      <vt:lpstr>69.  Приобретение наследства </vt:lpstr>
      <vt:lpstr>69.  Приобретение наследства </vt:lpstr>
      <vt:lpstr>69.  Приобретение наследства </vt:lpstr>
      <vt:lpstr>69.  Приобретение наследства </vt:lpstr>
      <vt:lpstr>69.  Приобретение наследства </vt:lpstr>
      <vt:lpstr>69.  Приобретение наследства </vt:lpstr>
      <vt:lpstr>70.  Наследование отдельных видов имущества </vt:lpstr>
      <vt:lpstr>70.  Наследование отдельных видов имущества </vt:lpstr>
      <vt:lpstr>70.  Наследование отдельных видов имущества </vt:lpstr>
      <vt:lpstr>70.  Наследование отдельных видов имущества </vt:lpstr>
      <vt:lpstr>70.  Наследование отдельных видов имущества </vt:lpstr>
      <vt:lpstr>70.  Наследование отдельных видов имущества </vt:lpstr>
      <vt:lpstr>70.  Наследование отдельных видов имущества </vt:lpstr>
      <vt:lpstr>71.  Международное частное право </vt:lpstr>
      <vt:lpstr>71.  Международное частное право </vt:lpstr>
      <vt:lpstr>71.  Международное частное право </vt:lpstr>
      <vt:lpstr>71.  Международное частное право </vt:lpstr>
      <vt:lpstr>71.  Международное частное право </vt:lpstr>
      <vt:lpstr>71.  Международное частное право </vt:lpstr>
      <vt:lpstr>71.  Международное частное право </vt:lpstr>
      <vt:lpstr>72.  Право, подлежащее применению при определении правового положения лиц </vt:lpstr>
      <vt:lpstr>72.  Право, подлежащее применению при определении правового положения лиц </vt:lpstr>
      <vt:lpstr>72.  Право, подлежащее применению при определении правового положения лиц </vt:lpstr>
      <vt:lpstr>72.  Право, подлежащее применению при определении правового положения лиц </vt:lpstr>
      <vt:lpstr>72.  Право, подлежащее применению при определении правового положения лиц </vt:lpstr>
      <vt:lpstr>72.  Право, подлежащее применению при определении правового положения лиц </vt:lpstr>
      <vt:lpstr>72.  Право, подлежащее применению при определении правового положения лиц </vt:lpstr>
      <vt:lpstr>73. Право, подлежащее применению к имущественным и личным неимущественным отношениям </vt:lpstr>
      <vt:lpstr>73. Право, подлежащее применению к имущественным и личным неимущественным отношениям </vt:lpstr>
      <vt:lpstr>73. Право, подлежащее применению к имущественным и личным неимущественным отношениям </vt:lpstr>
      <vt:lpstr>73. Право, подлежащее применению к имущественным и личным неимущественным отношениям </vt:lpstr>
      <vt:lpstr>73. Право, подлежащее применению к имущественным и личным неимущественным отношениям </vt:lpstr>
      <vt:lpstr>73. Право, подлежащее применению к имущественным и личным неимущественным отношениям </vt:lpstr>
      <vt:lpstr>73. Право, подлежащее применению к имущественным и личным неимущественным отношениям </vt:lpstr>
      <vt:lpstr>74. Права на результаты интеллектуальной деятельности и средства индивидуализации </vt:lpstr>
      <vt:lpstr>74. Права на результаты интеллектуальной деятельности и средства индивидуализации </vt:lpstr>
      <vt:lpstr>74. Права на результаты интеллектуальной деятельности и средства индивидуализации </vt:lpstr>
      <vt:lpstr>74. Права на результаты интеллектуальной деятельности и средства индивидуализации </vt:lpstr>
      <vt:lpstr>74. Права на результаты интеллектуальной деятельности и средства индивидуализации </vt:lpstr>
      <vt:lpstr>74. Права на результаты интеллектуальной деятельности и средства индивидуализации </vt:lpstr>
      <vt:lpstr>74. Права на результаты интеллектуальной деятельности и средства индивидуализации </vt:lpstr>
      <vt:lpstr>75. Авторское право</vt:lpstr>
      <vt:lpstr>75. Авторское право</vt:lpstr>
      <vt:lpstr>75. Авторское право</vt:lpstr>
      <vt:lpstr>75. Авторское право</vt:lpstr>
      <vt:lpstr>75. Авторское право</vt:lpstr>
      <vt:lpstr>75. Авторское право</vt:lpstr>
      <vt:lpstr>75. Авторское право</vt:lpstr>
      <vt:lpstr>76.  Права, смежные с авторскими </vt:lpstr>
      <vt:lpstr>76.  Права, смежные с авторскими </vt:lpstr>
      <vt:lpstr>76.  Права, смежные с авторскими </vt:lpstr>
      <vt:lpstr>76.  Права, смежные с авторскими </vt:lpstr>
      <vt:lpstr>76.  Права, смежные с авторскими </vt:lpstr>
      <vt:lpstr>76.  Права, смежные с авторскими </vt:lpstr>
      <vt:lpstr>76.  Права, смежные с авторскими </vt:lpstr>
      <vt:lpstr>77.  Патентное право </vt:lpstr>
      <vt:lpstr>77.  Патентное право </vt:lpstr>
      <vt:lpstr>77.  Патентное право </vt:lpstr>
      <vt:lpstr>77.  Патентное право </vt:lpstr>
      <vt:lpstr>77.  Патентное право </vt:lpstr>
      <vt:lpstr>77.  Патентное право </vt:lpstr>
      <vt:lpstr>77.  Патентное право </vt:lpstr>
      <vt:lpstr>78.  Право на селекционное достижение </vt:lpstr>
      <vt:lpstr>78.  Право на селекционное достижение </vt:lpstr>
      <vt:lpstr>78.  Право на селекционное достижение </vt:lpstr>
      <vt:lpstr>78.  Право на селекционное достижение </vt:lpstr>
      <vt:lpstr>78.  Право на селекционное достижение </vt:lpstr>
      <vt:lpstr>78.  Право на селекционное достижение </vt:lpstr>
      <vt:lpstr>78.  Право на селекционное достижение </vt:lpstr>
      <vt:lpstr>79.  Право на топологии интегральных микросхем </vt:lpstr>
      <vt:lpstr>79.  Право на топологии интегральных микросхем </vt:lpstr>
      <vt:lpstr>79.  Право на топологии интегральных микросхем </vt:lpstr>
      <vt:lpstr>79.  Право на топологии интегральных микросхем </vt:lpstr>
      <vt:lpstr>79.  Право на топологии интегральных микросхем </vt:lpstr>
      <vt:lpstr>79.  Право на топологии интегральных микросхем </vt:lpstr>
      <vt:lpstr>79.  Право на топологии интегральных микросхем </vt:lpstr>
      <vt:lpstr>80.  Право на секрет производства (ноу-хау) </vt:lpstr>
      <vt:lpstr>80.  Право на секрет производства (ноу-хау) </vt:lpstr>
      <vt:lpstr>80.  Право на секрет производства (ноу-хау) </vt:lpstr>
      <vt:lpstr>80.  Право на секрет производства (ноу-хау) </vt:lpstr>
      <vt:lpstr>80.  Право на секрет производства (ноу-хау) </vt:lpstr>
      <vt:lpstr>80.  Право на секрет производства (ноу-хау) </vt:lpstr>
      <vt:lpstr>80.  Право на секрет производства (ноу-хау) </vt:lpstr>
      <vt:lpstr>81.  Права на средства индивидуализации юридических лиц, товаров, работ, услуг и предприятий</vt:lpstr>
      <vt:lpstr>81.  Права на средства индивидуализации юридических лиц, товаров, работ, услуг и предприятий</vt:lpstr>
      <vt:lpstr>81.  Права на средства индивидуализации юридических лиц, товаров, работ, услуг и предприятий</vt:lpstr>
      <vt:lpstr>81.  Права на средства индивидуализации юридических лиц, товаров, работ, услуг и предприятий</vt:lpstr>
      <vt:lpstr>81.  Права на средства индивидуализации юридических лиц, товаров, работ, услуг и предприятий</vt:lpstr>
      <vt:lpstr>81.  Права на средства индивидуализации юридических лиц, товаров, работ, услуг и предприятий</vt:lpstr>
      <vt:lpstr>81.  Права на средства индивидуализации юридических лиц, товаров, работ, услуг и предприятий</vt:lpstr>
      <vt:lpstr>82.  Право использования результатов интеллектуальной деятельности в составе единой технологии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Гражданское право</dc:title>
  <dc:creator>1</dc:creator>
  <cp:lastModifiedBy>Фоменко Татьяна Сергеевна</cp:lastModifiedBy>
  <cp:revision>318</cp:revision>
  <dcterms:created xsi:type="dcterms:W3CDTF">2024-07-02T11:24:27Z</dcterms:created>
  <dcterms:modified xsi:type="dcterms:W3CDTF">2024-08-30T06:53:58Z</dcterms:modified>
</cp:coreProperties>
</file>